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1" r:id="rId1"/>
  </p:sldMasterIdLst>
  <p:notesMasterIdLst>
    <p:notesMasterId r:id="rId17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 id="349" r:id="rId95"/>
    <p:sldId id="350" r:id="rId96"/>
    <p:sldId id="351" r:id="rId97"/>
    <p:sldId id="352" r:id="rId98"/>
    <p:sldId id="353" r:id="rId99"/>
    <p:sldId id="354" r:id="rId100"/>
    <p:sldId id="355" r:id="rId101"/>
    <p:sldId id="356" r:id="rId102"/>
    <p:sldId id="357" r:id="rId103"/>
    <p:sldId id="358" r:id="rId104"/>
    <p:sldId id="359" r:id="rId105"/>
    <p:sldId id="360" r:id="rId106"/>
    <p:sldId id="361" r:id="rId107"/>
    <p:sldId id="362" r:id="rId108"/>
    <p:sldId id="363" r:id="rId109"/>
    <p:sldId id="364" r:id="rId110"/>
    <p:sldId id="365" r:id="rId111"/>
    <p:sldId id="366" r:id="rId112"/>
    <p:sldId id="367" r:id="rId113"/>
    <p:sldId id="368" r:id="rId114"/>
    <p:sldId id="369" r:id="rId115"/>
    <p:sldId id="370" r:id="rId116"/>
    <p:sldId id="371" r:id="rId117"/>
    <p:sldId id="372" r:id="rId118"/>
    <p:sldId id="373" r:id="rId119"/>
    <p:sldId id="374" r:id="rId120"/>
    <p:sldId id="375" r:id="rId121"/>
    <p:sldId id="376" r:id="rId122"/>
    <p:sldId id="377" r:id="rId123"/>
    <p:sldId id="378" r:id="rId124"/>
    <p:sldId id="379" r:id="rId125"/>
    <p:sldId id="380" r:id="rId126"/>
    <p:sldId id="381" r:id="rId127"/>
    <p:sldId id="382" r:id="rId128"/>
    <p:sldId id="383" r:id="rId129"/>
    <p:sldId id="384" r:id="rId130"/>
    <p:sldId id="385" r:id="rId131"/>
    <p:sldId id="386" r:id="rId132"/>
    <p:sldId id="387" r:id="rId133"/>
    <p:sldId id="388" r:id="rId134"/>
    <p:sldId id="389" r:id="rId135"/>
    <p:sldId id="432" r:id="rId136"/>
    <p:sldId id="390" r:id="rId137"/>
    <p:sldId id="391" r:id="rId138"/>
    <p:sldId id="392" r:id="rId139"/>
    <p:sldId id="393" r:id="rId140"/>
    <p:sldId id="394" r:id="rId141"/>
    <p:sldId id="395" r:id="rId142"/>
    <p:sldId id="396" r:id="rId143"/>
    <p:sldId id="397" r:id="rId144"/>
    <p:sldId id="398" r:id="rId145"/>
    <p:sldId id="399" r:id="rId146"/>
    <p:sldId id="400" r:id="rId147"/>
    <p:sldId id="401" r:id="rId148"/>
    <p:sldId id="402" r:id="rId149"/>
    <p:sldId id="403" r:id="rId150"/>
    <p:sldId id="404" r:id="rId151"/>
    <p:sldId id="405" r:id="rId152"/>
    <p:sldId id="406" r:id="rId153"/>
    <p:sldId id="407" r:id="rId154"/>
    <p:sldId id="408" r:id="rId155"/>
    <p:sldId id="409" r:id="rId156"/>
    <p:sldId id="410" r:id="rId157"/>
    <p:sldId id="411" r:id="rId158"/>
    <p:sldId id="412" r:id="rId159"/>
    <p:sldId id="413" r:id="rId160"/>
    <p:sldId id="414" r:id="rId161"/>
    <p:sldId id="415" r:id="rId162"/>
    <p:sldId id="416" r:id="rId163"/>
    <p:sldId id="417" r:id="rId164"/>
    <p:sldId id="418" r:id="rId165"/>
    <p:sldId id="419" r:id="rId166"/>
    <p:sldId id="420" r:id="rId167"/>
    <p:sldId id="421" r:id="rId168"/>
    <p:sldId id="422" r:id="rId169"/>
    <p:sldId id="423" r:id="rId170"/>
    <p:sldId id="424" r:id="rId171"/>
    <p:sldId id="425" r:id="rId172"/>
    <p:sldId id="426" r:id="rId173"/>
    <p:sldId id="427" r:id="rId174"/>
    <p:sldId id="428" r:id="rId175"/>
    <p:sldId id="429" r:id="rId176"/>
    <p:sldId id="430" r:id="rId177"/>
    <p:sldId id="431" r:id="rId178"/>
  </p:sldIdLst>
  <p:sldSz cx="9144000" cy="5143500" type="screen16x9"/>
  <p:notesSz cx="6858000" cy="9144000"/>
  <p:embeddedFontLst>
    <p:embeddedFont>
      <p:font typeface="Calibri" panose="020F0502020204030204" pitchFamily="34" charset="0"/>
      <p:regular r:id="rId180"/>
      <p:bold r:id="rId181"/>
      <p:italic r:id="rId182"/>
      <p:boldItalic r:id="rId183"/>
    </p:embeddedFont>
    <p:embeddedFont>
      <p:font typeface="Caveat" panose="020B0600070205080204" charset="0"/>
      <p:regular r:id="rId184"/>
      <p:bold r:id="rId185"/>
    </p:embeddedFont>
    <p:embeddedFont>
      <p:font typeface="Comfortaa" panose="020B0600070205080204" charset="0"/>
      <p:regular r:id="rId186"/>
      <p:bold r:id="rId187"/>
    </p:embeddedFont>
    <p:embeddedFont>
      <p:font typeface="Comfortaa Regular" panose="020B0600070205080204" charset="0"/>
      <p:regular r:id="rId188"/>
      <p:bold r:id="rId189"/>
    </p:embeddedFont>
    <p:embeddedFont>
      <p:font typeface="Georgia" panose="02040502050405020303" pitchFamily="18" charset="0"/>
      <p:regular r:id="rId190"/>
      <p:bold r:id="rId191"/>
      <p:italic r:id="rId192"/>
      <p:boldItalic r:id="rId193"/>
    </p:embeddedFont>
    <p:embeddedFont>
      <p:font typeface="Impact" panose="020B0806030902050204" pitchFamily="34" charset="0"/>
      <p:regular r:id="rId194"/>
    </p:embeddedFont>
    <p:embeddedFont>
      <p:font typeface="Merriweather" panose="020B0600070205080204" charset="0"/>
      <p:regular r:id="rId195"/>
      <p:bold r:id="rId196"/>
      <p:italic r:id="rId197"/>
      <p:boldItalic r:id="rId198"/>
    </p:embeddedFont>
    <p:embeddedFont>
      <p:font typeface="Montserrat" panose="020B0600070205080204" charset="0"/>
      <p:regular r:id="rId199"/>
      <p:bold r:id="rId200"/>
      <p:italic r:id="rId201"/>
      <p:boldItalic r:id="rId202"/>
    </p:embeddedFont>
    <p:embeddedFont>
      <p:font typeface="Roboto" panose="020B0600070205080204" charset="0"/>
      <p:regular r:id="rId203"/>
      <p:bold r:id="rId204"/>
      <p:italic r:id="rId205"/>
      <p:boldItalic r:id="rId206"/>
    </p:embeddedFont>
    <p:embeddedFont>
      <p:font typeface="Verdana" panose="020B0604030504040204" pitchFamily="34" charset="0"/>
      <p:regular r:id="rId207"/>
      <p:bold r:id="rId208"/>
      <p:italic r:id="rId209"/>
      <p:boldItalic r:id="rId21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94F1407-AD16-4182-BEAE-3C67775D527A}">
  <a:tblStyle styleId="{B94F1407-AD16-4182-BEAE-3C67775D527A}"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682E25D0-6245-4FD7-9CDA-C392EA4E675A}" styleName="Table_1">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150" d="100"/>
          <a:sy n="150" d="100"/>
        </p:scale>
        <p:origin x="474" y="-5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font" Target="fonts/font12.fntdata"/><Relationship Id="rId205" Type="http://schemas.openxmlformats.org/officeDocument/2006/relationships/font" Target="fonts/font26.fntdata"/><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slide" Target="slides/slide164.xml"/><Relationship Id="rId181" Type="http://schemas.openxmlformats.org/officeDocument/2006/relationships/font" Target="fonts/font2.fntdata"/><Relationship Id="rId186" Type="http://schemas.openxmlformats.org/officeDocument/2006/relationships/font" Target="fonts/font7.fntdata"/><Relationship Id="rId211" Type="http://schemas.openxmlformats.org/officeDocument/2006/relationships/presProps" Target="pres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slide" Target="slides/slide170.xml"/><Relationship Id="rId176" Type="http://schemas.openxmlformats.org/officeDocument/2006/relationships/slide" Target="slides/slide175.xml"/><Relationship Id="rId192" Type="http://schemas.openxmlformats.org/officeDocument/2006/relationships/font" Target="fonts/font13.fntdata"/><Relationship Id="rId197" Type="http://schemas.openxmlformats.org/officeDocument/2006/relationships/font" Target="fonts/font18.fntdata"/><Relationship Id="rId206" Type="http://schemas.openxmlformats.org/officeDocument/2006/relationships/font" Target="fonts/font27.fntdata"/><Relationship Id="rId201" Type="http://schemas.openxmlformats.org/officeDocument/2006/relationships/font" Target="fonts/font22.fntdata"/><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82" Type="http://schemas.openxmlformats.org/officeDocument/2006/relationships/font" Target="fonts/font3.fntdata"/><Relationship Id="rId187"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212" Type="http://schemas.openxmlformats.org/officeDocument/2006/relationships/viewProps" Target="viewProps.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font" Target="fonts/font19.fntdata"/><Relationship Id="rId172" Type="http://schemas.openxmlformats.org/officeDocument/2006/relationships/slide" Target="slides/slide171.xml"/><Relationship Id="rId193" Type="http://schemas.openxmlformats.org/officeDocument/2006/relationships/font" Target="fonts/font14.fntdata"/><Relationship Id="rId202" Type="http://schemas.openxmlformats.org/officeDocument/2006/relationships/font" Target="fonts/font23.fntdata"/><Relationship Id="rId207" Type="http://schemas.openxmlformats.org/officeDocument/2006/relationships/font" Target="fonts/font28.fntdata"/><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font" Target="fonts/font9.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font" Target="fonts/font4.fntdata"/><Relationship Id="rId213" Type="http://schemas.openxmlformats.org/officeDocument/2006/relationships/theme" Target="theme/theme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font" Target="fonts/font15.fntdata"/><Relationship Id="rId199" Type="http://schemas.openxmlformats.org/officeDocument/2006/relationships/font" Target="fonts/font20.fntdata"/><Relationship Id="rId203" Type="http://schemas.openxmlformats.org/officeDocument/2006/relationships/font" Target="fonts/font24.fntdata"/><Relationship Id="rId208" Type="http://schemas.openxmlformats.org/officeDocument/2006/relationships/font" Target="fonts/font29.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font" Target="fonts/font5.fntdata"/><Relationship Id="rId189" Type="http://schemas.openxmlformats.org/officeDocument/2006/relationships/font" Target="fonts/font10.fntdata"/><Relationship Id="rId3" Type="http://schemas.openxmlformats.org/officeDocument/2006/relationships/slide" Target="slides/slide2.xml"/><Relationship Id="rId214" Type="http://schemas.openxmlformats.org/officeDocument/2006/relationships/tableStyles" Target="tableStyles.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notesMaster" Target="notesMasters/notesMaster1.xml"/><Relationship Id="rId195" Type="http://schemas.openxmlformats.org/officeDocument/2006/relationships/font" Target="fonts/font16.fntdata"/><Relationship Id="rId209" Type="http://schemas.openxmlformats.org/officeDocument/2006/relationships/font" Target="fonts/font30.fntdata"/><Relationship Id="rId190" Type="http://schemas.openxmlformats.org/officeDocument/2006/relationships/font" Target="fonts/font11.fntdata"/><Relationship Id="rId204" Type="http://schemas.openxmlformats.org/officeDocument/2006/relationships/font" Target="fonts/font25.fntdata"/><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font" Target="fonts/font1.fntdata"/><Relationship Id="rId210" Type="http://schemas.openxmlformats.org/officeDocument/2006/relationships/font" Target="fonts/font31.fntdata"/><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font" Target="fonts/font17.fntdata"/><Relationship Id="rId200" Type="http://schemas.openxmlformats.org/officeDocument/2006/relationships/font" Target="fonts/font21.fntdata"/><Relationship Id="rId16" Type="http://schemas.openxmlformats.org/officeDocument/2006/relationships/slide" Target="slides/slide1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3" Type="http://schemas.openxmlformats.org/officeDocument/2006/relationships/hyperlink" Target="https://www.cloud4c.com/DevOps-services?utm_source=google_search&amp;utm_medium=cpc&amp;utm_campaign=service_devops_singapore_est_Srch&amp;utm_term=aws%20devops%20services&amp;utm_content=482691309278&amp;utm_device=c&amp;gclid=CjwKCAiArIH_BRB2EiwALfbH1F6bOREvroDgU96AI5xdqVsqxJ1vavBe1nwwXrnmJz329ie_CEebQhoCagwQAvD_BwE" TargetMode="External"/><Relationship Id="rId2" Type="http://schemas.openxmlformats.org/officeDocument/2006/relationships/slide" Target="../slides/slide147.xml"/><Relationship Id="rId1" Type="http://schemas.openxmlformats.org/officeDocument/2006/relationships/notesMaster" Target="../notesMasters/notesMaster1.xml"/><Relationship Id="rId4" Type="http://schemas.openxmlformats.org/officeDocument/2006/relationships/hyperlink" Target="https://aws.amazon.com/devops/continuous-delivery/" TargetMode="Externa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3" Type="http://schemas.openxmlformats.org/officeDocument/2006/relationships/hyperlink" Target="https://towardsdatascience.com/why-and-how-to-cross-validate-a-model-d6424b45261f" TargetMode="External"/><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ba667247ae_18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ba667247ae_18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bb3f27861b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bb3f27861b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2"/>
        <p:cNvGrpSpPr/>
        <p:nvPr/>
      </p:nvGrpSpPr>
      <p:grpSpPr>
        <a:xfrm>
          <a:off x="0" y="0"/>
          <a:ext cx="0" cy="0"/>
          <a:chOff x="0" y="0"/>
          <a:chExt cx="0" cy="0"/>
        </a:xfrm>
      </p:grpSpPr>
      <p:sp>
        <p:nvSpPr>
          <p:cNvPr id="863" name="Google Shape;863;gbd1c239178_1_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4" name="Google Shape;864;gbd1c239178_1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600"/>
              </a:spcAft>
              <a:buNone/>
            </a:pPr>
            <a:r>
              <a:rPr lang="en" sz="900">
                <a:solidFill>
                  <a:srgbClr val="1F1F1F"/>
                </a:solidFill>
                <a:highlight>
                  <a:srgbClr val="FFFFFF"/>
                </a:highlight>
              </a:rPr>
              <a:t>In order to evaluate the performance of our model, we split our existing dataset into 90% as training data to train our model and keep the rest as holding data, to test our model later after its training.</a:t>
            </a:r>
            <a:r>
              <a:rPr lang="en" sz="900">
                <a:solidFill>
                  <a:srgbClr val="18191A"/>
                </a:solidFill>
              </a:rPr>
              <a:t> </a:t>
            </a:r>
            <a:br>
              <a:rPr lang="en" sz="900">
                <a:solidFill>
                  <a:srgbClr val="18191A"/>
                </a:solidFill>
              </a:rPr>
            </a:br>
            <a:r>
              <a:rPr lang="en" sz="900">
                <a:solidFill>
                  <a:srgbClr val="1F1F1F"/>
                </a:solidFill>
                <a:highlight>
                  <a:srgbClr val="FFFFFF"/>
                </a:highlight>
              </a:rPr>
              <a:t>From the coding perspective, we have train_x, train_y as the training set and using test_x, test_y to evaluate the performance so to set the training benchmark. </a:t>
            </a:r>
            <a:endParaRPr sz="900">
              <a:solidFill>
                <a:srgbClr val="18191A"/>
              </a:solidFill>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bd1c239178_1_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bd1c239178_1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600"/>
              </a:spcAft>
              <a:buNone/>
            </a:pPr>
            <a:r>
              <a:rPr lang="en" sz="900">
                <a:solidFill>
                  <a:srgbClr val="18191A"/>
                </a:solidFill>
              </a:rPr>
              <a:t>We run the XG Boost classifier to set the training benchmark with the emphasis on the best ROC AUC score.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8"/>
        <p:cNvGrpSpPr/>
        <p:nvPr/>
      </p:nvGrpSpPr>
      <p:grpSpPr>
        <a:xfrm>
          <a:off x="0" y="0"/>
          <a:ext cx="0" cy="0"/>
          <a:chOff x="0" y="0"/>
          <a:chExt cx="0" cy="0"/>
        </a:xfrm>
      </p:grpSpPr>
      <p:sp>
        <p:nvSpPr>
          <p:cNvPr id="909" name="Google Shape;909;gbd1c239178_1_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0" name="Google Shape;910;gbd1c239178_1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900">
                <a:solidFill>
                  <a:srgbClr val="18191A"/>
                </a:solidFill>
              </a:rPr>
              <a:t>The XG Boost result with default parameters setting is as shown.</a:t>
            </a:r>
            <a:endParaRPr sz="900">
              <a:solidFill>
                <a:srgbClr val="18191A"/>
              </a:solidFill>
            </a:endParaRPr>
          </a:p>
          <a:p>
            <a:pPr marL="0" lvl="0" indent="0" algn="l" rtl="0">
              <a:lnSpc>
                <a:spcPct val="115000"/>
              </a:lnSpc>
              <a:spcBef>
                <a:spcPts val="600"/>
              </a:spcBef>
              <a:spcAft>
                <a:spcPts val="0"/>
              </a:spcAft>
              <a:buClr>
                <a:schemeClr val="dk1"/>
              </a:buClr>
              <a:buSzPts val="1100"/>
              <a:buFont typeface="Arial"/>
              <a:buNone/>
            </a:pPr>
            <a:r>
              <a:rPr lang="en" sz="900">
                <a:solidFill>
                  <a:srgbClr val="18191A"/>
                </a:solidFill>
              </a:rPr>
              <a:t>The 3 folds Cross Validation, ROC AUC mean Scores is: 0.792 </a:t>
            </a:r>
            <a:endParaRPr sz="900">
              <a:solidFill>
                <a:srgbClr val="18191A"/>
              </a:solidFill>
            </a:endParaRPr>
          </a:p>
          <a:p>
            <a:pPr marL="0" lvl="0" indent="0" algn="l" rtl="0">
              <a:lnSpc>
                <a:spcPct val="115000"/>
              </a:lnSpc>
              <a:spcBef>
                <a:spcPts val="600"/>
              </a:spcBef>
              <a:spcAft>
                <a:spcPts val="600"/>
              </a:spcAft>
              <a:buNone/>
            </a:pPr>
            <a:r>
              <a:rPr lang="en" sz="900">
                <a:solidFill>
                  <a:srgbClr val="18191A"/>
                </a:solidFill>
              </a:rPr>
              <a:t>Our Test score achieved an accuracy of 73.90 and ROC AUC at 0.818 with F1=0.615.</a:t>
            </a:r>
            <a:r>
              <a:rPr lang="en" sz="900" strike="sngStrike">
                <a:solidFill>
                  <a:srgbClr val="18191A"/>
                </a:solidFill>
              </a:rPr>
              <a:t>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9"/>
        <p:cNvGrpSpPr/>
        <p:nvPr/>
      </p:nvGrpSpPr>
      <p:grpSpPr>
        <a:xfrm>
          <a:off x="0" y="0"/>
          <a:ext cx="0" cy="0"/>
          <a:chOff x="0" y="0"/>
          <a:chExt cx="0" cy="0"/>
        </a:xfrm>
      </p:grpSpPr>
      <p:sp>
        <p:nvSpPr>
          <p:cNvPr id="920" name="Google Shape;920;gbd1c239178_1_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1" name="Google Shape;921;gbd1c239178_1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600"/>
              </a:spcAft>
              <a:buNone/>
            </a:pPr>
            <a:r>
              <a:rPr lang="en" sz="900">
                <a:solidFill>
                  <a:srgbClr val="18191A"/>
                </a:solidFill>
              </a:rPr>
              <a:t>From the Confusion Matrix</a:t>
            </a:r>
            <a:br>
              <a:rPr lang="en" sz="900">
                <a:solidFill>
                  <a:srgbClr val="18191A"/>
                </a:solidFill>
              </a:rPr>
            </a:br>
            <a:r>
              <a:rPr lang="en" sz="900">
                <a:solidFill>
                  <a:srgbClr val="18191A"/>
                </a:solidFill>
              </a:rPr>
              <a:t>We can see there are 374 True Negative (meaning, No Churn) and a 144 False Positive </a:t>
            </a:r>
            <a:br>
              <a:rPr lang="en" sz="900" strike="sngStrike">
                <a:solidFill>
                  <a:srgbClr val="18191A"/>
                </a:solidFill>
              </a:rPr>
            </a:br>
            <a:r>
              <a:rPr lang="en" sz="900">
                <a:solidFill>
                  <a:srgbClr val="18191A"/>
                </a:solidFill>
              </a:rPr>
              <a:t>We have 147 True Positive (meaning, Churn) but with 40 False Negative </a:t>
            </a:r>
            <a:br>
              <a:rPr lang="en" sz="900">
                <a:solidFill>
                  <a:srgbClr val="18191A"/>
                </a:solidFill>
              </a:rPr>
            </a:br>
            <a:r>
              <a:rPr lang="en" sz="900">
                <a:solidFill>
                  <a:srgbClr val="18191A"/>
                </a:solidFill>
              </a:rPr>
              <a:t>The ROC AUC achieved is 0.818 which is a relatively good result.</a:t>
            </a:r>
            <a:br>
              <a:rPr lang="en" sz="900">
                <a:solidFill>
                  <a:srgbClr val="18191A"/>
                </a:solidFill>
              </a:rPr>
            </a:br>
            <a:r>
              <a:rPr lang="en" sz="900">
                <a:solidFill>
                  <a:srgbClr val="18191A"/>
                </a:solidFill>
              </a:rPr>
              <a:t>The F1 score is at 0.615.</a:t>
            </a:r>
            <a:br>
              <a:rPr lang="en" sz="900">
                <a:solidFill>
                  <a:srgbClr val="18191A"/>
                </a:solidFill>
              </a:rPr>
            </a:br>
            <a:r>
              <a:rPr lang="en" sz="900">
                <a:solidFill>
                  <a:srgbClr val="18191A"/>
                </a:solidFill>
              </a:rPr>
              <a:t>From the Feature importance.</a:t>
            </a:r>
            <a:br>
              <a:rPr lang="en" sz="900">
                <a:solidFill>
                  <a:srgbClr val="18191A"/>
                </a:solidFill>
              </a:rPr>
            </a:br>
            <a:r>
              <a:rPr lang="en" sz="900">
                <a:solidFill>
                  <a:srgbClr val="18191A"/>
                </a:solidFill>
              </a:rPr>
              <a:t>Bin tenture, Bin TotalCharge &amp; Bin MonthlyCharge are significant features that affect the result.  </a:t>
            </a:r>
            <a:r>
              <a:rPr lang="en" sz="900" strike="sngStrike">
                <a:solidFill>
                  <a:srgbClr val="FB0007"/>
                </a:solidFill>
              </a:rPr>
              <a:t>(Over fitting and human logical deduction)</a:t>
            </a:r>
            <a:br>
              <a:rPr lang="en" sz="900" strike="sngStrike">
                <a:solidFill>
                  <a:srgbClr val="FB0007"/>
                </a:solidFill>
              </a:rPr>
            </a:br>
            <a:r>
              <a:rPr lang="en" sz="900">
                <a:solidFill>
                  <a:srgbClr val="18191A"/>
                </a:solidFill>
              </a:rPr>
              <a:t>The overall result can be better by tuning some of the parameters in next test run.</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2"/>
        <p:cNvGrpSpPr/>
        <p:nvPr/>
      </p:nvGrpSpPr>
      <p:grpSpPr>
        <a:xfrm>
          <a:off x="0" y="0"/>
          <a:ext cx="0" cy="0"/>
          <a:chOff x="0" y="0"/>
          <a:chExt cx="0" cy="0"/>
        </a:xfrm>
      </p:grpSpPr>
      <p:sp>
        <p:nvSpPr>
          <p:cNvPr id="933" name="Google Shape;933;gba667247ae_19_3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4" name="Google Shape;934;gba667247ae_19_3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600"/>
              </a:spcAft>
              <a:buNone/>
            </a:pPr>
            <a:r>
              <a:rPr lang="en" sz="1000" b="1">
                <a:solidFill>
                  <a:srgbClr val="1F1F1F"/>
                </a:solidFill>
                <a:highlight>
                  <a:srgbClr val="FFFFFF"/>
                </a:highlight>
              </a:rPr>
              <a:t>Here are list of the default XG Boost hyper parameters shown.</a:t>
            </a:r>
            <a:br>
              <a:rPr lang="en" sz="1000" b="1">
                <a:solidFill>
                  <a:srgbClr val="1F1F1F"/>
                </a:solidFill>
                <a:highlight>
                  <a:srgbClr val="FFFFFF"/>
                </a:highlight>
              </a:rPr>
            </a:br>
            <a:r>
              <a:rPr lang="en" sz="900">
                <a:solidFill>
                  <a:srgbClr val="1F1F1F"/>
                </a:solidFill>
                <a:highlight>
                  <a:srgbClr val="FFFFFF"/>
                </a:highlight>
              </a:rPr>
              <a:t>In an ideal world, with infinite resources and where time is not an issue, you could run a Giant Grid search with all the parameters together and find the optimal solution.</a:t>
            </a:r>
            <a:br>
              <a:rPr lang="en" sz="900">
                <a:solidFill>
                  <a:srgbClr val="1F1F1F"/>
                </a:solidFill>
                <a:highlight>
                  <a:srgbClr val="FFFFFF"/>
                </a:highlight>
              </a:rPr>
            </a:br>
            <a:r>
              <a:rPr lang="en" sz="900">
                <a:solidFill>
                  <a:srgbClr val="1F1F1F"/>
                </a:solidFill>
                <a:highlight>
                  <a:srgbClr val="FFFFFF"/>
                </a:highlight>
              </a:rPr>
              <a:t>In fact, you might even be able to do that with small datasets, but as the data grows bigger, training time also grows too, and each step in the tuning process becomes more expensive.</a:t>
            </a:r>
            <a:br>
              <a:rPr lang="en" sz="900">
                <a:solidFill>
                  <a:srgbClr val="1F1F1F"/>
                </a:solidFill>
                <a:highlight>
                  <a:srgbClr val="FFFFFF"/>
                </a:highlight>
              </a:rPr>
            </a:br>
            <a:r>
              <a:rPr lang="en" sz="900">
                <a:solidFill>
                  <a:srgbClr val="1F1F1F"/>
                </a:solidFill>
                <a:highlight>
                  <a:srgbClr val="FFFFFF"/>
                </a:highlight>
              </a:rPr>
              <a:t>For this reason, it is important to understand the role of the parameters and focus on the steps that we expect to impact our results the most.</a:t>
            </a:r>
            <a:br>
              <a:rPr lang="en" sz="900">
                <a:solidFill>
                  <a:srgbClr val="1F1F1F"/>
                </a:solidFill>
                <a:highlight>
                  <a:srgbClr val="FFFFFF"/>
                </a:highlight>
              </a:rPr>
            </a:br>
            <a:r>
              <a:rPr lang="en" sz="900">
                <a:solidFill>
                  <a:srgbClr val="1F1F1F"/>
                </a:solidFill>
                <a:highlight>
                  <a:srgbClr val="FFFFFF"/>
                </a:highlight>
              </a:rPr>
              <a:t>The 4 hyper parameters selected are </a:t>
            </a:r>
            <a:r>
              <a:rPr lang="en" sz="900">
                <a:solidFill>
                  <a:srgbClr val="18191A"/>
                </a:solidFill>
              </a:rPr>
              <a:t>'gamma', ‘learning_rate,    'max_depth'  And 'subsample' </a:t>
            </a:r>
            <a:br>
              <a:rPr lang="en" sz="900">
                <a:solidFill>
                  <a:srgbClr val="18191A"/>
                </a:solidFill>
              </a:rPr>
            </a:br>
            <a:r>
              <a:rPr lang="en" sz="1000" b="1">
                <a:solidFill>
                  <a:srgbClr val="1F1F1F"/>
                </a:solidFill>
                <a:highlight>
                  <a:srgbClr val="FFFFFF"/>
                </a:highlight>
              </a:rPr>
              <a:t>We will tune these 4 hyper parameters using Grid Search method to get a better result. </a:t>
            </a:r>
            <a:endParaRPr sz="900">
              <a:solidFill>
                <a:srgbClr val="18191A"/>
              </a:solidFill>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2"/>
        <p:cNvGrpSpPr/>
        <p:nvPr/>
      </p:nvGrpSpPr>
      <p:grpSpPr>
        <a:xfrm>
          <a:off x="0" y="0"/>
          <a:ext cx="0" cy="0"/>
          <a:chOff x="0" y="0"/>
          <a:chExt cx="0" cy="0"/>
        </a:xfrm>
      </p:grpSpPr>
      <p:sp>
        <p:nvSpPr>
          <p:cNvPr id="943" name="Google Shape;943;gba667247ae_19_3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4" name="Google Shape;944;gba667247ae_19_3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500"/>
              </a:spcBef>
              <a:spcAft>
                <a:spcPts val="1500"/>
              </a:spcAft>
              <a:buClr>
                <a:schemeClr val="dk1"/>
              </a:buClr>
              <a:buSzPts val="1100"/>
              <a:buFont typeface="Arial"/>
              <a:buNone/>
            </a:pPr>
            <a:r>
              <a:rPr lang="en" sz="1300">
                <a:solidFill>
                  <a:srgbClr val="292929"/>
                </a:solidFill>
                <a:highlight>
                  <a:srgbClr val="FFFFFF"/>
                </a:highlight>
              </a:rPr>
              <a:t>Whilst, again, it would be necessary to test all combinations to ensure we find </a:t>
            </a:r>
            <a:r>
              <a:rPr lang="en" sz="1300" i="1">
                <a:solidFill>
                  <a:schemeClr val="dk1"/>
                </a:solidFill>
              </a:rPr>
              <a:t>THE</a:t>
            </a:r>
            <a:r>
              <a:rPr lang="en" sz="1300">
                <a:solidFill>
                  <a:schemeClr val="dk1"/>
                </a:solidFill>
              </a:rPr>
              <a:t> optimal solution, our goal here is to find a good enough one by improving our out-of-the-box model with as few steps as possible.</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0"/>
        <p:cNvGrpSpPr/>
        <p:nvPr/>
      </p:nvGrpSpPr>
      <p:grpSpPr>
        <a:xfrm>
          <a:off x="0" y="0"/>
          <a:ext cx="0" cy="0"/>
          <a:chOff x="0" y="0"/>
          <a:chExt cx="0" cy="0"/>
        </a:xfrm>
      </p:grpSpPr>
      <p:sp>
        <p:nvSpPr>
          <p:cNvPr id="951" name="Google Shape;951;gba667247ae_19_3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2" name="Google Shape;952;gba667247ae_19_3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500"/>
              </a:spcBef>
              <a:spcAft>
                <a:spcPts val="1500"/>
              </a:spcAft>
              <a:buClr>
                <a:schemeClr val="dk1"/>
              </a:buClr>
              <a:buSzPts val="1100"/>
              <a:buFont typeface="Arial"/>
              <a:buNone/>
            </a:pPr>
            <a:r>
              <a:rPr lang="en" sz="1300">
                <a:solidFill>
                  <a:srgbClr val="292929"/>
                </a:solidFill>
                <a:highlight>
                  <a:srgbClr val="FFFFFF"/>
                </a:highlight>
              </a:rPr>
              <a:t>Whilst, again, it would be necessary to test all combinations to ensure we find </a:t>
            </a:r>
            <a:r>
              <a:rPr lang="en" sz="1300" i="1">
                <a:solidFill>
                  <a:schemeClr val="dk1"/>
                </a:solidFill>
              </a:rPr>
              <a:t>THE</a:t>
            </a:r>
            <a:r>
              <a:rPr lang="en" sz="1300">
                <a:solidFill>
                  <a:schemeClr val="dk1"/>
                </a:solidFill>
              </a:rPr>
              <a:t> optimal solution, our goal here is to find a good enough one by improving our out-of-the-box model with as few steps as possible.</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8"/>
        <p:cNvGrpSpPr/>
        <p:nvPr/>
      </p:nvGrpSpPr>
      <p:grpSpPr>
        <a:xfrm>
          <a:off x="0" y="0"/>
          <a:ext cx="0" cy="0"/>
          <a:chOff x="0" y="0"/>
          <a:chExt cx="0" cy="0"/>
        </a:xfrm>
      </p:grpSpPr>
      <p:sp>
        <p:nvSpPr>
          <p:cNvPr id="959" name="Google Shape;959;gba667247ae_19_3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0" name="Google Shape;960;gba667247ae_19_3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500"/>
              </a:spcBef>
              <a:spcAft>
                <a:spcPts val="1500"/>
              </a:spcAft>
              <a:buClr>
                <a:schemeClr val="dk1"/>
              </a:buClr>
              <a:buSzPts val="1100"/>
              <a:buFont typeface="Arial"/>
              <a:buNone/>
            </a:pPr>
            <a:r>
              <a:rPr lang="en" sz="1300">
                <a:solidFill>
                  <a:srgbClr val="292929"/>
                </a:solidFill>
                <a:highlight>
                  <a:srgbClr val="FFFFFF"/>
                </a:highlight>
              </a:rPr>
              <a:t>Whilst, again, it would be necessary to test all combinations to ensure we find </a:t>
            </a:r>
            <a:r>
              <a:rPr lang="en" sz="1300" i="1">
                <a:solidFill>
                  <a:schemeClr val="dk1"/>
                </a:solidFill>
              </a:rPr>
              <a:t>THE</a:t>
            </a:r>
            <a:r>
              <a:rPr lang="en" sz="1300">
                <a:solidFill>
                  <a:schemeClr val="dk1"/>
                </a:solidFill>
              </a:rPr>
              <a:t> optimal solution, our goal here is to find a good enough one by improving our out-of-the-box model with as few steps as possible.</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6"/>
        <p:cNvGrpSpPr/>
        <p:nvPr/>
      </p:nvGrpSpPr>
      <p:grpSpPr>
        <a:xfrm>
          <a:off x="0" y="0"/>
          <a:ext cx="0" cy="0"/>
          <a:chOff x="0" y="0"/>
          <a:chExt cx="0" cy="0"/>
        </a:xfrm>
      </p:grpSpPr>
      <p:sp>
        <p:nvSpPr>
          <p:cNvPr id="967" name="Google Shape;967;gba667247ae_19_4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8" name="Google Shape;968;gba667247ae_19_4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500"/>
              </a:spcBef>
              <a:spcAft>
                <a:spcPts val="1500"/>
              </a:spcAft>
              <a:buClr>
                <a:schemeClr val="dk1"/>
              </a:buClr>
              <a:buSzPts val="1100"/>
              <a:buFont typeface="Arial"/>
              <a:buNone/>
            </a:pPr>
            <a:r>
              <a:rPr lang="en" sz="1300">
                <a:solidFill>
                  <a:srgbClr val="292929"/>
                </a:solidFill>
                <a:highlight>
                  <a:srgbClr val="FFFFFF"/>
                </a:highlight>
              </a:rPr>
              <a:t>Whilst, again, it would be necessary to test all combinations to ensure we find </a:t>
            </a:r>
            <a:r>
              <a:rPr lang="en" sz="1300" i="1">
                <a:solidFill>
                  <a:schemeClr val="dk1"/>
                </a:solidFill>
              </a:rPr>
              <a:t>THE</a:t>
            </a:r>
            <a:r>
              <a:rPr lang="en" sz="1300">
                <a:solidFill>
                  <a:schemeClr val="dk1"/>
                </a:solidFill>
              </a:rPr>
              <a:t> optimal solution, our goal here is to find a good enough one by improving our out-of-the-box model with as few steps as possible.</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4"/>
        <p:cNvGrpSpPr/>
        <p:nvPr/>
      </p:nvGrpSpPr>
      <p:grpSpPr>
        <a:xfrm>
          <a:off x="0" y="0"/>
          <a:ext cx="0" cy="0"/>
          <a:chOff x="0" y="0"/>
          <a:chExt cx="0" cy="0"/>
        </a:xfrm>
      </p:grpSpPr>
      <p:sp>
        <p:nvSpPr>
          <p:cNvPr id="975" name="Google Shape;975;gbd1c239178_1_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6" name="Google Shape;976;gbd1c239178_1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300">
                <a:solidFill>
                  <a:srgbClr val="292929"/>
                </a:solidFill>
                <a:highlight>
                  <a:srgbClr val="FFFFFF"/>
                </a:highlight>
              </a:rPr>
              <a:t>In an ideal world, with infinite resources and where time is not an issue, you could run a giant grid search with all the parameters together and find the optimal solution.</a:t>
            </a:r>
            <a:endParaRPr sz="1300">
              <a:solidFill>
                <a:schemeClr val="dk1"/>
              </a:solidFill>
            </a:endParaRPr>
          </a:p>
          <a:p>
            <a:pPr marL="0" lvl="0" indent="0" algn="l" rtl="0">
              <a:spcBef>
                <a:spcPts val="0"/>
              </a:spcBef>
              <a:spcAft>
                <a:spcPts val="0"/>
              </a:spcAft>
              <a:buClr>
                <a:schemeClr val="dk1"/>
              </a:buClr>
              <a:buSzPts val="1100"/>
              <a:buFont typeface="Arial"/>
              <a:buNone/>
            </a:pPr>
            <a:r>
              <a:rPr lang="en" sz="1300">
                <a:solidFill>
                  <a:schemeClr val="dk1"/>
                </a:solidFill>
              </a:rPr>
              <a:t>In fact, you might even be able to do that with really small datasets, but as the data grows bigger, training time grows too, and each step in the tuning process becomes more expensive.</a:t>
            </a:r>
            <a:endParaRPr sz="1300">
              <a:solidFill>
                <a:schemeClr val="dk1"/>
              </a:solidFill>
            </a:endParaRPr>
          </a:p>
          <a:p>
            <a:pPr marL="0" lvl="0" indent="0" algn="l" rtl="0">
              <a:spcBef>
                <a:spcPts val="0"/>
              </a:spcBef>
              <a:spcAft>
                <a:spcPts val="0"/>
              </a:spcAft>
              <a:buNone/>
            </a:pPr>
            <a:r>
              <a:rPr lang="en" sz="1300">
                <a:solidFill>
                  <a:schemeClr val="dk1"/>
                </a:solidFill>
              </a:rPr>
              <a:t>For this reason it is important to understand the role of the parameters and focus on the steps that we expect to impact our results the most.</a:t>
            </a:r>
            <a:endParaRPr sz="130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799f9c232d_0_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799f9c232d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8"/>
        <p:cNvGrpSpPr/>
        <p:nvPr/>
      </p:nvGrpSpPr>
      <p:grpSpPr>
        <a:xfrm>
          <a:off x="0" y="0"/>
          <a:ext cx="0" cy="0"/>
          <a:chOff x="0" y="0"/>
          <a:chExt cx="0" cy="0"/>
        </a:xfrm>
      </p:grpSpPr>
      <p:sp>
        <p:nvSpPr>
          <p:cNvPr id="999" name="Google Shape;999;gba667247ae_19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0" name="Google Shape;1000;gba667247ae_19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500"/>
              </a:spcBef>
              <a:spcAft>
                <a:spcPts val="1500"/>
              </a:spcAft>
              <a:buNone/>
            </a:pPr>
            <a:r>
              <a:rPr lang="en" sz="1300">
                <a:solidFill>
                  <a:srgbClr val="292929"/>
                </a:solidFill>
                <a:highlight>
                  <a:srgbClr val="FFFFFF"/>
                </a:highlight>
              </a:rPr>
              <a:t>Whilst, again, it would be necessary to test all combinations to ensure we find </a:t>
            </a:r>
            <a:r>
              <a:rPr lang="en" sz="1300" i="1">
                <a:solidFill>
                  <a:schemeClr val="dk1"/>
                </a:solidFill>
              </a:rPr>
              <a:t>THE</a:t>
            </a:r>
            <a:r>
              <a:rPr lang="en" sz="1300">
                <a:solidFill>
                  <a:schemeClr val="dk1"/>
                </a:solidFill>
              </a:rPr>
              <a:t> optimal solution, our goal here is to find a good enough one by improving our out-of-the-box model with as few steps as possible.</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6"/>
        <p:cNvGrpSpPr/>
        <p:nvPr/>
      </p:nvGrpSpPr>
      <p:grpSpPr>
        <a:xfrm>
          <a:off x="0" y="0"/>
          <a:ext cx="0" cy="0"/>
          <a:chOff x="0" y="0"/>
          <a:chExt cx="0" cy="0"/>
        </a:xfrm>
      </p:grpSpPr>
      <p:sp>
        <p:nvSpPr>
          <p:cNvPr id="1007" name="Google Shape;1007;gbd1c239178_1_2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8" name="Google Shape;1008;gbd1c239178_1_2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500"/>
              </a:spcBef>
              <a:spcAft>
                <a:spcPts val="1500"/>
              </a:spcAft>
              <a:buNone/>
            </a:pP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6"/>
        <p:cNvGrpSpPr/>
        <p:nvPr/>
      </p:nvGrpSpPr>
      <p:grpSpPr>
        <a:xfrm>
          <a:off x="0" y="0"/>
          <a:ext cx="0" cy="0"/>
          <a:chOff x="0" y="0"/>
          <a:chExt cx="0" cy="0"/>
        </a:xfrm>
      </p:grpSpPr>
      <p:sp>
        <p:nvSpPr>
          <p:cNvPr id="1017" name="Google Shape;1017;gbdf2c898c6_29_2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8" name="Google Shape;1018;gbdf2c898c6_29_2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8"/>
        <p:cNvGrpSpPr/>
        <p:nvPr/>
      </p:nvGrpSpPr>
      <p:grpSpPr>
        <a:xfrm>
          <a:off x="0" y="0"/>
          <a:ext cx="0" cy="0"/>
          <a:chOff x="0" y="0"/>
          <a:chExt cx="0" cy="0"/>
        </a:xfrm>
      </p:grpSpPr>
      <p:sp>
        <p:nvSpPr>
          <p:cNvPr id="1039" name="Google Shape;1039;gbd1c239178_1_1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0" name="Google Shape;1040;gbd1c239178_1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300"/>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9"/>
        <p:cNvGrpSpPr/>
        <p:nvPr/>
      </p:nvGrpSpPr>
      <p:grpSpPr>
        <a:xfrm>
          <a:off x="0" y="0"/>
          <a:ext cx="0" cy="0"/>
          <a:chOff x="0" y="0"/>
          <a:chExt cx="0" cy="0"/>
        </a:xfrm>
      </p:grpSpPr>
      <p:sp>
        <p:nvSpPr>
          <p:cNvPr id="1050" name="Google Shape;1050;gbd1c239178_1_1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1" name="Google Shape;1051;gbd1c239178_1_1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300"/>
              <a:t>An improvement from the previous test score </a:t>
            </a:r>
            <a:br>
              <a:rPr lang="en" sz="1300"/>
            </a:br>
            <a:r>
              <a:rPr lang="en" sz="1300">
                <a:solidFill>
                  <a:srgbClr val="202122"/>
                </a:solidFill>
              </a:rPr>
              <a:t>Accuracy : 71.90 </a:t>
            </a:r>
            <a:br>
              <a:rPr lang="en" sz="1300">
                <a:solidFill>
                  <a:srgbClr val="202122"/>
                </a:solidFill>
              </a:rPr>
            </a:br>
            <a:r>
              <a:rPr lang="en" sz="1300">
                <a:solidFill>
                  <a:srgbClr val="202122"/>
                </a:solidFill>
              </a:rPr>
              <a:t>ROC AUC = 0.818 </a:t>
            </a:r>
            <a:br>
              <a:rPr lang="en" sz="1300">
                <a:solidFill>
                  <a:srgbClr val="202122"/>
                </a:solidFill>
              </a:rPr>
            </a:br>
            <a:r>
              <a:rPr lang="en" sz="1300">
                <a:solidFill>
                  <a:srgbClr val="202122"/>
                </a:solidFill>
              </a:rPr>
              <a:t>F1 = 0.615</a:t>
            </a:r>
            <a:br>
              <a:rPr lang="en" sz="1300">
                <a:solidFill>
                  <a:srgbClr val="202122"/>
                </a:solidFill>
              </a:rPr>
            </a:br>
            <a:endParaRPr sz="1300"/>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2"/>
        <p:cNvGrpSpPr/>
        <p:nvPr/>
      </p:nvGrpSpPr>
      <p:grpSpPr>
        <a:xfrm>
          <a:off x="0" y="0"/>
          <a:ext cx="0" cy="0"/>
          <a:chOff x="0" y="0"/>
          <a:chExt cx="0" cy="0"/>
        </a:xfrm>
      </p:grpSpPr>
      <p:sp>
        <p:nvSpPr>
          <p:cNvPr id="1063" name="Google Shape;1063;gbd1c239178_1_1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4" name="Google Shape;1064;gbd1c239178_1_1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300"/>
              <a:t>An improvement from the previous test score </a:t>
            </a:r>
            <a:br>
              <a:rPr lang="en" sz="1300"/>
            </a:br>
            <a:r>
              <a:rPr lang="en" sz="1300">
                <a:solidFill>
                  <a:srgbClr val="202122"/>
                </a:solidFill>
              </a:rPr>
              <a:t>Accuracy : 71.90 </a:t>
            </a:r>
            <a:br>
              <a:rPr lang="en" sz="1300">
                <a:solidFill>
                  <a:srgbClr val="202122"/>
                </a:solidFill>
              </a:rPr>
            </a:br>
            <a:r>
              <a:rPr lang="en" sz="1300">
                <a:solidFill>
                  <a:srgbClr val="202122"/>
                </a:solidFill>
              </a:rPr>
              <a:t>ROC AUC = 0.818 </a:t>
            </a:r>
            <a:br>
              <a:rPr lang="en" sz="1300">
                <a:solidFill>
                  <a:srgbClr val="202122"/>
                </a:solidFill>
              </a:rPr>
            </a:br>
            <a:r>
              <a:rPr lang="en" sz="1300">
                <a:solidFill>
                  <a:srgbClr val="202122"/>
                </a:solidFill>
              </a:rPr>
              <a:t>F1 = 0.615</a:t>
            </a:r>
            <a:br>
              <a:rPr lang="en" sz="1300">
                <a:solidFill>
                  <a:srgbClr val="202122"/>
                </a:solidFill>
              </a:rPr>
            </a:br>
            <a:endParaRPr sz="1300"/>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4"/>
        <p:cNvGrpSpPr/>
        <p:nvPr/>
      </p:nvGrpSpPr>
      <p:grpSpPr>
        <a:xfrm>
          <a:off x="0" y="0"/>
          <a:ext cx="0" cy="0"/>
          <a:chOff x="0" y="0"/>
          <a:chExt cx="0" cy="0"/>
        </a:xfrm>
      </p:grpSpPr>
      <p:sp>
        <p:nvSpPr>
          <p:cNvPr id="1075" name="Google Shape;1075;gbd1c239178_1_20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6" name="Google Shape;1076;gbd1c239178_1_2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300"/>
              <a:t>An improvement from the previous test score </a:t>
            </a:r>
            <a:br>
              <a:rPr lang="en" sz="1300"/>
            </a:br>
            <a:r>
              <a:rPr lang="en" sz="1300">
                <a:solidFill>
                  <a:srgbClr val="202122"/>
                </a:solidFill>
              </a:rPr>
              <a:t>Accuracy : 71.90 </a:t>
            </a:r>
            <a:br>
              <a:rPr lang="en" sz="1300">
                <a:solidFill>
                  <a:srgbClr val="202122"/>
                </a:solidFill>
              </a:rPr>
            </a:br>
            <a:r>
              <a:rPr lang="en" sz="1300">
                <a:solidFill>
                  <a:srgbClr val="202122"/>
                </a:solidFill>
              </a:rPr>
              <a:t>ROC AUC = 0.818 </a:t>
            </a:r>
            <a:br>
              <a:rPr lang="en" sz="1300">
                <a:solidFill>
                  <a:srgbClr val="202122"/>
                </a:solidFill>
              </a:rPr>
            </a:br>
            <a:r>
              <a:rPr lang="en" sz="1300">
                <a:solidFill>
                  <a:srgbClr val="202122"/>
                </a:solidFill>
              </a:rPr>
              <a:t>F1 = 0.615</a:t>
            </a:r>
            <a:br>
              <a:rPr lang="en" sz="1300">
                <a:solidFill>
                  <a:srgbClr val="202122"/>
                </a:solidFill>
              </a:rPr>
            </a:br>
            <a:endParaRPr sz="1300"/>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6"/>
        <p:cNvGrpSpPr/>
        <p:nvPr/>
      </p:nvGrpSpPr>
      <p:grpSpPr>
        <a:xfrm>
          <a:off x="0" y="0"/>
          <a:ext cx="0" cy="0"/>
          <a:chOff x="0" y="0"/>
          <a:chExt cx="0" cy="0"/>
        </a:xfrm>
      </p:grpSpPr>
      <p:sp>
        <p:nvSpPr>
          <p:cNvPr id="1087" name="Google Shape;1087;gba667247ae_19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8" name="Google Shape;1088;gba667247ae_19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8"/>
        <p:cNvGrpSpPr/>
        <p:nvPr/>
      </p:nvGrpSpPr>
      <p:grpSpPr>
        <a:xfrm>
          <a:off x="0" y="0"/>
          <a:ext cx="0" cy="0"/>
          <a:chOff x="0" y="0"/>
          <a:chExt cx="0" cy="0"/>
        </a:xfrm>
      </p:grpSpPr>
      <p:sp>
        <p:nvSpPr>
          <p:cNvPr id="1109" name="Google Shape;1109;gbd1c239178_1_1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0" name="Google Shape;1110;gbd1c239178_1_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300"/>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0"/>
        <p:cNvGrpSpPr/>
        <p:nvPr/>
      </p:nvGrpSpPr>
      <p:grpSpPr>
        <a:xfrm>
          <a:off x="0" y="0"/>
          <a:ext cx="0" cy="0"/>
          <a:chOff x="0" y="0"/>
          <a:chExt cx="0" cy="0"/>
        </a:xfrm>
      </p:grpSpPr>
      <p:sp>
        <p:nvSpPr>
          <p:cNvPr id="1131" name="Google Shape;1131;gbdf2c898c6_3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2" name="Google Shape;1132;gbdf2c898c6_3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bb3f27861b_0_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bb3f27861b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8"/>
        <p:cNvGrpSpPr/>
        <p:nvPr/>
      </p:nvGrpSpPr>
      <p:grpSpPr>
        <a:xfrm>
          <a:off x="0" y="0"/>
          <a:ext cx="0" cy="0"/>
          <a:chOff x="0" y="0"/>
          <a:chExt cx="0" cy="0"/>
        </a:xfrm>
      </p:grpSpPr>
      <p:sp>
        <p:nvSpPr>
          <p:cNvPr id="1139" name="Google Shape;1139;gbd612ca922_1_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0" name="Google Shape;1140;gbd612ca922_1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9"/>
        <p:cNvGrpSpPr/>
        <p:nvPr/>
      </p:nvGrpSpPr>
      <p:grpSpPr>
        <a:xfrm>
          <a:off x="0" y="0"/>
          <a:ext cx="0" cy="0"/>
          <a:chOff x="0" y="0"/>
          <a:chExt cx="0" cy="0"/>
        </a:xfrm>
      </p:grpSpPr>
      <p:sp>
        <p:nvSpPr>
          <p:cNvPr id="1150" name="Google Shape;1150;gbd612ca922_1_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1" name="Google Shape;1151;gbd612ca922_1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7"/>
        <p:cNvGrpSpPr/>
        <p:nvPr/>
      </p:nvGrpSpPr>
      <p:grpSpPr>
        <a:xfrm>
          <a:off x="0" y="0"/>
          <a:ext cx="0" cy="0"/>
          <a:chOff x="0" y="0"/>
          <a:chExt cx="0" cy="0"/>
        </a:xfrm>
      </p:grpSpPr>
      <p:sp>
        <p:nvSpPr>
          <p:cNvPr id="1158" name="Google Shape;1158;gbd612ca922_1_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9" name="Google Shape;1159;gbd612ca922_1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9"/>
        <p:cNvGrpSpPr/>
        <p:nvPr/>
      </p:nvGrpSpPr>
      <p:grpSpPr>
        <a:xfrm>
          <a:off x="0" y="0"/>
          <a:ext cx="0" cy="0"/>
          <a:chOff x="0" y="0"/>
          <a:chExt cx="0" cy="0"/>
        </a:xfrm>
      </p:grpSpPr>
      <p:sp>
        <p:nvSpPr>
          <p:cNvPr id="1170" name="Google Shape;1170;gbd612ca922_1_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1" name="Google Shape;1171;gbd612ca922_1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0"/>
        <p:cNvGrpSpPr/>
        <p:nvPr/>
      </p:nvGrpSpPr>
      <p:grpSpPr>
        <a:xfrm>
          <a:off x="0" y="0"/>
          <a:ext cx="0" cy="0"/>
          <a:chOff x="0" y="0"/>
          <a:chExt cx="0" cy="0"/>
        </a:xfrm>
      </p:grpSpPr>
      <p:sp>
        <p:nvSpPr>
          <p:cNvPr id="1181" name="Google Shape;1181;gbd612ca922_1_1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2" name="Google Shape;1182;gbd612ca922_1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8"/>
        <p:cNvGrpSpPr/>
        <p:nvPr/>
      </p:nvGrpSpPr>
      <p:grpSpPr>
        <a:xfrm>
          <a:off x="0" y="0"/>
          <a:ext cx="0" cy="0"/>
          <a:chOff x="0" y="0"/>
          <a:chExt cx="0" cy="0"/>
        </a:xfrm>
      </p:grpSpPr>
      <p:sp>
        <p:nvSpPr>
          <p:cNvPr id="1189" name="Google Shape;1189;gbd612ca922_1_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0" name="Google Shape;1190;gbd612ca922_1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9"/>
        <p:cNvGrpSpPr/>
        <p:nvPr/>
      </p:nvGrpSpPr>
      <p:grpSpPr>
        <a:xfrm>
          <a:off x="0" y="0"/>
          <a:ext cx="0" cy="0"/>
          <a:chOff x="0" y="0"/>
          <a:chExt cx="0" cy="0"/>
        </a:xfrm>
      </p:grpSpPr>
      <p:sp>
        <p:nvSpPr>
          <p:cNvPr id="1200" name="Google Shape;1200;gbd612ca922_1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1" name="Google Shape;1201;gbd612ca922_1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5"/>
        <p:cNvGrpSpPr/>
        <p:nvPr/>
      </p:nvGrpSpPr>
      <p:grpSpPr>
        <a:xfrm>
          <a:off x="0" y="0"/>
          <a:ext cx="0" cy="0"/>
          <a:chOff x="0" y="0"/>
          <a:chExt cx="0" cy="0"/>
        </a:xfrm>
      </p:grpSpPr>
      <p:sp>
        <p:nvSpPr>
          <p:cNvPr id="1206" name="Google Shape;1206;gbe8e6ea583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07" name="Google Shape;1207;gbe8e6ea583_3_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4"/>
        <p:cNvGrpSpPr/>
        <p:nvPr/>
      </p:nvGrpSpPr>
      <p:grpSpPr>
        <a:xfrm>
          <a:off x="0" y="0"/>
          <a:ext cx="0" cy="0"/>
          <a:chOff x="0" y="0"/>
          <a:chExt cx="0" cy="0"/>
        </a:xfrm>
      </p:grpSpPr>
      <p:sp>
        <p:nvSpPr>
          <p:cNvPr id="1215" name="Google Shape;1215;gbdf2c898c6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16" name="Google Shape;1216;gbdf2c898c6_9_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1"/>
        <p:cNvGrpSpPr/>
        <p:nvPr/>
      </p:nvGrpSpPr>
      <p:grpSpPr>
        <a:xfrm>
          <a:off x="0" y="0"/>
          <a:ext cx="0" cy="0"/>
          <a:chOff x="0" y="0"/>
          <a:chExt cx="0" cy="0"/>
        </a:xfrm>
      </p:grpSpPr>
      <p:sp>
        <p:nvSpPr>
          <p:cNvPr id="1242" name="Google Shape;1242;gbe8e6ea583_3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43" name="Google Shape;1243;gbe8e6ea583_3_1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799f9c232d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799f9c232d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9"/>
        <p:cNvGrpSpPr/>
        <p:nvPr/>
      </p:nvGrpSpPr>
      <p:grpSpPr>
        <a:xfrm>
          <a:off x="0" y="0"/>
          <a:ext cx="0" cy="0"/>
          <a:chOff x="0" y="0"/>
          <a:chExt cx="0" cy="0"/>
        </a:xfrm>
      </p:grpSpPr>
      <p:sp>
        <p:nvSpPr>
          <p:cNvPr id="1250" name="Google Shape;1250;gbe8e6ea583_3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51" name="Google Shape;1251;gbe8e6ea583_3_1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9"/>
        <p:cNvGrpSpPr/>
        <p:nvPr/>
      </p:nvGrpSpPr>
      <p:grpSpPr>
        <a:xfrm>
          <a:off x="0" y="0"/>
          <a:ext cx="0" cy="0"/>
          <a:chOff x="0" y="0"/>
          <a:chExt cx="0" cy="0"/>
        </a:xfrm>
      </p:grpSpPr>
      <p:sp>
        <p:nvSpPr>
          <p:cNvPr id="1260" name="Google Shape;1260;gbe8e6ea583_3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61" name="Google Shape;1261;gbe8e6ea583_3_2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1"/>
        <p:cNvGrpSpPr/>
        <p:nvPr/>
      </p:nvGrpSpPr>
      <p:grpSpPr>
        <a:xfrm>
          <a:off x="0" y="0"/>
          <a:ext cx="0" cy="0"/>
          <a:chOff x="0" y="0"/>
          <a:chExt cx="0" cy="0"/>
        </a:xfrm>
      </p:grpSpPr>
      <p:sp>
        <p:nvSpPr>
          <p:cNvPr id="1272" name="Google Shape;1272;gbe8e6ea583_3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73" name="Google Shape;1273;gbe8e6ea583_3_3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2"/>
        <p:cNvGrpSpPr/>
        <p:nvPr/>
      </p:nvGrpSpPr>
      <p:grpSpPr>
        <a:xfrm>
          <a:off x="0" y="0"/>
          <a:ext cx="0" cy="0"/>
          <a:chOff x="0" y="0"/>
          <a:chExt cx="0" cy="0"/>
        </a:xfrm>
      </p:grpSpPr>
      <p:sp>
        <p:nvSpPr>
          <p:cNvPr id="1283" name="Google Shape;1283;gbdf2c898c6_9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84" name="Google Shape;1284;gbdf2c898c6_9_2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9"/>
        <p:cNvGrpSpPr/>
        <p:nvPr/>
      </p:nvGrpSpPr>
      <p:grpSpPr>
        <a:xfrm>
          <a:off x="0" y="0"/>
          <a:ext cx="0" cy="0"/>
          <a:chOff x="0" y="0"/>
          <a:chExt cx="0" cy="0"/>
        </a:xfrm>
      </p:grpSpPr>
      <p:sp>
        <p:nvSpPr>
          <p:cNvPr id="1290" name="Google Shape;1290;gbe8e6ea583_3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91" name="Google Shape;1291;gbe8e6ea583_3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9"/>
        <p:cNvGrpSpPr/>
        <p:nvPr/>
      </p:nvGrpSpPr>
      <p:grpSpPr>
        <a:xfrm>
          <a:off x="0" y="0"/>
          <a:ext cx="0" cy="0"/>
          <a:chOff x="0" y="0"/>
          <a:chExt cx="0" cy="0"/>
        </a:xfrm>
      </p:grpSpPr>
      <p:sp>
        <p:nvSpPr>
          <p:cNvPr id="1290" name="Google Shape;1290;gbe8e6ea583_3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91" name="Google Shape;1291;gbe8e6ea583_3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82928940"/>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7"/>
        <p:cNvGrpSpPr/>
        <p:nvPr/>
      </p:nvGrpSpPr>
      <p:grpSpPr>
        <a:xfrm>
          <a:off x="0" y="0"/>
          <a:ext cx="0" cy="0"/>
          <a:chOff x="0" y="0"/>
          <a:chExt cx="0" cy="0"/>
        </a:xfrm>
      </p:grpSpPr>
      <p:sp>
        <p:nvSpPr>
          <p:cNvPr id="1298" name="Google Shape;1298;gbdf2c898c6_9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99" name="Google Shape;1299;gbdf2c898c6_9_3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4"/>
        <p:cNvGrpSpPr/>
        <p:nvPr/>
      </p:nvGrpSpPr>
      <p:grpSpPr>
        <a:xfrm>
          <a:off x="0" y="0"/>
          <a:ext cx="0" cy="0"/>
          <a:chOff x="0" y="0"/>
          <a:chExt cx="0" cy="0"/>
        </a:xfrm>
      </p:grpSpPr>
      <p:sp>
        <p:nvSpPr>
          <p:cNvPr id="1305" name="Google Shape;1305;gbdf2c898c6_9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06" name="Google Shape;1306;gbdf2c898c6_9_3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3"/>
        <p:cNvGrpSpPr/>
        <p:nvPr/>
      </p:nvGrpSpPr>
      <p:grpSpPr>
        <a:xfrm>
          <a:off x="0" y="0"/>
          <a:ext cx="0" cy="0"/>
          <a:chOff x="0" y="0"/>
          <a:chExt cx="0" cy="0"/>
        </a:xfrm>
      </p:grpSpPr>
      <p:sp>
        <p:nvSpPr>
          <p:cNvPr id="1314" name="Google Shape;1314;gbdf2c898c6_9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15" name="Google Shape;1315;gbdf2c898c6_9_4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5"/>
        <p:cNvGrpSpPr/>
        <p:nvPr/>
      </p:nvGrpSpPr>
      <p:grpSpPr>
        <a:xfrm>
          <a:off x="0" y="0"/>
          <a:ext cx="0" cy="0"/>
          <a:chOff x="0" y="0"/>
          <a:chExt cx="0" cy="0"/>
        </a:xfrm>
      </p:grpSpPr>
      <p:sp>
        <p:nvSpPr>
          <p:cNvPr id="1326" name="Google Shape;1326;gbdf2c898c6_9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27" name="Google Shape;1327;gbdf2c898c6_9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799f9c232d_0_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799f9c232d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8"/>
        <p:cNvGrpSpPr/>
        <p:nvPr/>
      </p:nvGrpSpPr>
      <p:grpSpPr>
        <a:xfrm>
          <a:off x="0" y="0"/>
          <a:ext cx="0" cy="0"/>
          <a:chOff x="0" y="0"/>
          <a:chExt cx="0" cy="0"/>
        </a:xfrm>
      </p:grpSpPr>
      <p:sp>
        <p:nvSpPr>
          <p:cNvPr id="1339" name="Google Shape;1339;gbdf2c898c6_9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40" name="Google Shape;1340;gbdf2c898c6_9_6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0"/>
        <p:cNvGrpSpPr/>
        <p:nvPr/>
      </p:nvGrpSpPr>
      <p:grpSpPr>
        <a:xfrm>
          <a:off x="0" y="0"/>
          <a:ext cx="0" cy="0"/>
          <a:chOff x="0" y="0"/>
          <a:chExt cx="0" cy="0"/>
        </a:xfrm>
      </p:grpSpPr>
      <p:sp>
        <p:nvSpPr>
          <p:cNvPr id="1351" name="Google Shape;1351;gbdf2c898c6_9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52" name="Google Shape;1352;gbdf2c898c6_9_7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9"/>
        <p:cNvGrpSpPr/>
        <p:nvPr/>
      </p:nvGrpSpPr>
      <p:grpSpPr>
        <a:xfrm>
          <a:off x="0" y="0"/>
          <a:ext cx="0" cy="0"/>
          <a:chOff x="0" y="0"/>
          <a:chExt cx="0" cy="0"/>
        </a:xfrm>
      </p:grpSpPr>
      <p:sp>
        <p:nvSpPr>
          <p:cNvPr id="1360" name="Google Shape;1360;gbdf2c898c6_9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61" name="Google Shape;1361;gbdf2c898c6_9_8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6"/>
        <p:cNvGrpSpPr/>
        <p:nvPr/>
      </p:nvGrpSpPr>
      <p:grpSpPr>
        <a:xfrm>
          <a:off x="0" y="0"/>
          <a:ext cx="0" cy="0"/>
          <a:chOff x="0" y="0"/>
          <a:chExt cx="0" cy="0"/>
        </a:xfrm>
      </p:grpSpPr>
      <p:sp>
        <p:nvSpPr>
          <p:cNvPr id="1367" name="Google Shape;1367;gbb14a2be2c_1_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8" name="Google Shape;1368;gbb14a2be2c_1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1"/>
        <p:cNvGrpSpPr/>
        <p:nvPr/>
      </p:nvGrpSpPr>
      <p:grpSpPr>
        <a:xfrm>
          <a:off x="0" y="0"/>
          <a:ext cx="0" cy="0"/>
          <a:chOff x="0" y="0"/>
          <a:chExt cx="0" cy="0"/>
        </a:xfrm>
      </p:grpSpPr>
      <p:sp>
        <p:nvSpPr>
          <p:cNvPr id="1372" name="Google Shape;1372;gbb14a2be2c_1_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3" name="Google Shape;1373;gbb14a2be2c_1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7"/>
        <p:cNvGrpSpPr/>
        <p:nvPr/>
      </p:nvGrpSpPr>
      <p:grpSpPr>
        <a:xfrm>
          <a:off x="0" y="0"/>
          <a:ext cx="0" cy="0"/>
          <a:chOff x="0" y="0"/>
          <a:chExt cx="0" cy="0"/>
        </a:xfrm>
      </p:grpSpPr>
      <p:sp>
        <p:nvSpPr>
          <p:cNvPr id="1378" name="Google Shape;1378;gbd1c239178_1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9" name="Google Shape;1379;gbd1c239178_1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3"/>
        <p:cNvGrpSpPr/>
        <p:nvPr/>
      </p:nvGrpSpPr>
      <p:grpSpPr>
        <a:xfrm>
          <a:off x="0" y="0"/>
          <a:ext cx="0" cy="0"/>
          <a:chOff x="0" y="0"/>
          <a:chExt cx="0" cy="0"/>
        </a:xfrm>
      </p:grpSpPr>
      <p:sp>
        <p:nvSpPr>
          <p:cNvPr id="1384" name="Google Shape;1384;gbb14a2be2c_1_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5" name="Google Shape;1385;gbb14a2be2c_1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9"/>
        <p:cNvGrpSpPr/>
        <p:nvPr/>
      </p:nvGrpSpPr>
      <p:grpSpPr>
        <a:xfrm>
          <a:off x="0" y="0"/>
          <a:ext cx="0" cy="0"/>
          <a:chOff x="0" y="0"/>
          <a:chExt cx="0" cy="0"/>
        </a:xfrm>
      </p:grpSpPr>
      <p:sp>
        <p:nvSpPr>
          <p:cNvPr id="1390" name="Google Shape;1390;gb992034fbb_0_8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1" name="Google Shape;1391;gb992034fbb_0_8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www.cloud4c.com/DevOps-services?utm_source=google_search&amp;utm_medium=cpc&amp;utm_campaign=service_devops_singapore_est_Srch&amp;utm_term=aws%20devops%20services&amp;utm_content=482691309278&amp;utm_device=c&amp;gclid=CjwKCAiArIH_BRB2EiwALfbH1F6bOREvroDgU96AI5xdqVsqxJ1vavBe1nwwXrnmJz329ie_CEebQhoCagwQAvD_BwE</a:t>
            </a:r>
            <a:r>
              <a:rPr lang="en"/>
              <a:t> </a:t>
            </a:r>
            <a:endParaRPr/>
          </a:p>
          <a:p>
            <a:pPr marL="0" lvl="0" indent="0" algn="l" rtl="0">
              <a:spcBef>
                <a:spcPts val="0"/>
              </a:spcBef>
              <a:spcAft>
                <a:spcPts val="0"/>
              </a:spcAft>
              <a:buNone/>
            </a:pPr>
            <a:endParaRPr/>
          </a:p>
          <a:p>
            <a:pPr marL="0" lvl="0" indent="0" algn="l" rtl="0">
              <a:spcBef>
                <a:spcPts val="0"/>
              </a:spcBef>
              <a:spcAft>
                <a:spcPts val="0"/>
              </a:spcAft>
              <a:buNone/>
            </a:pPr>
            <a:r>
              <a:rPr lang="en" u="sng">
                <a:solidFill>
                  <a:schemeClr val="hlink"/>
                </a:solidFill>
                <a:hlinkClick r:id="rId4"/>
              </a:rPr>
              <a:t>https://aws.amazon.com/devops/continuous-delivery/</a:t>
            </a:r>
            <a:r>
              <a:rPr lang="en"/>
              <a:t> </a:t>
            </a:r>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1"/>
        <p:cNvGrpSpPr/>
        <p:nvPr/>
      </p:nvGrpSpPr>
      <p:grpSpPr>
        <a:xfrm>
          <a:off x="0" y="0"/>
          <a:ext cx="0" cy="0"/>
          <a:chOff x="0" y="0"/>
          <a:chExt cx="0" cy="0"/>
        </a:xfrm>
      </p:grpSpPr>
      <p:sp>
        <p:nvSpPr>
          <p:cNvPr id="1402" name="Google Shape;1402;gbb3f3e6af8_2_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3" name="Google Shape;1403;gbb3f3e6af8_2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0"/>
        <p:cNvGrpSpPr/>
        <p:nvPr/>
      </p:nvGrpSpPr>
      <p:grpSpPr>
        <a:xfrm>
          <a:off x="0" y="0"/>
          <a:ext cx="0" cy="0"/>
          <a:chOff x="0" y="0"/>
          <a:chExt cx="0" cy="0"/>
        </a:xfrm>
      </p:grpSpPr>
      <p:sp>
        <p:nvSpPr>
          <p:cNvPr id="1421" name="Google Shape;1421;gba667247ae_3_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2" name="Google Shape;1422;gba667247ae_3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799f9c232d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 name="Google Shape;164;g799f9c232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6"/>
        <p:cNvGrpSpPr/>
        <p:nvPr/>
      </p:nvGrpSpPr>
      <p:grpSpPr>
        <a:xfrm>
          <a:off x="0" y="0"/>
          <a:ext cx="0" cy="0"/>
          <a:chOff x="0" y="0"/>
          <a:chExt cx="0" cy="0"/>
        </a:xfrm>
      </p:grpSpPr>
      <p:sp>
        <p:nvSpPr>
          <p:cNvPr id="1427" name="Google Shape;1427;gbd1c239178_1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8" name="Google Shape;1428;gbd1c239178_1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2"/>
        <p:cNvGrpSpPr/>
        <p:nvPr/>
      </p:nvGrpSpPr>
      <p:grpSpPr>
        <a:xfrm>
          <a:off x="0" y="0"/>
          <a:ext cx="0" cy="0"/>
          <a:chOff x="0" y="0"/>
          <a:chExt cx="0" cy="0"/>
        </a:xfrm>
      </p:grpSpPr>
      <p:sp>
        <p:nvSpPr>
          <p:cNvPr id="1433" name="Google Shape;1433;gbd1c239178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4" name="Google Shape;1434;gbd1c239178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8"/>
        <p:cNvGrpSpPr/>
        <p:nvPr/>
      </p:nvGrpSpPr>
      <p:grpSpPr>
        <a:xfrm>
          <a:off x="0" y="0"/>
          <a:ext cx="0" cy="0"/>
          <a:chOff x="0" y="0"/>
          <a:chExt cx="0" cy="0"/>
        </a:xfrm>
      </p:grpSpPr>
      <p:sp>
        <p:nvSpPr>
          <p:cNvPr id="1439" name="Google Shape;1439;gbd1c141ec9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0" name="Google Shape;1440;gbd1c141ec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https://towardsdatascience.com/why-and-how-to-cross-validate-a-model-d6424b45261f</a:t>
            </a:r>
            <a:r>
              <a:rPr lang="en"/>
              <a:t> </a:t>
            </a:r>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5"/>
        <p:cNvGrpSpPr/>
        <p:nvPr/>
      </p:nvGrpSpPr>
      <p:grpSpPr>
        <a:xfrm>
          <a:off x="0" y="0"/>
          <a:ext cx="0" cy="0"/>
          <a:chOff x="0" y="0"/>
          <a:chExt cx="0" cy="0"/>
        </a:xfrm>
      </p:grpSpPr>
      <p:sp>
        <p:nvSpPr>
          <p:cNvPr id="1446" name="Google Shape;1446;gbd1c239178_1_1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7" name="Google Shape;1447;gbd1c239178_1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300"/>
              <a:t>An improvement from the previous test score </a:t>
            </a:r>
            <a:br>
              <a:rPr lang="en" sz="1300"/>
            </a:br>
            <a:r>
              <a:rPr lang="en" sz="1300">
                <a:solidFill>
                  <a:srgbClr val="202122"/>
                </a:solidFill>
              </a:rPr>
              <a:t>Accuracy : 71.90 </a:t>
            </a:r>
            <a:br>
              <a:rPr lang="en" sz="1300">
                <a:solidFill>
                  <a:srgbClr val="202122"/>
                </a:solidFill>
              </a:rPr>
            </a:br>
            <a:r>
              <a:rPr lang="en" sz="1300">
                <a:solidFill>
                  <a:srgbClr val="202122"/>
                </a:solidFill>
              </a:rPr>
              <a:t>ROC AUC = 0.818 </a:t>
            </a:r>
            <a:br>
              <a:rPr lang="en" sz="1300">
                <a:solidFill>
                  <a:srgbClr val="202122"/>
                </a:solidFill>
              </a:rPr>
            </a:br>
            <a:r>
              <a:rPr lang="en" sz="1300">
                <a:solidFill>
                  <a:srgbClr val="202122"/>
                </a:solidFill>
              </a:rPr>
              <a:t>F1 = 0.615</a:t>
            </a:r>
            <a:br>
              <a:rPr lang="en" sz="1300">
                <a:solidFill>
                  <a:srgbClr val="202122"/>
                </a:solidFill>
              </a:rPr>
            </a:br>
            <a:endParaRPr sz="1300"/>
          </a:p>
        </p:txBody>
      </p:sp>
    </p:spTree>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4"/>
        <p:cNvGrpSpPr/>
        <p:nvPr/>
      </p:nvGrpSpPr>
      <p:grpSpPr>
        <a:xfrm>
          <a:off x="0" y="0"/>
          <a:ext cx="0" cy="0"/>
          <a:chOff x="0" y="0"/>
          <a:chExt cx="0" cy="0"/>
        </a:xfrm>
      </p:grpSpPr>
      <p:sp>
        <p:nvSpPr>
          <p:cNvPr id="1455" name="Google Shape;1455;gbd612ca922_1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6" name="Google Shape;1456;gbd612ca922_1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3"/>
        <p:cNvGrpSpPr/>
        <p:nvPr/>
      </p:nvGrpSpPr>
      <p:grpSpPr>
        <a:xfrm>
          <a:off x="0" y="0"/>
          <a:ext cx="0" cy="0"/>
          <a:chOff x="0" y="0"/>
          <a:chExt cx="0" cy="0"/>
        </a:xfrm>
      </p:grpSpPr>
      <p:sp>
        <p:nvSpPr>
          <p:cNvPr id="1464" name="Google Shape;1464;gba667247ae_17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5" name="Google Shape;1465;gba667247ae_17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0"/>
        <p:cNvGrpSpPr/>
        <p:nvPr/>
      </p:nvGrpSpPr>
      <p:grpSpPr>
        <a:xfrm>
          <a:off x="0" y="0"/>
          <a:ext cx="0" cy="0"/>
          <a:chOff x="0" y="0"/>
          <a:chExt cx="0" cy="0"/>
        </a:xfrm>
      </p:grpSpPr>
      <p:sp>
        <p:nvSpPr>
          <p:cNvPr id="1471" name="Google Shape;1471;gba667247ae_18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2" name="Google Shape;1472;gba667247ae_18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8"/>
        <p:cNvGrpSpPr/>
        <p:nvPr/>
      </p:nvGrpSpPr>
      <p:grpSpPr>
        <a:xfrm>
          <a:off x="0" y="0"/>
          <a:ext cx="0" cy="0"/>
          <a:chOff x="0" y="0"/>
          <a:chExt cx="0" cy="0"/>
        </a:xfrm>
      </p:grpSpPr>
      <p:sp>
        <p:nvSpPr>
          <p:cNvPr id="1479" name="Google Shape;1479;gba667247ae_18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0" name="Google Shape;1480;gba667247ae_18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2"/>
        <p:cNvGrpSpPr/>
        <p:nvPr/>
      </p:nvGrpSpPr>
      <p:grpSpPr>
        <a:xfrm>
          <a:off x="0" y="0"/>
          <a:ext cx="0" cy="0"/>
          <a:chOff x="0" y="0"/>
          <a:chExt cx="0" cy="0"/>
        </a:xfrm>
      </p:grpSpPr>
      <p:sp>
        <p:nvSpPr>
          <p:cNvPr id="1493" name="Google Shape;1493;gba667247ae_18_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4" name="Google Shape;1494;gba667247ae_18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4"/>
        <p:cNvGrpSpPr/>
        <p:nvPr/>
      </p:nvGrpSpPr>
      <p:grpSpPr>
        <a:xfrm>
          <a:off x="0" y="0"/>
          <a:ext cx="0" cy="0"/>
          <a:chOff x="0" y="0"/>
          <a:chExt cx="0" cy="0"/>
        </a:xfrm>
      </p:grpSpPr>
      <p:sp>
        <p:nvSpPr>
          <p:cNvPr id="1505" name="Google Shape;1505;gbd95f83b2d_0_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6" name="Google Shape;1506;gbd95f83b2d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bb3f27861b_0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bb3f27861b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8"/>
        <p:cNvGrpSpPr/>
        <p:nvPr/>
      </p:nvGrpSpPr>
      <p:grpSpPr>
        <a:xfrm>
          <a:off x="0" y="0"/>
          <a:ext cx="0" cy="0"/>
          <a:chOff x="0" y="0"/>
          <a:chExt cx="0" cy="0"/>
        </a:xfrm>
      </p:grpSpPr>
      <p:sp>
        <p:nvSpPr>
          <p:cNvPr id="1529" name="Google Shape;1529;gbae29ec397_6_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0" name="Google Shape;1530;gbae29ec397_6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7"/>
        <p:cNvGrpSpPr/>
        <p:nvPr/>
      </p:nvGrpSpPr>
      <p:grpSpPr>
        <a:xfrm>
          <a:off x="0" y="0"/>
          <a:ext cx="0" cy="0"/>
          <a:chOff x="0" y="0"/>
          <a:chExt cx="0" cy="0"/>
        </a:xfrm>
      </p:grpSpPr>
      <p:sp>
        <p:nvSpPr>
          <p:cNvPr id="1538" name="Google Shape;1538;gbd95f83b2d_7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9" name="Google Shape;1539;gbd95f83b2d_7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2"/>
        <p:cNvGrpSpPr/>
        <p:nvPr/>
      </p:nvGrpSpPr>
      <p:grpSpPr>
        <a:xfrm>
          <a:off x="0" y="0"/>
          <a:ext cx="0" cy="0"/>
          <a:chOff x="0" y="0"/>
          <a:chExt cx="0" cy="0"/>
        </a:xfrm>
      </p:grpSpPr>
      <p:sp>
        <p:nvSpPr>
          <p:cNvPr id="1543" name="Google Shape;1543;gbdf2c898c6_37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4" name="Google Shape;1544;gbdf2c898c6_37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9"/>
        <p:cNvGrpSpPr/>
        <p:nvPr/>
      </p:nvGrpSpPr>
      <p:grpSpPr>
        <a:xfrm>
          <a:off x="0" y="0"/>
          <a:ext cx="0" cy="0"/>
          <a:chOff x="0" y="0"/>
          <a:chExt cx="0" cy="0"/>
        </a:xfrm>
      </p:grpSpPr>
      <p:sp>
        <p:nvSpPr>
          <p:cNvPr id="1550" name="Google Shape;1550;gbd95f83b2d_7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1" name="Google Shape;1551;gbd95f83b2d_7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4"/>
        <p:cNvGrpSpPr/>
        <p:nvPr/>
      </p:nvGrpSpPr>
      <p:grpSpPr>
        <a:xfrm>
          <a:off x="0" y="0"/>
          <a:ext cx="0" cy="0"/>
          <a:chOff x="0" y="0"/>
          <a:chExt cx="0" cy="0"/>
        </a:xfrm>
      </p:grpSpPr>
      <p:sp>
        <p:nvSpPr>
          <p:cNvPr id="1555" name="Google Shape;1555;gbd612ca922_0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6" name="Google Shape;1556;gbd612ca922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2"/>
        <p:cNvGrpSpPr/>
        <p:nvPr/>
      </p:nvGrpSpPr>
      <p:grpSpPr>
        <a:xfrm>
          <a:off x="0" y="0"/>
          <a:ext cx="0" cy="0"/>
          <a:chOff x="0" y="0"/>
          <a:chExt cx="0" cy="0"/>
        </a:xfrm>
      </p:grpSpPr>
      <p:sp>
        <p:nvSpPr>
          <p:cNvPr id="1563" name="Google Shape;1563;gbd95f83b2d_6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4" name="Google Shape;1564;gbd95f83b2d_6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0"/>
        <p:cNvGrpSpPr/>
        <p:nvPr/>
      </p:nvGrpSpPr>
      <p:grpSpPr>
        <a:xfrm>
          <a:off x="0" y="0"/>
          <a:ext cx="0" cy="0"/>
          <a:chOff x="0" y="0"/>
          <a:chExt cx="0" cy="0"/>
        </a:xfrm>
      </p:grpSpPr>
      <p:sp>
        <p:nvSpPr>
          <p:cNvPr id="1571" name="Google Shape;1571;gbdf2c898c6_17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2" name="Google Shape;1572;gbdf2c898c6_17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5"/>
        <p:cNvGrpSpPr/>
        <p:nvPr/>
      </p:nvGrpSpPr>
      <p:grpSpPr>
        <a:xfrm>
          <a:off x="0" y="0"/>
          <a:ext cx="0" cy="0"/>
          <a:chOff x="0" y="0"/>
          <a:chExt cx="0" cy="0"/>
        </a:xfrm>
      </p:grpSpPr>
      <p:sp>
        <p:nvSpPr>
          <p:cNvPr id="1576" name="Google Shape;1576;gbdf2c898c6_17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7" name="Google Shape;1577;gbdf2c898c6_17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0"/>
        <p:cNvGrpSpPr/>
        <p:nvPr/>
      </p:nvGrpSpPr>
      <p:grpSpPr>
        <a:xfrm>
          <a:off x="0" y="0"/>
          <a:ext cx="0" cy="0"/>
          <a:chOff x="0" y="0"/>
          <a:chExt cx="0" cy="0"/>
        </a:xfrm>
      </p:grpSpPr>
      <p:sp>
        <p:nvSpPr>
          <p:cNvPr id="1581" name="Google Shape;1581;gbdf2c898c6_17_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2" name="Google Shape;1582;gbdf2c898c6_17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7"/>
        <p:cNvGrpSpPr/>
        <p:nvPr/>
      </p:nvGrpSpPr>
      <p:grpSpPr>
        <a:xfrm>
          <a:off x="0" y="0"/>
          <a:ext cx="0" cy="0"/>
          <a:chOff x="0" y="0"/>
          <a:chExt cx="0" cy="0"/>
        </a:xfrm>
      </p:grpSpPr>
      <p:sp>
        <p:nvSpPr>
          <p:cNvPr id="1588" name="Google Shape;1588;gbdf2c898c6_31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9" name="Google Shape;1589;gbdf2c898c6_31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799f9c232d_0_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 name="Google Shape;178;g799f9c232d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6"/>
        <p:cNvGrpSpPr/>
        <p:nvPr/>
      </p:nvGrpSpPr>
      <p:grpSpPr>
        <a:xfrm>
          <a:off x="0" y="0"/>
          <a:ext cx="0" cy="0"/>
          <a:chOff x="0" y="0"/>
          <a:chExt cx="0" cy="0"/>
        </a:xfrm>
      </p:grpSpPr>
      <p:sp>
        <p:nvSpPr>
          <p:cNvPr id="1597" name="Google Shape;1597;gbdf2c898c6_17_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8" name="Google Shape;1598;gbdf2c898c6_17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8"/>
        <p:cNvGrpSpPr/>
        <p:nvPr/>
      </p:nvGrpSpPr>
      <p:grpSpPr>
        <a:xfrm>
          <a:off x="0" y="0"/>
          <a:ext cx="0" cy="0"/>
          <a:chOff x="0" y="0"/>
          <a:chExt cx="0" cy="0"/>
        </a:xfrm>
      </p:grpSpPr>
      <p:sp>
        <p:nvSpPr>
          <p:cNvPr id="1609" name="Google Shape;1609;gbdf2c898c6_17_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0" name="Google Shape;1610;gbdf2c898c6_17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3"/>
        <p:cNvGrpSpPr/>
        <p:nvPr/>
      </p:nvGrpSpPr>
      <p:grpSpPr>
        <a:xfrm>
          <a:off x="0" y="0"/>
          <a:ext cx="0" cy="0"/>
          <a:chOff x="0" y="0"/>
          <a:chExt cx="0" cy="0"/>
        </a:xfrm>
      </p:grpSpPr>
      <p:sp>
        <p:nvSpPr>
          <p:cNvPr id="1614" name="Google Shape;1614;gbdf2c898c6_36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5" name="Google Shape;1615;gbdf2c898c6_36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8"/>
        <p:cNvGrpSpPr/>
        <p:nvPr/>
      </p:nvGrpSpPr>
      <p:grpSpPr>
        <a:xfrm>
          <a:off x="0" y="0"/>
          <a:ext cx="0" cy="0"/>
          <a:chOff x="0" y="0"/>
          <a:chExt cx="0" cy="0"/>
        </a:xfrm>
      </p:grpSpPr>
      <p:sp>
        <p:nvSpPr>
          <p:cNvPr id="1619" name="Google Shape;1619;gbd1c239178_1_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0" name="Google Shape;1620;gbd1c239178_1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500"/>
              </a:spcBef>
              <a:spcAft>
                <a:spcPts val="1500"/>
              </a:spcAft>
              <a:buClr>
                <a:schemeClr val="dk1"/>
              </a:buClr>
              <a:buSzPts val="1100"/>
              <a:buFont typeface="Arial"/>
              <a:buNone/>
            </a:pPr>
            <a:r>
              <a:rPr lang="en" sz="1300">
                <a:solidFill>
                  <a:srgbClr val="292929"/>
                </a:solidFill>
                <a:highlight>
                  <a:srgbClr val="FFFFFF"/>
                </a:highlight>
              </a:rPr>
              <a:t>Whilst, again, it would be necessary to test all combinations to ensure we find </a:t>
            </a:r>
            <a:r>
              <a:rPr lang="en" sz="1300" i="1">
                <a:solidFill>
                  <a:schemeClr val="dk1"/>
                </a:solidFill>
              </a:rPr>
              <a:t>THE</a:t>
            </a:r>
            <a:r>
              <a:rPr lang="en" sz="1300">
                <a:solidFill>
                  <a:schemeClr val="dk1"/>
                </a:solidFill>
              </a:rPr>
              <a:t> optimal solution, our goal here is to find a good enough one by improving our out-of-the-box model with as few steps as possible.</a:t>
            </a:r>
            <a:endParaRPr/>
          </a:p>
        </p:txBody>
      </p:sp>
    </p:spTree>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6"/>
        <p:cNvGrpSpPr/>
        <p:nvPr/>
      </p:nvGrpSpPr>
      <p:grpSpPr>
        <a:xfrm>
          <a:off x="0" y="0"/>
          <a:ext cx="0" cy="0"/>
          <a:chOff x="0" y="0"/>
          <a:chExt cx="0" cy="0"/>
        </a:xfrm>
      </p:grpSpPr>
      <p:sp>
        <p:nvSpPr>
          <p:cNvPr id="1627" name="Google Shape;1627;gba667247ae_19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8" name="Google Shape;1628;gba667247ae_1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500"/>
              </a:spcBef>
              <a:spcAft>
                <a:spcPts val="1500"/>
              </a:spcAft>
              <a:buClr>
                <a:schemeClr val="dk1"/>
              </a:buClr>
              <a:buSzPts val="1100"/>
              <a:buFont typeface="Arial"/>
              <a:buNone/>
            </a:pPr>
            <a:r>
              <a:rPr lang="en" sz="1300">
                <a:solidFill>
                  <a:srgbClr val="292929"/>
                </a:solidFill>
                <a:highlight>
                  <a:srgbClr val="FFFFFF"/>
                </a:highlight>
              </a:rPr>
              <a:t>Whilst, again, it would be necessary to test all combinations to ensure we find </a:t>
            </a:r>
            <a:r>
              <a:rPr lang="en" sz="1300" i="1">
                <a:solidFill>
                  <a:schemeClr val="dk1"/>
                </a:solidFill>
              </a:rPr>
              <a:t>THE</a:t>
            </a:r>
            <a:r>
              <a:rPr lang="en" sz="1300">
                <a:solidFill>
                  <a:schemeClr val="dk1"/>
                </a:solidFill>
              </a:rPr>
              <a:t> optimal solution, our goal here is to find a good enough one by improving our out-of-the-box model with as few steps as possible.</a:t>
            </a:r>
            <a:endParaRPr/>
          </a:p>
        </p:txBody>
      </p:sp>
    </p:spTree>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4"/>
        <p:cNvGrpSpPr/>
        <p:nvPr/>
      </p:nvGrpSpPr>
      <p:grpSpPr>
        <a:xfrm>
          <a:off x="0" y="0"/>
          <a:ext cx="0" cy="0"/>
          <a:chOff x="0" y="0"/>
          <a:chExt cx="0" cy="0"/>
        </a:xfrm>
      </p:grpSpPr>
      <p:sp>
        <p:nvSpPr>
          <p:cNvPr id="1635" name="Google Shape;1635;gba667247ae_19_3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6" name="Google Shape;1636;gba667247ae_19_3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500"/>
              </a:spcBef>
              <a:spcAft>
                <a:spcPts val="1500"/>
              </a:spcAft>
              <a:buNone/>
            </a:pPr>
            <a:r>
              <a:rPr lang="en" sz="1300">
                <a:solidFill>
                  <a:srgbClr val="292929"/>
                </a:solidFill>
                <a:highlight>
                  <a:srgbClr val="FFFFFF"/>
                </a:highlight>
              </a:rPr>
              <a:t>Whilst, again, it would be necessary to test all combinations to ensure we find </a:t>
            </a:r>
            <a:r>
              <a:rPr lang="en" sz="1300" i="1">
                <a:solidFill>
                  <a:schemeClr val="dk1"/>
                </a:solidFill>
              </a:rPr>
              <a:t>THE</a:t>
            </a:r>
            <a:r>
              <a:rPr lang="en" sz="1300">
                <a:solidFill>
                  <a:schemeClr val="dk1"/>
                </a:solidFill>
              </a:rPr>
              <a:t> optimal solution, our goal here is to find a good enough one by improving our out-of-the-box model with as few steps as possible.</a:t>
            </a:r>
            <a:endParaRPr/>
          </a:p>
        </p:txBody>
      </p:sp>
    </p:spTree>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0"/>
        <p:cNvGrpSpPr/>
        <p:nvPr/>
      </p:nvGrpSpPr>
      <p:grpSpPr>
        <a:xfrm>
          <a:off x="0" y="0"/>
          <a:ext cx="0" cy="0"/>
          <a:chOff x="0" y="0"/>
          <a:chExt cx="0" cy="0"/>
        </a:xfrm>
      </p:grpSpPr>
      <p:sp>
        <p:nvSpPr>
          <p:cNvPr id="1641" name="Google Shape;1641;gbd1c239178_1_2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2" name="Google Shape;1642;gbd1c239178_1_2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500"/>
              </a:spcBef>
              <a:spcAft>
                <a:spcPts val="1500"/>
              </a:spcAft>
              <a:buNone/>
            </a:pPr>
            <a:r>
              <a:rPr lang="en" sz="1300">
                <a:solidFill>
                  <a:srgbClr val="292929"/>
                </a:solidFill>
                <a:highlight>
                  <a:srgbClr val="FFFFFF"/>
                </a:highlight>
              </a:rPr>
              <a:t>Whilst, again, it would be necessary to test all combinations to ensure we find </a:t>
            </a:r>
            <a:r>
              <a:rPr lang="en" sz="1300" i="1">
                <a:solidFill>
                  <a:schemeClr val="dk1"/>
                </a:solidFill>
              </a:rPr>
              <a:t>THE</a:t>
            </a:r>
            <a:r>
              <a:rPr lang="en" sz="1300">
                <a:solidFill>
                  <a:schemeClr val="dk1"/>
                </a:solidFill>
              </a:rPr>
              <a:t> optimal solution, our goal here is to find a good enough one by improving our out-of-the-box model with as few steps as possible.</a:t>
            </a:r>
            <a:endParaRPr/>
          </a:p>
        </p:txBody>
      </p:sp>
    </p:spTree>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6"/>
        <p:cNvGrpSpPr/>
        <p:nvPr/>
      </p:nvGrpSpPr>
      <p:grpSpPr>
        <a:xfrm>
          <a:off x="0" y="0"/>
          <a:ext cx="0" cy="0"/>
          <a:chOff x="0" y="0"/>
          <a:chExt cx="0" cy="0"/>
        </a:xfrm>
      </p:grpSpPr>
      <p:sp>
        <p:nvSpPr>
          <p:cNvPr id="1647" name="Google Shape;1647;gba667247ae_19_4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8" name="Google Shape;1648;gba667247ae_19_4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bb3f27861b_0_99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bb3f27861b_0_9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bb3f27861b_0_2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bb3f27861b_0_2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bb3f3e6af8_2_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 name="Google Shape;74;gbb3f3e6af8_2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bb3f27861b_0_9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bb3f27861b_0_9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799f9c232d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799f9c232d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bb3f27861b_0_9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bb3f27861b_0_9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bb3f27861b_0_100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bb3f27861b_0_10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bdf2c898c6_4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bdf2c898c6_4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bdac65cbef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bdac65cbe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bd0c496ced_1_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bd0c496ced_1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bd0c496ced_1_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 name="Google Shape;251;gbd0c496ced_1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bdac65cbef_2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bdac65cbef_2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bdac65cbef_2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 name="Google Shape;266;gbdac65cbef_2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bdf2c898c6_34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bdf2c898c6_34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bd0c496ced_1_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 name="Google Shape;274;gbd0c496ced_1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bdac65cbef_0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bdac65cbef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bd95f83b2d_13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 name="Google Shape;285;gbd95f83b2d_13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gbd0c496ced_1_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2" name="Google Shape;292;gbd0c496ced_1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bae29ec397_25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 name="Google Shape;298;gbae29ec397_25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bdac65cbef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 name="Google Shape;304;gbdac65cbef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gbae29ec397_25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3" name="Google Shape;313;gbae29ec397_25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bdf2c898c6_6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bdf2c898c6_6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bd0c496ced_1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 name="Google Shape;336;gbd0c496ced_1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bdf2c898c6_34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bdf2c898c6_34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bae29ebf8f_6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bae29ebf8f_6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gbae29ebf8f_6_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0" name="Google Shape;350;gbae29ebf8f_6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300">
                <a:solidFill>
                  <a:schemeClr val="dk1"/>
                </a:solidFill>
              </a:rPr>
              <a:t>To understand WHAT happened, I will start by explorating the dataset to illuminate previously unknown patterns, relationships, or other actionable findings. </a:t>
            </a:r>
            <a:endParaRPr sz="1300">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bd0c496ced_3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 name="Google Shape;357;gbd0c496ced_3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gbd612ca922_0_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8" name="Google Shape;368;gbd612ca922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bdf2c898c6_24_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4" name="Google Shape;374;gbdf2c898c6_24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gbd0c496ced_6_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 name="Google Shape;383;gbd0c496ced_6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gba667247ae_0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1" name="Google Shape;391;gba667247ae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gbe8e6ea583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1" name="Google Shape;401;gbe8e6ea58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gbb895d647c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1" name="Google Shape;411;gbb895d647c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gbdab9f5f88_0_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gbdab9f5f88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
        <p:cNvGrpSpPr/>
        <p:nvPr/>
      </p:nvGrpSpPr>
      <p:grpSpPr>
        <a:xfrm>
          <a:off x="0" y="0"/>
          <a:ext cx="0" cy="0"/>
          <a:chOff x="0" y="0"/>
          <a:chExt cx="0" cy="0"/>
        </a:xfrm>
      </p:grpSpPr>
      <p:sp>
        <p:nvSpPr>
          <p:cNvPr id="434" name="Google Shape;434;gbe8e6ea583_0_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5" name="Google Shape;435;gbe8e6ea583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bb3f27861b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bb3f27861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gbe8e6ea583_0_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3" name="Google Shape;443;gbe8e6ea583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gbe8e6ea583_0_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1" name="Google Shape;451;gbe8e6ea583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
        <p:cNvGrpSpPr/>
        <p:nvPr/>
      </p:nvGrpSpPr>
      <p:grpSpPr>
        <a:xfrm>
          <a:off x="0" y="0"/>
          <a:ext cx="0" cy="0"/>
          <a:chOff x="0" y="0"/>
          <a:chExt cx="0" cy="0"/>
        </a:xfrm>
      </p:grpSpPr>
      <p:sp>
        <p:nvSpPr>
          <p:cNvPr id="458" name="Google Shape;458;gbe8e6ea583_0_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9" name="Google Shape;459;gbe8e6ea583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gbe8e6ea583_0_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7" name="Google Shape;467;gbe8e6ea583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gbdf2c898c6_34_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6" name="Google Shape;476;gbdf2c898c6_34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gbae29ec397_18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83" name="Google Shape;483;gbae29ec397_18_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
        <p:cNvGrpSpPr/>
        <p:nvPr/>
      </p:nvGrpSpPr>
      <p:grpSpPr>
        <a:xfrm>
          <a:off x="0" y="0"/>
          <a:ext cx="0" cy="0"/>
          <a:chOff x="0" y="0"/>
          <a:chExt cx="0" cy="0"/>
        </a:xfrm>
      </p:grpSpPr>
      <p:sp>
        <p:nvSpPr>
          <p:cNvPr id="488" name="Google Shape;488;gbd95f83b2d_3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9" name="Google Shape;489;gbd95f83b2d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gbae29ec397_18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95" name="Google Shape;495;gbae29ec397_18_2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9"/>
        <p:cNvGrpSpPr/>
        <p:nvPr/>
      </p:nvGrpSpPr>
      <p:grpSpPr>
        <a:xfrm>
          <a:off x="0" y="0"/>
          <a:ext cx="0" cy="0"/>
          <a:chOff x="0" y="0"/>
          <a:chExt cx="0" cy="0"/>
        </a:xfrm>
      </p:grpSpPr>
      <p:sp>
        <p:nvSpPr>
          <p:cNvPr id="510" name="Google Shape;510;gbae29ec397_18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11" name="Google Shape;511;gbae29ec397_18_2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4"/>
        <p:cNvGrpSpPr/>
        <p:nvPr/>
      </p:nvGrpSpPr>
      <p:grpSpPr>
        <a:xfrm>
          <a:off x="0" y="0"/>
          <a:ext cx="0" cy="0"/>
          <a:chOff x="0" y="0"/>
          <a:chExt cx="0" cy="0"/>
        </a:xfrm>
      </p:grpSpPr>
      <p:sp>
        <p:nvSpPr>
          <p:cNvPr id="525" name="Google Shape;525;gbae29ec397_18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26" name="Google Shape;526;gbae29ec397_18_3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bb3f27861b_0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 name="Google Shape;104;gbb3f27861b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1"/>
        <p:cNvGrpSpPr/>
        <p:nvPr/>
      </p:nvGrpSpPr>
      <p:grpSpPr>
        <a:xfrm>
          <a:off x="0" y="0"/>
          <a:ext cx="0" cy="0"/>
          <a:chOff x="0" y="0"/>
          <a:chExt cx="0" cy="0"/>
        </a:xfrm>
      </p:grpSpPr>
      <p:sp>
        <p:nvSpPr>
          <p:cNvPr id="532" name="Google Shape;532;gbae29ec397_18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33" name="Google Shape;533;gbae29ec397_18_3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Google Shape;539;gbae29ec397_18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40" name="Google Shape;540;gbae29ec397_18_4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5"/>
        <p:cNvGrpSpPr/>
        <p:nvPr/>
      </p:nvGrpSpPr>
      <p:grpSpPr>
        <a:xfrm>
          <a:off x="0" y="0"/>
          <a:ext cx="0" cy="0"/>
          <a:chOff x="0" y="0"/>
          <a:chExt cx="0" cy="0"/>
        </a:xfrm>
      </p:grpSpPr>
      <p:sp>
        <p:nvSpPr>
          <p:cNvPr id="546" name="Google Shape;546;gbae29ec397_18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47" name="Google Shape;547;gbae29ec397_18_4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2"/>
        <p:cNvGrpSpPr/>
        <p:nvPr/>
      </p:nvGrpSpPr>
      <p:grpSpPr>
        <a:xfrm>
          <a:off x="0" y="0"/>
          <a:ext cx="0" cy="0"/>
          <a:chOff x="0" y="0"/>
          <a:chExt cx="0" cy="0"/>
        </a:xfrm>
      </p:grpSpPr>
      <p:sp>
        <p:nvSpPr>
          <p:cNvPr id="553" name="Google Shape;553;gbae29ec397_18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54" name="Google Shape;554;gbae29ec397_18_5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5"/>
        <p:cNvGrpSpPr/>
        <p:nvPr/>
      </p:nvGrpSpPr>
      <p:grpSpPr>
        <a:xfrm>
          <a:off x="0" y="0"/>
          <a:ext cx="0" cy="0"/>
          <a:chOff x="0" y="0"/>
          <a:chExt cx="0" cy="0"/>
        </a:xfrm>
      </p:grpSpPr>
      <p:sp>
        <p:nvSpPr>
          <p:cNvPr id="566" name="Google Shape;566;gbae29ec397_18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67" name="Google Shape;567;gbae29ec397_18_5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9"/>
        <p:cNvGrpSpPr/>
        <p:nvPr/>
      </p:nvGrpSpPr>
      <p:grpSpPr>
        <a:xfrm>
          <a:off x="0" y="0"/>
          <a:ext cx="0" cy="0"/>
          <a:chOff x="0" y="0"/>
          <a:chExt cx="0" cy="0"/>
        </a:xfrm>
      </p:grpSpPr>
      <p:sp>
        <p:nvSpPr>
          <p:cNvPr id="580" name="Google Shape;580;gbae29ec397_24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1" name="Google Shape;581;gbae29ec397_2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8"/>
        <p:cNvGrpSpPr/>
        <p:nvPr/>
      </p:nvGrpSpPr>
      <p:grpSpPr>
        <a:xfrm>
          <a:off x="0" y="0"/>
          <a:ext cx="0" cy="0"/>
          <a:chOff x="0" y="0"/>
          <a:chExt cx="0" cy="0"/>
        </a:xfrm>
      </p:grpSpPr>
      <p:sp>
        <p:nvSpPr>
          <p:cNvPr id="589" name="Google Shape;589;gbb3f27861b_2_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0" name="Google Shape;590;gbb3f27861b_2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7"/>
        <p:cNvGrpSpPr/>
        <p:nvPr/>
      </p:nvGrpSpPr>
      <p:grpSpPr>
        <a:xfrm>
          <a:off x="0" y="0"/>
          <a:ext cx="0" cy="0"/>
          <a:chOff x="0" y="0"/>
          <a:chExt cx="0" cy="0"/>
        </a:xfrm>
      </p:grpSpPr>
      <p:sp>
        <p:nvSpPr>
          <p:cNvPr id="598" name="Google Shape;598;gbae29ec397_24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9" name="Google Shape;599;gbae29ec397_24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6"/>
        <p:cNvGrpSpPr/>
        <p:nvPr/>
      </p:nvGrpSpPr>
      <p:grpSpPr>
        <a:xfrm>
          <a:off x="0" y="0"/>
          <a:ext cx="0" cy="0"/>
          <a:chOff x="0" y="0"/>
          <a:chExt cx="0" cy="0"/>
        </a:xfrm>
      </p:grpSpPr>
      <p:sp>
        <p:nvSpPr>
          <p:cNvPr id="607" name="Google Shape;607;gbd95f83b2d_3_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8" name="Google Shape;608;gbd95f83b2d_3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4"/>
        <p:cNvGrpSpPr/>
        <p:nvPr/>
      </p:nvGrpSpPr>
      <p:grpSpPr>
        <a:xfrm>
          <a:off x="0" y="0"/>
          <a:ext cx="0" cy="0"/>
          <a:chOff x="0" y="0"/>
          <a:chExt cx="0" cy="0"/>
        </a:xfrm>
      </p:grpSpPr>
      <p:sp>
        <p:nvSpPr>
          <p:cNvPr id="615" name="Google Shape;615;gbd0c496ced_2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6" name="Google Shape;616;gbd0c496ced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bb3f27861b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bb3f27861b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8"/>
        <p:cNvGrpSpPr/>
        <p:nvPr/>
      </p:nvGrpSpPr>
      <p:grpSpPr>
        <a:xfrm>
          <a:off x="0" y="0"/>
          <a:ext cx="0" cy="0"/>
          <a:chOff x="0" y="0"/>
          <a:chExt cx="0" cy="0"/>
        </a:xfrm>
      </p:grpSpPr>
      <p:sp>
        <p:nvSpPr>
          <p:cNvPr id="629" name="Google Shape;629;gbdf2c898c6_4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0" name="Google Shape;630;gbdf2c898c6_4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4"/>
        <p:cNvGrpSpPr/>
        <p:nvPr/>
      </p:nvGrpSpPr>
      <p:grpSpPr>
        <a:xfrm>
          <a:off x="0" y="0"/>
          <a:ext cx="0" cy="0"/>
          <a:chOff x="0" y="0"/>
          <a:chExt cx="0" cy="0"/>
        </a:xfrm>
      </p:grpSpPr>
      <p:sp>
        <p:nvSpPr>
          <p:cNvPr id="635" name="Google Shape;635;gbdf2c898c6_4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6" name="Google Shape;636;gbdf2c898c6_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0"/>
        <p:cNvGrpSpPr/>
        <p:nvPr/>
      </p:nvGrpSpPr>
      <p:grpSpPr>
        <a:xfrm>
          <a:off x="0" y="0"/>
          <a:ext cx="0" cy="0"/>
          <a:chOff x="0" y="0"/>
          <a:chExt cx="0" cy="0"/>
        </a:xfrm>
      </p:grpSpPr>
      <p:sp>
        <p:nvSpPr>
          <p:cNvPr id="641" name="Google Shape;641;gbdf2c898c6_23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2" name="Google Shape;642;gbdf2c898c6_23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6"/>
        <p:cNvGrpSpPr/>
        <p:nvPr/>
      </p:nvGrpSpPr>
      <p:grpSpPr>
        <a:xfrm>
          <a:off x="0" y="0"/>
          <a:ext cx="0" cy="0"/>
          <a:chOff x="0" y="0"/>
          <a:chExt cx="0" cy="0"/>
        </a:xfrm>
      </p:grpSpPr>
      <p:sp>
        <p:nvSpPr>
          <p:cNvPr id="647" name="Google Shape;647;gbb14d97949_0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8" name="Google Shape;648;gbb14d97949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3"/>
        <p:cNvGrpSpPr/>
        <p:nvPr/>
      </p:nvGrpSpPr>
      <p:grpSpPr>
        <a:xfrm>
          <a:off x="0" y="0"/>
          <a:ext cx="0" cy="0"/>
          <a:chOff x="0" y="0"/>
          <a:chExt cx="0" cy="0"/>
        </a:xfrm>
      </p:grpSpPr>
      <p:sp>
        <p:nvSpPr>
          <p:cNvPr id="654" name="Google Shape;654;gbd0c496ced_2_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5" name="Google Shape;655;gbd0c496ced_2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0"/>
        <p:cNvGrpSpPr/>
        <p:nvPr/>
      </p:nvGrpSpPr>
      <p:grpSpPr>
        <a:xfrm>
          <a:off x="0" y="0"/>
          <a:ext cx="0" cy="0"/>
          <a:chOff x="0" y="0"/>
          <a:chExt cx="0" cy="0"/>
        </a:xfrm>
      </p:grpSpPr>
      <p:sp>
        <p:nvSpPr>
          <p:cNvPr id="661" name="Google Shape;661;gba667247ae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2" name="Google Shape;662;gba667247ae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7"/>
        <p:cNvGrpSpPr/>
        <p:nvPr/>
      </p:nvGrpSpPr>
      <p:grpSpPr>
        <a:xfrm>
          <a:off x="0" y="0"/>
          <a:ext cx="0" cy="0"/>
          <a:chOff x="0" y="0"/>
          <a:chExt cx="0" cy="0"/>
        </a:xfrm>
      </p:grpSpPr>
      <p:sp>
        <p:nvSpPr>
          <p:cNvPr id="668" name="Google Shape;668;gbb5ae36e16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9" name="Google Shape;669;gbb5ae36e1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3"/>
        <p:cNvGrpSpPr/>
        <p:nvPr/>
      </p:nvGrpSpPr>
      <p:grpSpPr>
        <a:xfrm>
          <a:off x="0" y="0"/>
          <a:ext cx="0" cy="0"/>
          <a:chOff x="0" y="0"/>
          <a:chExt cx="0" cy="0"/>
        </a:xfrm>
      </p:grpSpPr>
      <p:sp>
        <p:nvSpPr>
          <p:cNvPr id="674" name="Google Shape;674;gbdf2c898c6_34_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5" name="Google Shape;675;gbdf2c898c6_34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1"/>
        <p:cNvGrpSpPr/>
        <p:nvPr/>
      </p:nvGrpSpPr>
      <p:grpSpPr>
        <a:xfrm>
          <a:off x="0" y="0"/>
          <a:ext cx="0" cy="0"/>
          <a:chOff x="0" y="0"/>
          <a:chExt cx="0" cy="0"/>
        </a:xfrm>
      </p:grpSpPr>
      <p:sp>
        <p:nvSpPr>
          <p:cNvPr id="682" name="Google Shape;682;gbbccf3d0da_2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3" name="Google Shape;683;gbbccf3d0da_2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9"/>
        <p:cNvGrpSpPr/>
        <p:nvPr/>
      </p:nvGrpSpPr>
      <p:grpSpPr>
        <a:xfrm>
          <a:off x="0" y="0"/>
          <a:ext cx="0" cy="0"/>
          <a:chOff x="0" y="0"/>
          <a:chExt cx="0" cy="0"/>
        </a:xfrm>
      </p:grpSpPr>
      <p:sp>
        <p:nvSpPr>
          <p:cNvPr id="690" name="Google Shape;690;gbbccf3d0da_2_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1" name="Google Shape;691;gbbccf3d0da_2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bdf2c898c6_17_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 name="Google Shape;117;gbdf2c898c6_17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7"/>
        <p:cNvGrpSpPr/>
        <p:nvPr/>
      </p:nvGrpSpPr>
      <p:grpSpPr>
        <a:xfrm>
          <a:off x="0" y="0"/>
          <a:ext cx="0" cy="0"/>
          <a:chOff x="0" y="0"/>
          <a:chExt cx="0" cy="0"/>
        </a:xfrm>
      </p:grpSpPr>
      <p:sp>
        <p:nvSpPr>
          <p:cNvPr id="698" name="Google Shape;698;gbbccf3d0da_2_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9" name="Google Shape;699;gbbccf3d0da_2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6"/>
        <p:cNvGrpSpPr/>
        <p:nvPr/>
      </p:nvGrpSpPr>
      <p:grpSpPr>
        <a:xfrm>
          <a:off x="0" y="0"/>
          <a:ext cx="0" cy="0"/>
          <a:chOff x="0" y="0"/>
          <a:chExt cx="0" cy="0"/>
        </a:xfrm>
      </p:grpSpPr>
      <p:sp>
        <p:nvSpPr>
          <p:cNvPr id="707" name="Google Shape;707;gbb3f27861b_4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8" name="Google Shape;708;gbb3f27861b_4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3"/>
        <p:cNvGrpSpPr/>
        <p:nvPr/>
      </p:nvGrpSpPr>
      <p:grpSpPr>
        <a:xfrm>
          <a:off x="0" y="0"/>
          <a:ext cx="0" cy="0"/>
          <a:chOff x="0" y="0"/>
          <a:chExt cx="0" cy="0"/>
        </a:xfrm>
      </p:grpSpPr>
      <p:sp>
        <p:nvSpPr>
          <p:cNvPr id="714" name="Google Shape;714;gbc98769a52_0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5" name="Google Shape;715;gbc98769a5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1"/>
        <p:cNvGrpSpPr/>
        <p:nvPr/>
      </p:nvGrpSpPr>
      <p:grpSpPr>
        <a:xfrm>
          <a:off x="0" y="0"/>
          <a:ext cx="0" cy="0"/>
          <a:chOff x="0" y="0"/>
          <a:chExt cx="0" cy="0"/>
        </a:xfrm>
      </p:grpSpPr>
      <p:sp>
        <p:nvSpPr>
          <p:cNvPr id="722" name="Google Shape;722;gbbccf3d0da_2_10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3" name="Google Shape;723;gbbccf3d0da_2_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9"/>
        <p:cNvGrpSpPr/>
        <p:nvPr/>
      </p:nvGrpSpPr>
      <p:grpSpPr>
        <a:xfrm>
          <a:off x="0" y="0"/>
          <a:ext cx="0" cy="0"/>
          <a:chOff x="0" y="0"/>
          <a:chExt cx="0" cy="0"/>
        </a:xfrm>
      </p:grpSpPr>
      <p:sp>
        <p:nvSpPr>
          <p:cNvPr id="730" name="Google Shape;730;gbb14a2be2c_1_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1" name="Google Shape;731;gbb14a2be2c_1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6"/>
        <p:cNvGrpSpPr/>
        <p:nvPr/>
      </p:nvGrpSpPr>
      <p:grpSpPr>
        <a:xfrm>
          <a:off x="0" y="0"/>
          <a:ext cx="0" cy="0"/>
          <a:chOff x="0" y="0"/>
          <a:chExt cx="0" cy="0"/>
        </a:xfrm>
      </p:grpSpPr>
      <p:sp>
        <p:nvSpPr>
          <p:cNvPr id="737" name="Google Shape;737;gba667247ae_4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8" name="Google Shape;738;gba667247ae_4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7"/>
        <p:cNvGrpSpPr/>
        <p:nvPr/>
      </p:nvGrpSpPr>
      <p:grpSpPr>
        <a:xfrm>
          <a:off x="0" y="0"/>
          <a:ext cx="0" cy="0"/>
          <a:chOff x="0" y="0"/>
          <a:chExt cx="0" cy="0"/>
        </a:xfrm>
      </p:grpSpPr>
      <p:sp>
        <p:nvSpPr>
          <p:cNvPr id="748" name="Google Shape;748;gbbccf3d0da_2_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9" name="Google Shape;749;gbbccf3d0da_2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6"/>
        <p:cNvGrpSpPr/>
        <p:nvPr/>
      </p:nvGrpSpPr>
      <p:grpSpPr>
        <a:xfrm>
          <a:off x="0" y="0"/>
          <a:ext cx="0" cy="0"/>
          <a:chOff x="0" y="0"/>
          <a:chExt cx="0" cy="0"/>
        </a:xfrm>
      </p:grpSpPr>
      <p:sp>
        <p:nvSpPr>
          <p:cNvPr id="757" name="Google Shape;757;gbbccf3d0da_2_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8" name="Google Shape;758;gbbccf3d0da_2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5"/>
        <p:cNvGrpSpPr/>
        <p:nvPr/>
      </p:nvGrpSpPr>
      <p:grpSpPr>
        <a:xfrm>
          <a:off x="0" y="0"/>
          <a:ext cx="0" cy="0"/>
          <a:chOff x="0" y="0"/>
          <a:chExt cx="0" cy="0"/>
        </a:xfrm>
      </p:grpSpPr>
      <p:sp>
        <p:nvSpPr>
          <p:cNvPr id="766" name="Google Shape;766;gbbccf3d0da_2_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7" name="Google Shape;767;gbbccf3d0da_2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1"/>
        <p:cNvGrpSpPr/>
        <p:nvPr/>
      </p:nvGrpSpPr>
      <p:grpSpPr>
        <a:xfrm>
          <a:off x="0" y="0"/>
          <a:ext cx="0" cy="0"/>
          <a:chOff x="0" y="0"/>
          <a:chExt cx="0" cy="0"/>
        </a:xfrm>
      </p:grpSpPr>
      <p:sp>
        <p:nvSpPr>
          <p:cNvPr id="772" name="Google Shape;772;gbd0c496ced_4_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3" name="Google Shape;773;gbd0c496ced_4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799f9c232d_0_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799f9c232d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7"/>
        <p:cNvGrpSpPr/>
        <p:nvPr/>
      </p:nvGrpSpPr>
      <p:grpSpPr>
        <a:xfrm>
          <a:off x="0" y="0"/>
          <a:ext cx="0" cy="0"/>
          <a:chOff x="0" y="0"/>
          <a:chExt cx="0" cy="0"/>
        </a:xfrm>
      </p:grpSpPr>
      <p:sp>
        <p:nvSpPr>
          <p:cNvPr id="778" name="Google Shape;778;gbd0c496ced_4_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9" name="Google Shape;779;gbd0c496ced_4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3"/>
        <p:cNvGrpSpPr/>
        <p:nvPr/>
      </p:nvGrpSpPr>
      <p:grpSpPr>
        <a:xfrm>
          <a:off x="0" y="0"/>
          <a:ext cx="0" cy="0"/>
          <a:chOff x="0" y="0"/>
          <a:chExt cx="0" cy="0"/>
        </a:xfrm>
      </p:grpSpPr>
      <p:sp>
        <p:nvSpPr>
          <p:cNvPr id="784" name="Google Shape;784;gbd0c496ced_4_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5" name="Google Shape;785;gbd0c496ced_4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9"/>
        <p:cNvGrpSpPr/>
        <p:nvPr/>
      </p:nvGrpSpPr>
      <p:grpSpPr>
        <a:xfrm>
          <a:off x="0" y="0"/>
          <a:ext cx="0" cy="0"/>
          <a:chOff x="0" y="0"/>
          <a:chExt cx="0" cy="0"/>
        </a:xfrm>
      </p:grpSpPr>
      <p:sp>
        <p:nvSpPr>
          <p:cNvPr id="790" name="Google Shape;790;gbd0c496ced_4_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1" name="Google Shape;791;gbd0c496ced_4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9"/>
        <p:cNvGrpSpPr/>
        <p:nvPr/>
      </p:nvGrpSpPr>
      <p:grpSpPr>
        <a:xfrm>
          <a:off x="0" y="0"/>
          <a:ext cx="0" cy="0"/>
          <a:chOff x="0" y="0"/>
          <a:chExt cx="0" cy="0"/>
        </a:xfrm>
      </p:grpSpPr>
      <p:sp>
        <p:nvSpPr>
          <p:cNvPr id="800" name="Google Shape;800;gbd0c496ced_4_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1" name="Google Shape;801;gbd0c496ced_4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6"/>
        <p:cNvGrpSpPr/>
        <p:nvPr/>
      </p:nvGrpSpPr>
      <p:grpSpPr>
        <a:xfrm>
          <a:off x="0" y="0"/>
          <a:ext cx="0" cy="0"/>
          <a:chOff x="0" y="0"/>
          <a:chExt cx="0" cy="0"/>
        </a:xfrm>
      </p:grpSpPr>
      <p:sp>
        <p:nvSpPr>
          <p:cNvPr id="807" name="Google Shape;807;gbd0c496ced_4_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8" name="Google Shape;808;gbd0c496ced_4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2"/>
        <p:cNvGrpSpPr/>
        <p:nvPr/>
      </p:nvGrpSpPr>
      <p:grpSpPr>
        <a:xfrm>
          <a:off x="0" y="0"/>
          <a:ext cx="0" cy="0"/>
          <a:chOff x="0" y="0"/>
          <a:chExt cx="0" cy="0"/>
        </a:xfrm>
      </p:grpSpPr>
      <p:sp>
        <p:nvSpPr>
          <p:cNvPr id="813" name="Google Shape;813;gbb3f27861b_4_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4" name="Google Shape;814;gbb3f27861b_4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8"/>
        <p:cNvGrpSpPr/>
        <p:nvPr/>
      </p:nvGrpSpPr>
      <p:grpSpPr>
        <a:xfrm>
          <a:off x="0" y="0"/>
          <a:ext cx="0" cy="0"/>
          <a:chOff x="0" y="0"/>
          <a:chExt cx="0" cy="0"/>
        </a:xfrm>
      </p:grpSpPr>
      <p:sp>
        <p:nvSpPr>
          <p:cNvPr id="819" name="Google Shape;819;gbb895d62f0_0_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0" name="Google Shape;820;gbb895d62f0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5"/>
        <p:cNvGrpSpPr/>
        <p:nvPr/>
      </p:nvGrpSpPr>
      <p:grpSpPr>
        <a:xfrm>
          <a:off x="0" y="0"/>
          <a:ext cx="0" cy="0"/>
          <a:chOff x="0" y="0"/>
          <a:chExt cx="0" cy="0"/>
        </a:xfrm>
      </p:grpSpPr>
      <p:sp>
        <p:nvSpPr>
          <p:cNvPr id="826" name="Google Shape;826;gbc98769a52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7" name="Google Shape;827;gbc98769a5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2"/>
        <p:cNvGrpSpPr/>
        <p:nvPr/>
      </p:nvGrpSpPr>
      <p:grpSpPr>
        <a:xfrm>
          <a:off x="0" y="0"/>
          <a:ext cx="0" cy="0"/>
          <a:chOff x="0" y="0"/>
          <a:chExt cx="0" cy="0"/>
        </a:xfrm>
      </p:grpSpPr>
      <p:sp>
        <p:nvSpPr>
          <p:cNvPr id="833" name="Google Shape;833;gbb14a2be2c_1_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4" name="Google Shape;834;gbb14a2be2c_1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600"/>
              </a:spcAft>
              <a:buNone/>
            </a:pPr>
            <a:r>
              <a:rPr lang="en" sz="900">
                <a:solidFill>
                  <a:srgbClr val="18191A"/>
                </a:solidFill>
              </a:rPr>
              <a:t>Thank you Ivy for walking through the Watson Studio process.</a:t>
            </a:r>
            <a:br>
              <a:rPr lang="en" sz="900">
                <a:solidFill>
                  <a:srgbClr val="18191A"/>
                </a:solidFill>
              </a:rPr>
            </a:br>
            <a:r>
              <a:rPr lang="en" sz="900">
                <a:solidFill>
                  <a:srgbClr val="18191A"/>
                </a:solidFill>
              </a:rPr>
              <a:t>Indeed Watson Studio is a great help for a non-coder to train, learn and deployed the model with all the graphical user interface and automation.</a:t>
            </a:r>
            <a:br>
              <a:rPr lang="en" sz="900">
                <a:solidFill>
                  <a:srgbClr val="18191A"/>
                </a:solidFill>
              </a:rPr>
            </a:br>
            <a:r>
              <a:rPr lang="en" sz="900">
                <a:solidFill>
                  <a:srgbClr val="18191A"/>
                </a:solidFill>
              </a:rPr>
              <a:t>It is a great example of a “no-code” tool that is intuitive and effective.</a:t>
            </a:r>
            <a:br>
              <a:rPr lang="en" sz="900">
                <a:solidFill>
                  <a:srgbClr val="18191A"/>
                </a:solidFill>
              </a:rPr>
            </a:br>
            <a:r>
              <a:rPr lang="en" sz="900">
                <a:solidFill>
                  <a:srgbClr val="18191A"/>
                </a:solidFill>
              </a:rPr>
              <a:t>While appreciating the functionality of Watson studio, the team also felt that we should also peek under the hood of the engines to further enhance what we have learned in our Data Science module.</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0"/>
        <p:cNvGrpSpPr/>
        <p:nvPr/>
      </p:nvGrpSpPr>
      <p:grpSpPr>
        <a:xfrm>
          <a:off x="0" y="0"/>
          <a:ext cx="0" cy="0"/>
          <a:chOff x="0" y="0"/>
          <a:chExt cx="0" cy="0"/>
        </a:xfrm>
      </p:grpSpPr>
      <p:sp>
        <p:nvSpPr>
          <p:cNvPr id="841" name="Google Shape;841;gbae29ebf8f_6_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2" name="Google Shape;842;gbae29ebf8f_6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900">
                <a:solidFill>
                  <a:srgbClr val="18191A"/>
                </a:solidFill>
              </a:rPr>
              <a:t>I will briefly walk through the Hyper parameter Optimization process with a simple practical visualization </a:t>
            </a:r>
            <a:endParaRPr sz="900">
              <a:solidFill>
                <a:srgbClr val="18191A"/>
              </a:solidFill>
            </a:endParaRPr>
          </a:p>
          <a:p>
            <a:pPr marL="0" lvl="0" indent="0" algn="l" rtl="0">
              <a:lnSpc>
                <a:spcPct val="115000"/>
              </a:lnSpc>
              <a:spcBef>
                <a:spcPts val="600"/>
              </a:spcBef>
              <a:spcAft>
                <a:spcPts val="0"/>
              </a:spcAft>
              <a:buNone/>
            </a:pPr>
            <a:r>
              <a:rPr lang="en" sz="900" b="1">
                <a:solidFill>
                  <a:srgbClr val="1B1F22"/>
                </a:solidFill>
                <a:highlight>
                  <a:srgbClr val="FFFFFF"/>
                </a:highlight>
              </a:rPr>
              <a:t>We are using XG Boost to run the classification.</a:t>
            </a:r>
            <a:br>
              <a:rPr lang="en" sz="900" b="1">
                <a:solidFill>
                  <a:srgbClr val="1B1F22"/>
                </a:solidFill>
                <a:highlight>
                  <a:srgbClr val="FFFFFF"/>
                </a:highlight>
              </a:rPr>
            </a:br>
            <a:r>
              <a:rPr lang="en" sz="900" b="1">
                <a:solidFill>
                  <a:srgbClr val="1B1F22"/>
                </a:solidFill>
                <a:highlight>
                  <a:srgbClr val="FFFFFF"/>
                </a:highlight>
              </a:rPr>
              <a:t>- Use cross validation and tune the hyper parameters to get an optimum model.</a:t>
            </a:r>
            <a:br>
              <a:rPr lang="en" sz="900" b="1">
                <a:solidFill>
                  <a:srgbClr val="1B1F22"/>
                </a:solidFill>
                <a:highlight>
                  <a:srgbClr val="FFFFFF"/>
                </a:highlight>
              </a:rPr>
            </a:br>
            <a:r>
              <a:rPr lang="en" sz="900" b="1">
                <a:solidFill>
                  <a:srgbClr val="1B1F22"/>
                </a:solidFill>
                <a:highlight>
                  <a:srgbClr val="FFFFFF"/>
                </a:highlight>
              </a:rPr>
              <a:t>- Plot, Confusion Matrix, precision recall curve, ROC curve &amp; Feature Importance for easy visualization. </a:t>
            </a:r>
            <a:br>
              <a:rPr lang="en" sz="900" b="1">
                <a:solidFill>
                  <a:srgbClr val="1B1F22"/>
                </a:solidFill>
                <a:highlight>
                  <a:srgbClr val="FFFFFF"/>
                </a:highlight>
              </a:rPr>
            </a:br>
            <a:r>
              <a:rPr lang="en" sz="900" b="1">
                <a:solidFill>
                  <a:schemeClr val="dk1"/>
                </a:solidFill>
              </a:rPr>
              <a:t>In summary, </a:t>
            </a:r>
            <a:endParaRPr sz="900" b="1">
              <a:solidFill>
                <a:schemeClr val="dk1"/>
              </a:solidFill>
            </a:endParaRPr>
          </a:p>
          <a:p>
            <a:pPr marL="0" lvl="0" indent="0" algn="l" rtl="0">
              <a:lnSpc>
                <a:spcPct val="115000"/>
              </a:lnSpc>
              <a:spcBef>
                <a:spcPts val="0"/>
              </a:spcBef>
              <a:spcAft>
                <a:spcPts val="600"/>
              </a:spcAft>
              <a:buNone/>
            </a:pPr>
            <a:r>
              <a:rPr lang="en" sz="900">
                <a:solidFill>
                  <a:srgbClr val="18191A"/>
                </a:solidFill>
              </a:rPr>
              <a:t>We will feed in the balanced Telco dataset in Box #1</a:t>
            </a:r>
            <a:br>
              <a:rPr lang="en" sz="900">
                <a:solidFill>
                  <a:srgbClr val="18191A"/>
                </a:solidFill>
              </a:rPr>
            </a:br>
            <a:r>
              <a:rPr lang="en" sz="900">
                <a:solidFill>
                  <a:srgbClr val="18191A"/>
                </a:solidFill>
              </a:rPr>
              <a:t>Run thru the model in XG Boost Classifier using the default setting in Box #2 to set the Training benchmark.</a:t>
            </a:r>
            <a:br>
              <a:rPr lang="en" sz="900">
                <a:solidFill>
                  <a:srgbClr val="18191A"/>
                </a:solidFill>
              </a:rPr>
            </a:br>
            <a:r>
              <a:rPr lang="en" sz="900">
                <a:solidFill>
                  <a:srgbClr val="18191A"/>
                </a:solidFill>
              </a:rPr>
              <a:t>Using Grid Search method to tune the selected hyper parameters for optimum setting in Box #3.</a:t>
            </a:r>
            <a:br>
              <a:rPr lang="en" sz="900">
                <a:solidFill>
                  <a:srgbClr val="18191A"/>
                </a:solidFill>
              </a:rPr>
            </a:br>
            <a:r>
              <a:rPr lang="en" sz="900">
                <a:solidFill>
                  <a:srgbClr val="18191A"/>
                </a:solidFill>
              </a:rPr>
              <a:t>Run thru the model in XG Boost Classifier using the new setting in Box #4 for a better Test Score results.</a:t>
            </a:r>
            <a:br>
              <a:rPr lang="en" sz="900">
                <a:solidFill>
                  <a:srgbClr val="18191A"/>
                </a:solidFill>
              </a:rPr>
            </a:br>
            <a:r>
              <a:rPr lang="en" sz="900">
                <a:solidFill>
                  <a:srgbClr val="18191A"/>
                </a:solidFill>
              </a:rPr>
              <a:t>And lastly try using other Classifiers as in Box #5 </a:t>
            </a:r>
            <a:endParaRPr sz="900" b="1">
              <a:solidFill>
                <a:srgbClr val="1B1F22"/>
              </a:solidFill>
              <a:highlight>
                <a:srgbClr val="FFFFFF"/>
              </a:highlight>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2">
  <p:cSld name="CUSTOM_7">
    <p:spTree>
      <p:nvGrpSpPr>
        <p:cNvPr id="1" name="Shape 50"/>
        <p:cNvGrpSpPr/>
        <p:nvPr/>
      </p:nvGrpSpPr>
      <p:grpSpPr>
        <a:xfrm>
          <a:off x="0" y="0"/>
          <a:ext cx="0" cy="0"/>
          <a:chOff x="0" y="0"/>
          <a:chExt cx="0" cy="0"/>
        </a:xfrm>
      </p:grpSpPr>
      <p:sp>
        <p:nvSpPr>
          <p:cNvPr id="51" name="Google Shape;51;p13"/>
          <p:cNvSpPr txBox="1">
            <a:spLocks noGrp="1"/>
          </p:cNvSpPr>
          <p:nvPr>
            <p:ph type="ctrTitle"/>
          </p:nvPr>
        </p:nvSpPr>
        <p:spPr>
          <a:xfrm flipH="1">
            <a:off x="749100" y="500825"/>
            <a:ext cx="8394900" cy="670500"/>
          </a:xfrm>
          <a:prstGeom prst="rect">
            <a:avLst/>
          </a:prstGeom>
        </p:spPr>
        <p:txBody>
          <a:bodyPr spcFirstLastPara="1" wrap="square" lIns="91425" tIns="91425" rIns="91425" bIns="91425" anchor="t" anchorCtr="0">
            <a:normAutofit/>
          </a:bodyPr>
          <a:lstStyle>
            <a:lvl1pPr lvl="0" rtl="0">
              <a:spcBef>
                <a:spcPts val="0"/>
              </a:spcBef>
              <a:spcAft>
                <a:spcPts val="0"/>
              </a:spcAft>
              <a:buClr>
                <a:srgbClr val="FFFFFF"/>
              </a:buClr>
              <a:buSzPts val="3600"/>
              <a:buNone/>
              <a:defRPr sz="3600">
                <a:solidFill>
                  <a:srgbClr val="FFFFFF"/>
                </a:solidFill>
              </a:defRPr>
            </a:lvl1pPr>
            <a:lvl2pPr lvl="1" algn="r" rtl="0">
              <a:spcBef>
                <a:spcPts val="0"/>
              </a:spcBef>
              <a:spcAft>
                <a:spcPts val="0"/>
              </a:spcAft>
              <a:buClr>
                <a:srgbClr val="FFFFFF"/>
              </a:buClr>
              <a:buSzPts val="2400"/>
              <a:buNone/>
              <a:defRPr sz="2400">
                <a:solidFill>
                  <a:srgbClr val="FFFFFF"/>
                </a:solidFill>
              </a:defRPr>
            </a:lvl2pPr>
            <a:lvl3pPr lvl="2" algn="r" rtl="0">
              <a:spcBef>
                <a:spcPts val="0"/>
              </a:spcBef>
              <a:spcAft>
                <a:spcPts val="0"/>
              </a:spcAft>
              <a:buClr>
                <a:srgbClr val="FFFFFF"/>
              </a:buClr>
              <a:buSzPts val="2400"/>
              <a:buNone/>
              <a:defRPr sz="2400">
                <a:solidFill>
                  <a:srgbClr val="FFFFFF"/>
                </a:solidFill>
              </a:defRPr>
            </a:lvl3pPr>
            <a:lvl4pPr lvl="3" algn="r" rtl="0">
              <a:spcBef>
                <a:spcPts val="0"/>
              </a:spcBef>
              <a:spcAft>
                <a:spcPts val="0"/>
              </a:spcAft>
              <a:buClr>
                <a:srgbClr val="FFFFFF"/>
              </a:buClr>
              <a:buSzPts val="2400"/>
              <a:buNone/>
              <a:defRPr sz="2400">
                <a:solidFill>
                  <a:srgbClr val="FFFFFF"/>
                </a:solidFill>
              </a:defRPr>
            </a:lvl4pPr>
            <a:lvl5pPr lvl="4" algn="r" rtl="0">
              <a:spcBef>
                <a:spcPts val="0"/>
              </a:spcBef>
              <a:spcAft>
                <a:spcPts val="0"/>
              </a:spcAft>
              <a:buClr>
                <a:srgbClr val="FFFFFF"/>
              </a:buClr>
              <a:buSzPts val="2400"/>
              <a:buNone/>
              <a:defRPr sz="2400">
                <a:solidFill>
                  <a:srgbClr val="FFFFFF"/>
                </a:solidFill>
              </a:defRPr>
            </a:lvl5pPr>
            <a:lvl6pPr lvl="5" algn="r" rtl="0">
              <a:spcBef>
                <a:spcPts val="0"/>
              </a:spcBef>
              <a:spcAft>
                <a:spcPts val="0"/>
              </a:spcAft>
              <a:buClr>
                <a:srgbClr val="FFFFFF"/>
              </a:buClr>
              <a:buSzPts val="2400"/>
              <a:buNone/>
              <a:defRPr sz="2400">
                <a:solidFill>
                  <a:srgbClr val="FFFFFF"/>
                </a:solidFill>
              </a:defRPr>
            </a:lvl6pPr>
            <a:lvl7pPr lvl="6" algn="r" rtl="0">
              <a:spcBef>
                <a:spcPts val="0"/>
              </a:spcBef>
              <a:spcAft>
                <a:spcPts val="0"/>
              </a:spcAft>
              <a:buClr>
                <a:srgbClr val="FFFFFF"/>
              </a:buClr>
              <a:buSzPts val="2400"/>
              <a:buNone/>
              <a:defRPr sz="2400">
                <a:solidFill>
                  <a:srgbClr val="FFFFFF"/>
                </a:solidFill>
              </a:defRPr>
            </a:lvl7pPr>
            <a:lvl8pPr lvl="7" algn="r" rtl="0">
              <a:spcBef>
                <a:spcPts val="0"/>
              </a:spcBef>
              <a:spcAft>
                <a:spcPts val="0"/>
              </a:spcAft>
              <a:buClr>
                <a:srgbClr val="FFFFFF"/>
              </a:buClr>
              <a:buSzPts val="2400"/>
              <a:buNone/>
              <a:defRPr sz="2400">
                <a:solidFill>
                  <a:srgbClr val="FFFFFF"/>
                </a:solidFill>
              </a:defRPr>
            </a:lvl8pPr>
            <a:lvl9pPr lvl="8" algn="r" rtl="0">
              <a:spcBef>
                <a:spcPts val="0"/>
              </a:spcBef>
              <a:spcAft>
                <a:spcPts val="0"/>
              </a:spcAft>
              <a:buClr>
                <a:srgbClr val="FFFFFF"/>
              </a:buClr>
              <a:buSzPts val="2400"/>
              <a:buNone/>
              <a:defRPr sz="2400">
                <a:solidFill>
                  <a:srgbClr val="FFFFFF"/>
                </a:solidFill>
              </a:defRPr>
            </a:lvl9pPr>
          </a:lstStyle>
          <a:p>
            <a:endParaRPr/>
          </a:p>
        </p:txBody>
      </p:sp>
      <p:pic>
        <p:nvPicPr>
          <p:cNvPr id="52" name="Google Shape;52;p13"/>
          <p:cNvPicPr preferRelativeResize="0"/>
          <p:nvPr/>
        </p:nvPicPr>
        <p:blipFill>
          <a:blip r:embed="rId2">
            <a:alphaModFix/>
          </a:blip>
          <a:stretch>
            <a:fillRect/>
          </a:stretch>
        </p:blipFill>
        <p:spPr>
          <a:xfrm flipH="1">
            <a:off x="6843225" y="0"/>
            <a:ext cx="2300675" cy="207590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53"/>
        <p:cNvGrpSpPr/>
        <p:nvPr/>
      </p:nvGrpSpPr>
      <p:grpSpPr>
        <a:xfrm>
          <a:off x="0" y="0"/>
          <a:ext cx="0" cy="0"/>
          <a:chOff x="0" y="0"/>
          <a:chExt cx="0" cy="0"/>
        </a:xfrm>
      </p:grpSpPr>
      <p:sp>
        <p:nvSpPr>
          <p:cNvPr id="54" name="Google Shape;54;p14"/>
          <p:cNvSpPr txBox="1">
            <a:spLocks noGrp="1"/>
          </p:cNvSpPr>
          <p:nvPr>
            <p:ph type="title"/>
          </p:nvPr>
        </p:nvSpPr>
        <p:spPr>
          <a:xfrm>
            <a:off x="822960" y="214952"/>
            <a:ext cx="7543800" cy="1088068"/>
          </a:xfrm>
          <a:prstGeom prst="rect">
            <a:avLst/>
          </a:prstGeom>
          <a:noFill/>
          <a:ln>
            <a:noFill/>
          </a:ln>
        </p:spPr>
        <p:txBody>
          <a:bodyPr spcFirstLastPara="1" wrap="square" lIns="68575" tIns="34275" rIns="68575" bIns="34275" anchor="b" anchorCtr="0">
            <a:normAutofit/>
          </a:bodyPr>
          <a:lstStyle>
            <a:lvl1pPr lvl="0" algn="l">
              <a:lnSpc>
                <a:spcPct val="85000"/>
              </a:lnSpc>
              <a:spcBef>
                <a:spcPts val="0"/>
              </a:spcBef>
              <a:spcAft>
                <a:spcPts val="0"/>
              </a:spcAft>
              <a:buClr>
                <a:srgbClr val="3F3F3F"/>
              </a:buClr>
              <a:buSzPts val="1400"/>
              <a:buNone/>
              <a:defRPr sz="1100"/>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a:endParaRPr/>
          </a:p>
        </p:txBody>
      </p:sp>
      <p:sp>
        <p:nvSpPr>
          <p:cNvPr id="55" name="Google Shape;55;p14"/>
          <p:cNvSpPr txBox="1">
            <a:spLocks noGrp="1"/>
          </p:cNvSpPr>
          <p:nvPr>
            <p:ph type="body" idx="1"/>
          </p:nvPr>
        </p:nvSpPr>
        <p:spPr>
          <a:xfrm>
            <a:off x="822960" y="1384300"/>
            <a:ext cx="7543800" cy="3017520"/>
          </a:xfrm>
          <a:prstGeom prst="rect">
            <a:avLst/>
          </a:prstGeom>
          <a:noFill/>
          <a:ln>
            <a:noFill/>
          </a:ln>
        </p:spPr>
        <p:txBody>
          <a:bodyPr spcFirstLastPara="1" wrap="square" lIns="0" tIns="34275" rIns="0" bIns="34275" anchor="t" anchorCtr="0">
            <a:normAutofit/>
          </a:bodyPr>
          <a:lstStyle>
            <a:lvl1pPr marL="457200" lvl="0" indent="-317500" algn="l">
              <a:lnSpc>
                <a:spcPct val="90000"/>
              </a:lnSpc>
              <a:spcBef>
                <a:spcPts val="900"/>
              </a:spcBef>
              <a:spcAft>
                <a:spcPts val="0"/>
              </a:spcAft>
              <a:buSzPts val="1400"/>
              <a:buChar char="●"/>
              <a:defRPr sz="1100"/>
            </a:lvl1pPr>
            <a:lvl2pPr marL="914400" lvl="1" indent="-317500" algn="l">
              <a:lnSpc>
                <a:spcPct val="90000"/>
              </a:lnSpc>
              <a:spcBef>
                <a:spcPts val="200"/>
              </a:spcBef>
              <a:spcAft>
                <a:spcPts val="0"/>
              </a:spcAft>
              <a:buSzPts val="1400"/>
              <a:buChar char="○"/>
              <a:defRPr sz="1100"/>
            </a:lvl2pPr>
            <a:lvl3pPr marL="1371600" lvl="2" indent="-317500" algn="l">
              <a:lnSpc>
                <a:spcPct val="90000"/>
              </a:lnSpc>
              <a:spcBef>
                <a:spcPts val="300"/>
              </a:spcBef>
              <a:spcAft>
                <a:spcPts val="0"/>
              </a:spcAft>
              <a:buSzPts val="1400"/>
              <a:buChar char="■"/>
              <a:defRPr sz="1100"/>
            </a:lvl3pPr>
            <a:lvl4pPr marL="1828800" lvl="3" indent="-317500" algn="l">
              <a:lnSpc>
                <a:spcPct val="90000"/>
              </a:lnSpc>
              <a:spcBef>
                <a:spcPts val="300"/>
              </a:spcBef>
              <a:spcAft>
                <a:spcPts val="0"/>
              </a:spcAft>
              <a:buSzPts val="1400"/>
              <a:buChar char="●"/>
              <a:defRPr sz="1100"/>
            </a:lvl4pPr>
            <a:lvl5pPr marL="2286000" lvl="4" indent="-317500" algn="l">
              <a:lnSpc>
                <a:spcPct val="90000"/>
              </a:lnSpc>
              <a:spcBef>
                <a:spcPts val="300"/>
              </a:spcBef>
              <a:spcAft>
                <a:spcPts val="0"/>
              </a:spcAft>
              <a:buSzPts val="1400"/>
              <a:buChar char="○"/>
              <a:defRPr sz="1100"/>
            </a:lvl5pPr>
            <a:lvl6pPr marL="2743200" lvl="5" indent="-317500" algn="l">
              <a:lnSpc>
                <a:spcPct val="90000"/>
              </a:lnSpc>
              <a:spcBef>
                <a:spcPts val="300"/>
              </a:spcBef>
              <a:spcAft>
                <a:spcPts val="0"/>
              </a:spcAft>
              <a:buSzPts val="1400"/>
              <a:buChar char="■"/>
              <a:defRPr sz="1100"/>
            </a:lvl6pPr>
            <a:lvl7pPr marL="3200400" lvl="6" indent="-317500" algn="l">
              <a:lnSpc>
                <a:spcPct val="90000"/>
              </a:lnSpc>
              <a:spcBef>
                <a:spcPts val="300"/>
              </a:spcBef>
              <a:spcAft>
                <a:spcPts val="0"/>
              </a:spcAft>
              <a:buSzPts val="1400"/>
              <a:buChar char="●"/>
              <a:defRPr sz="1100"/>
            </a:lvl7pPr>
            <a:lvl8pPr marL="3657600" lvl="7" indent="-317500" algn="l">
              <a:lnSpc>
                <a:spcPct val="90000"/>
              </a:lnSpc>
              <a:spcBef>
                <a:spcPts val="300"/>
              </a:spcBef>
              <a:spcAft>
                <a:spcPts val="0"/>
              </a:spcAft>
              <a:buSzPts val="1400"/>
              <a:buChar char="○"/>
              <a:defRPr sz="1100"/>
            </a:lvl8pPr>
            <a:lvl9pPr marL="4114800" lvl="8" indent="-317500" algn="l">
              <a:lnSpc>
                <a:spcPct val="90000"/>
              </a:lnSpc>
              <a:spcBef>
                <a:spcPts val="300"/>
              </a:spcBef>
              <a:spcAft>
                <a:spcPts val="300"/>
              </a:spcAft>
              <a:buSzPts val="1400"/>
              <a:buChar char="■"/>
              <a:defRPr sz="1100"/>
            </a:lvl9pPr>
          </a:lstStyle>
          <a:p>
            <a:endParaRPr/>
          </a:p>
        </p:txBody>
      </p:sp>
      <p:sp>
        <p:nvSpPr>
          <p:cNvPr id="56" name="Google Shape;56;p14"/>
          <p:cNvSpPr txBox="1">
            <a:spLocks noGrp="1"/>
          </p:cNvSpPr>
          <p:nvPr>
            <p:ph type="dt" idx="10"/>
          </p:nvPr>
        </p:nvSpPr>
        <p:spPr>
          <a:xfrm>
            <a:off x="822960" y="4844839"/>
            <a:ext cx="1854203"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sz="1100"/>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a:endParaRPr/>
          </a:p>
        </p:txBody>
      </p:sp>
      <p:sp>
        <p:nvSpPr>
          <p:cNvPr id="57" name="Google Shape;57;p14"/>
          <p:cNvSpPr txBox="1">
            <a:spLocks noGrp="1"/>
          </p:cNvSpPr>
          <p:nvPr>
            <p:ph type="ftr" idx="11"/>
          </p:nvPr>
        </p:nvSpPr>
        <p:spPr>
          <a:xfrm>
            <a:off x="2764639" y="4844839"/>
            <a:ext cx="3617103"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sz="1100"/>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a:endParaRPr/>
          </a:p>
        </p:txBody>
      </p:sp>
      <p:sp>
        <p:nvSpPr>
          <p:cNvPr id="58" name="Google Shape;58;p14"/>
          <p:cNvSpPr txBox="1">
            <a:spLocks noGrp="1"/>
          </p:cNvSpPr>
          <p:nvPr>
            <p:ph type="sldNum" idx="12"/>
          </p:nvPr>
        </p:nvSpPr>
        <p:spPr>
          <a:xfrm>
            <a:off x="7425343" y="4844839"/>
            <a:ext cx="984019" cy="273844"/>
          </a:xfrm>
          <a:prstGeom prst="rect">
            <a:avLst/>
          </a:prstGeom>
          <a:noFill/>
          <a:ln>
            <a:noFill/>
          </a:ln>
        </p:spPr>
        <p:txBody>
          <a:bodyPr spcFirstLastPara="1" wrap="square" lIns="68575" tIns="34275" rIns="68575" bIns="34275" anchor="ctr" anchorCtr="0">
            <a:normAutofit/>
          </a:bodyPr>
          <a:lstStyle>
            <a:lvl1pPr marL="0" lvl="0" indent="0" algn="r">
              <a:spcBef>
                <a:spcPts val="0"/>
              </a:spcBef>
              <a:buNone/>
              <a:defRPr sz="1100"/>
            </a:lvl1pPr>
            <a:lvl2pPr marL="0" lvl="1" indent="0" algn="r">
              <a:spcBef>
                <a:spcPts val="0"/>
              </a:spcBef>
              <a:buNone/>
              <a:defRPr sz="1100"/>
            </a:lvl2pPr>
            <a:lvl3pPr marL="0" lvl="2" indent="0" algn="r">
              <a:spcBef>
                <a:spcPts val="0"/>
              </a:spcBef>
              <a:buNone/>
              <a:defRPr sz="1100"/>
            </a:lvl3pPr>
            <a:lvl4pPr marL="0" lvl="3" indent="0" algn="r">
              <a:spcBef>
                <a:spcPts val="0"/>
              </a:spcBef>
              <a:buNone/>
              <a:defRPr sz="1100"/>
            </a:lvl4pPr>
            <a:lvl5pPr marL="0" lvl="4" indent="0" algn="r">
              <a:spcBef>
                <a:spcPts val="0"/>
              </a:spcBef>
              <a:buNone/>
              <a:defRPr sz="1100"/>
            </a:lvl5pPr>
            <a:lvl6pPr marL="0" lvl="5" indent="0" algn="r">
              <a:spcBef>
                <a:spcPts val="0"/>
              </a:spcBef>
              <a:buNone/>
              <a:defRPr sz="1100"/>
            </a:lvl6pPr>
            <a:lvl7pPr marL="0" lvl="6" indent="0" algn="r">
              <a:spcBef>
                <a:spcPts val="0"/>
              </a:spcBef>
              <a:buNone/>
              <a:defRPr sz="1100"/>
            </a:lvl7pPr>
            <a:lvl8pPr marL="0" lvl="7" indent="0" algn="r">
              <a:spcBef>
                <a:spcPts val="0"/>
              </a:spcBef>
              <a:buNone/>
              <a:defRPr sz="1100"/>
            </a:lvl8pPr>
            <a:lvl9pPr marL="0" lvl="8" indent="0" algn="r">
              <a:spcBef>
                <a:spcPts val="0"/>
              </a:spcBef>
              <a:buNone/>
              <a:defRPr sz="1100"/>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blipFill>
          <a:blip r:embed="rId15">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8.jpg"/><Relationship Id="rId3" Type="http://schemas.openxmlformats.org/officeDocument/2006/relationships/image" Target="../media/image3.jpg"/><Relationship Id="rId7" Type="http://schemas.openxmlformats.org/officeDocument/2006/relationships/image" Target="../media/image7.jp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6.jpg"/><Relationship Id="rId5" Type="http://schemas.openxmlformats.org/officeDocument/2006/relationships/image" Target="../media/image5.png"/><Relationship Id="rId4" Type="http://schemas.openxmlformats.org/officeDocument/2006/relationships/image" Target="../media/image4.jpg"/><Relationship Id="rId9" Type="http://schemas.openxmlformats.org/officeDocument/2006/relationships/image" Target="../media/image9.png"/></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103.xml"/><Relationship Id="rId1" Type="http://schemas.openxmlformats.org/officeDocument/2006/relationships/slideLayout" Target="../slideLayouts/slideLayout1.xml"/><Relationship Id="rId5" Type="http://schemas.openxmlformats.org/officeDocument/2006/relationships/image" Target="../media/image99.png"/><Relationship Id="rId4" Type="http://schemas.openxmlformats.org/officeDocument/2006/relationships/image" Target="../media/image98.png"/></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1.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1.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1.xml"/></Relationships>
</file>

<file path=ppt/slides/_rels/slide114.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14.xml"/><Relationship Id="rId1" Type="http://schemas.openxmlformats.org/officeDocument/2006/relationships/slideLayout" Target="../slideLayouts/slideLayout1.xml"/><Relationship Id="rId4" Type="http://schemas.openxmlformats.org/officeDocument/2006/relationships/image" Target="../media/image97.png"/></Relationships>
</file>

<file path=ppt/slides/_rels/slide115.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115.xml"/><Relationship Id="rId1" Type="http://schemas.openxmlformats.org/officeDocument/2006/relationships/slideLayout" Target="../slideLayouts/slideLayout1.xml"/><Relationship Id="rId4" Type="http://schemas.openxmlformats.org/officeDocument/2006/relationships/image" Target="../media/image101.png"/></Relationships>
</file>

<file path=ppt/slides/_rels/slide116.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116.xml"/><Relationship Id="rId1" Type="http://schemas.openxmlformats.org/officeDocument/2006/relationships/slideLayout" Target="../slideLayouts/slideLayout1.xml"/><Relationship Id="rId4" Type="http://schemas.openxmlformats.org/officeDocument/2006/relationships/image" Target="../media/image102.png"/></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1.xml"/></Relationships>
</file>

<file path=ppt/slides/_rels/slide118.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118.xml"/><Relationship Id="rId1" Type="http://schemas.openxmlformats.org/officeDocument/2006/relationships/slideLayout" Target="../slideLayouts/slideLayout1.xml"/></Relationships>
</file>

<file path=ppt/slides/_rels/slide119.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119.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120.xml"/><Relationship Id="rId1" Type="http://schemas.openxmlformats.org/officeDocument/2006/relationships/slideLayout" Target="../slideLayouts/slideLayout1.xml"/><Relationship Id="rId6" Type="http://schemas.openxmlformats.org/officeDocument/2006/relationships/image" Target="../media/image108.jpg"/><Relationship Id="rId5" Type="http://schemas.openxmlformats.org/officeDocument/2006/relationships/image" Target="../media/image107.png"/><Relationship Id="rId4" Type="http://schemas.openxmlformats.org/officeDocument/2006/relationships/image" Target="../media/image106.png"/></Relationships>
</file>

<file path=ppt/slides/_rels/slide121.xml.rels><?xml version="1.0" encoding="UTF-8" standalone="yes"?>
<Relationships xmlns="http://schemas.openxmlformats.org/package/2006/relationships"><Relationship Id="rId3" Type="http://schemas.openxmlformats.org/officeDocument/2006/relationships/image" Target="../media/image109.jpg"/><Relationship Id="rId2" Type="http://schemas.openxmlformats.org/officeDocument/2006/relationships/notesSlide" Target="../notesSlides/notesSlide121.xml"/><Relationship Id="rId1" Type="http://schemas.openxmlformats.org/officeDocument/2006/relationships/slideLayout" Target="../slideLayouts/slideLayout1.xml"/><Relationship Id="rId4" Type="http://schemas.openxmlformats.org/officeDocument/2006/relationships/image" Target="../media/image110.jpg"/></Relationships>
</file>

<file path=ppt/slides/_rels/slide122.xml.rels><?xml version="1.0" encoding="UTF-8" standalone="yes"?>
<Relationships xmlns="http://schemas.openxmlformats.org/package/2006/relationships"><Relationship Id="rId3" Type="http://schemas.openxmlformats.org/officeDocument/2006/relationships/image" Target="../media/image111.jpg"/><Relationship Id="rId7" Type="http://schemas.openxmlformats.org/officeDocument/2006/relationships/image" Target="../media/image115.png"/><Relationship Id="rId2" Type="http://schemas.openxmlformats.org/officeDocument/2006/relationships/notesSlide" Target="../notesSlides/notesSlide122.xml"/><Relationship Id="rId1" Type="http://schemas.openxmlformats.org/officeDocument/2006/relationships/slideLayout" Target="../slideLayouts/slideLayout1.xml"/><Relationship Id="rId6" Type="http://schemas.openxmlformats.org/officeDocument/2006/relationships/image" Target="../media/image114.png"/><Relationship Id="rId5" Type="http://schemas.openxmlformats.org/officeDocument/2006/relationships/image" Target="../media/image113.png"/><Relationship Id="rId4" Type="http://schemas.openxmlformats.org/officeDocument/2006/relationships/image" Target="../media/image112.jpg"/></Relationships>
</file>

<file path=ppt/slides/_rels/slide123.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23.xml"/><Relationship Id="rId1" Type="http://schemas.openxmlformats.org/officeDocument/2006/relationships/slideLayout" Target="../slideLayouts/slideLayout1.xml"/><Relationship Id="rId6" Type="http://schemas.openxmlformats.org/officeDocument/2006/relationships/image" Target="../media/image119.jpg"/><Relationship Id="rId5" Type="http://schemas.openxmlformats.org/officeDocument/2006/relationships/image" Target="../media/image118.png"/><Relationship Id="rId4" Type="http://schemas.openxmlformats.org/officeDocument/2006/relationships/image" Target="../media/image117.png"/></Relationships>
</file>

<file path=ppt/slides/_rels/slide124.xml.rels><?xml version="1.0" encoding="UTF-8" standalone="yes"?>
<Relationships xmlns="http://schemas.openxmlformats.org/package/2006/relationships"><Relationship Id="rId3" Type="http://schemas.openxmlformats.org/officeDocument/2006/relationships/image" Target="../media/image120.jpg"/><Relationship Id="rId2" Type="http://schemas.openxmlformats.org/officeDocument/2006/relationships/notesSlide" Target="../notesSlides/notesSlide124.xml"/><Relationship Id="rId1" Type="http://schemas.openxmlformats.org/officeDocument/2006/relationships/slideLayout" Target="../slideLayouts/slideLayout1.xml"/><Relationship Id="rId4" Type="http://schemas.openxmlformats.org/officeDocument/2006/relationships/image" Target="../media/image121.jpg"/></Relationships>
</file>

<file path=ppt/slides/_rels/slide125.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125.xml"/><Relationship Id="rId1" Type="http://schemas.openxmlformats.org/officeDocument/2006/relationships/slideLayout" Target="../slideLayouts/slideLayout1.xml"/><Relationship Id="rId6" Type="http://schemas.openxmlformats.org/officeDocument/2006/relationships/image" Target="../media/image125.jpg"/><Relationship Id="rId5" Type="http://schemas.openxmlformats.org/officeDocument/2006/relationships/image" Target="../media/image124.png"/><Relationship Id="rId4" Type="http://schemas.openxmlformats.org/officeDocument/2006/relationships/image" Target="../media/image123.png"/></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1.xml"/></Relationships>
</file>

<file path=ppt/slides/_rels/slide127.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127.xml"/><Relationship Id="rId1" Type="http://schemas.openxmlformats.org/officeDocument/2006/relationships/slideLayout" Target="../slideLayouts/slideLayout1.xml"/></Relationships>
</file>

<file path=ppt/slides/_rels/slide128.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128.xml"/><Relationship Id="rId1" Type="http://schemas.openxmlformats.org/officeDocument/2006/relationships/slideLayout" Target="../slideLayouts/slideLayout1.xml"/><Relationship Id="rId4" Type="http://schemas.openxmlformats.org/officeDocument/2006/relationships/image" Target="../media/image128.png"/></Relationships>
</file>

<file path=ppt/slides/_rels/slide129.xml.rels><?xml version="1.0" encoding="UTF-8" standalone="yes"?>
<Relationships xmlns="http://schemas.openxmlformats.org/package/2006/relationships"><Relationship Id="rId3" Type="http://schemas.openxmlformats.org/officeDocument/2006/relationships/hyperlink" Target="https://github.com/bentoml/BentoML" TargetMode="External"/><Relationship Id="rId2" Type="http://schemas.openxmlformats.org/officeDocument/2006/relationships/notesSlide" Target="../notesSlides/notesSlide129.xml"/><Relationship Id="rId1" Type="http://schemas.openxmlformats.org/officeDocument/2006/relationships/slideLayout" Target="../slideLayouts/slideLayout1.xml"/><Relationship Id="rId4" Type="http://schemas.openxmlformats.org/officeDocument/2006/relationships/image" Target="../media/image129.pn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30.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130.xml"/><Relationship Id="rId1" Type="http://schemas.openxmlformats.org/officeDocument/2006/relationships/slideLayout" Target="../slideLayouts/slideLayout1.xml"/><Relationship Id="rId4" Type="http://schemas.openxmlformats.org/officeDocument/2006/relationships/image" Target="../media/image131.png"/></Relationships>
</file>

<file path=ppt/slides/_rels/slide131.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131.xml"/><Relationship Id="rId1" Type="http://schemas.openxmlformats.org/officeDocument/2006/relationships/slideLayout" Target="../slideLayouts/slideLayout1.xml"/><Relationship Id="rId4" Type="http://schemas.openxmlformats.org/officeDocument/2006/relationships/image" Target="../media/image133.png"/></Relationships>
</file>

<file path=ppt/slides/_rels/slide132.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132.xml"/><Relationship Id="rId1" Type="http://schemas.openxmlformats.org/officeDocument/2006/relationships/slideLayout" Target="../slideLayouts/slideLayout1.xml"/><Relationship Id="rId4" Type="http://schemas.openxmlformats.org/officeDocument/2006/relationships/image" Target="../media/image135.png"/></Relationships>
</file>

<file path=ppt/slides/_rels/slide133.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133.xml"/><Relationship Id="rId1" Type="http://schemas.openxmlformats.org/officeDocument/2006/relationships/slideLayout" Target="../slideLayouts/slideLayout1.xml"/></Relationships>
</file>

<file path=ppt/slides/_rels/slide134.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134.xml"/><Relationship Id="rId1" Type="http://schemas.openxmlformats.org/officeDocument/2006/relationships/slideLayout" Target="../slideLayouts/slideLayout1.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1.xml"/></Relationships>
</file>

<file path=ppt/slides/_rels/slide136.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136.xml"/><Relationship Id="rId1" Type="http://schemas.openxmlformats.org/officeDocument/2006/relationships/slideLayout" Target="../slideLayouts/slideLayout1.xml"/></Relationships>
</file>

<file path=ppt/slides/_rels/slide137.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137.xml"/><Relationship Id="rId1" Type="http://schemas.openxmlformats.org/officeDocument/2006/relationships/slideLayout" Target="../slideLayouts/slideLayout1.xml"/></Relationships>
</file>

<file path=ppt/slides/_rels/slide138.xml.rels><?xml version="1.0" encoding="UTF-8" standalone="yes"?>
<Relationships xmlns="http://schemas.openxmlformats.org/package/2006/relationships"><Relationship Id="rId3" Type="http://schemas.openxmlformats.org/officeDocument/2006/relationships/image" Target="../media/image140.jpg"/><Relationship Id="rId2" Type="http://schemas.openxmlformats.org/officeDocument/2006/relationships/notesSlide" Target="../notesSlides/notesSlide138.xml"/><Relationship Id="rId1" Type="http://schemas.openxmlformats.org/officeDocument/2006/relationships/slideLayout" Target="../slideLayouts/slideLayout1.xml"/><Relationship Id="rId5" Type="http://schemas.openxmlformats.org/officeDocument/2006/relationships/hyperlink" Target="https://www.analyticsinsight.net/data-drift-and-machine-learning-model-sustainability/" TargetMode="External"/><Relationship Id="rId4" Type="http://schemas.openxmlformats.org/officeDocument/2006/relationships/image" Target="../media/image141.png"/></Relationships>
</file>

<file path=ppt/slides/_rels/slide139.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139.xml"/><Relationship Id="rId1" Type="http://schemas.openxmlformats.org/officeDocument/2006/relationships/slideLayout" Target="../slideLayouts/slideLayout1.xml"/><Relationship Id="rId6" Type="http://schemas.openxmlformats.org/officeDocument/2006/relationships/hyperlink" Target="https://www.cmswire.com/big-data/big-datas-hidden-scourge-data-drift/" TargetMode="External"/><Relationship Id="rId5" Type="http://schemas.openxmlformats.org/officeDocument/2006/relationships/hyperlink" Target="https://www.analyticsinsight.net/data-drift-and-machine-learning-model-sustainability/" TargetMode="External"/><Relationship Id="rId4" Type="http://schemas.openxmlformats.org/officeDocument/2006/relationships/image" Target="../media/image143.png"/></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40.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140.xml"/><Relationship Id="rId1" Type="http://schemas.openxmlformats.org/officeDocument/2006/relationships/slideLayout" Target="../slideLayouts/slideLayout1.xml"/><Relationship Id="rId5" Type="http://schemas.openxmlformats.org/officeDocument/2006/relationships/hyperlink" Target="https://scikit-multiflow.readthedocs.io/en/stable/api/api.html" TargetMode="External"/><Relationship Id="rId4" Type="http://schemas.openxmlformats.org/officeDocument/2006/relationships/image" Target="../media/image145.png"/></Relationships>
</file>

<file path=ppt/slides/_rels/slide141.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141.xml"/><Relationship Id="rId1" Type="http://schemas.openxmlformats.org/officeDocument/2006/relationships/slideLayout" Target="../slideLayouts/slideLayout1.xml"/></Relationships>
</file>

<file path=ppt/slides/_rels/slide142.xml.rels><?xml version="1.0" encoding="UTF-8" standalone="yes"?>
<Relationships xmlns="http://schemas.openxmlformats.org/package/2006/relationships"><Relationship Id="rId3" Type="http://schemas.openxmlformats.org/officeDocument/2006/relationships/image" Target="../media/image147.jpg"/><Relationship Id="rId2" Type="http://schemas.openxmlformats.org/officeDocument/2006/relationships/notesSlide" Target="../notesSlides/notesSlide142.xml"/><Relationship Id="rId1" Type="http://schemas.openxmlformats.org/officeDocument/2006/relationships/slideLayout" Target="../slideLayouts/slideLayout13.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3.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1.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1.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1.xml"/></Relationships>
</file>

<file path=ppt/slides/_rels/slide147.xml.rels><?xml version="1.0" encoding="UTF-8" standalone="yes"?>
<Relationships xmlns="http://schemas.openxmlformats.org/package/2006/relationships"><Relationship Id="rId8" Type="http://schemas.openxmlformats.org/officeDocument/2006/relationships/image" Target="../media/image3.jpg"/><Relationship Id="rId3" Type="http://schemas.openxmlformats.org/officeDocument/2006/relationships/image" Target="../media/image9.png"/><Relationship Id="rId7" Type="http://schemas.openxmlformats.org/officeDocument/2006/relationships/image" Target="../media/image6.jpg"/><Relationship Id="rId2" Type="http://schemas.openxmlformats.org/officeDocument/2006/relationships/notesSlide" Target="../notesSlides/notesSlide147.xml"/><Relationship Id="rId1" Type="http://schemas.openxmlformats.org/officeDocument/2006/relationships/slideLayout" Target="../slideLayouts/slideLayout3.xml"/><Relationship Id="rId6" Type="http://schemas.openxmlformats.org/officeDocument/2006/relationships/image" Target="../media/image148.jpg"/><Relationship Id="rId5" Type="http://schemas.openxmlformats.org/officeDocument/2006/relationships/image" Target="../media/image5.png"/><Relationship Id="rId4" Type="http://schemas.openxmlformats.org/officeDocument/2006/relationships/image" Target="../media/image4.jpg"/><Relationship Id="rId9" Type="http://schemas.openxmlformats.org/officeDocument/2006/relationships/image" Target="../media/image7.jpg"/></Relationships>
</file>

<file path=ppt/slides/_rels/slide148.xml.rels><?xml version="1.0" encoding="UTF-8" standalone="yes"?>
<Relationships xmlns="http://schemas.openxmlformats.org/package/2006/relationships"><Relationship Id="rId8" Type="http://schemas.openxmlformats.org/officeDocument/2006/relationships/image" Target="../media/image7.jpg"/><Relationship Id="rId3" Type="http://schemas.openxmlformats.org/officeDocument/2006/relationships/image" Target="../media/image3.jpg"/><Relationship Id="rId7" Type="http://schemas.openxmlformats.org/officeDocument/2006/relationships/image" Target="../media/image6.jpg"/><Relationship Id="rId2" Type="http://schemas.openxmlformats.org/officeDocument/2006/relationships/notesSlide" Target="../notesSlides/notesSlide148.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jpg"/><Relationship Id="rId4" Type="http://schemas.openxmlformats.org/officeDocument/2006/relationships/image" Target="../media/image9.png"/><Relationship Id="rId9" Type="http://schemas.openxmlformats.org/officeDocument/2006/relationships/image" Target="../media/image8.jpg"/></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150.xml.rels><?xml version="1.0" encoding="UTF-8" standalone="yes"?>
<Relationships xmlns="http://schemas.openxmlformats.org/package/2006/relationships"><Relationship Id="rId3" Type="http://schemas.openxmlformats.org/officeDocument/2006/relationships/hyperlink" Target="https://en.wikipedia.org/wiki/Predictive_analytics" TargetMode="External"/><Relationship Id="rId2" Type="http://schemas.openxmlformats.org/officeDocument/2006/relationships/notesSlide" Target="../notesSlides/notesSlide150.xml"/><Relationship Id="rId1" Type="http://schemas.openxmlformats.org/officeDocument/2006/relationships/slideLayout" Target="../slideLayouts/slideLayout1.xml"/><Relationship Id="rId6" Type="http://schemas.openxmlformats.org/officeDocument/2006/relationships/hyperlink" Target="https://en.wikipedia.org/wiki/Informedness" TargetMode="External"/><Relationship Id="rId5" Type="http://schemas.openxmlformats.org/officeDocument/2006/relationships/hyperlink" Target="https://en.wikipedia.org/wiki/F1_score" TargetMode="External"/><Relationship Id="rId4" Type="http://schemas.openxmlformats.org/officeDocument/2006/relationships/hyperlink" Target="https://en.wikipedia.org/wiki/Sensitivity_(test)" TargetMode="Externa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1.xml"/></Relationships>
</file>

<file path=ppt/slides/_rels/slide152.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152.xml"/><Relationship Id="rId1" Type="http://schemas.openxmlformats.org/officeDocument/2006/relationships/slideLayout" Target="../slideLayouts/slideLayout1.xml"/></Relationships>
</file>

<file path=ppt/slides/_rels/slide153.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153.xml"/><Relationship Id="rId1" Type="http://schemas.openxmlformats.org/officeDocument/2006/relationships/slideLayout" Target="../slideLayouts/slideLayout1.xml"/><Relationship Id="rId5" Type="http://schemas.openxmlformats.org/officeDocument/2006/relationships/image" Target="../media/image152.png"/><Relationship Id="rId4" Type="http://schemas.openxmlformats.org/officeDocument/2006/relationships/image" Target="../media/image151.png"/></Relationships>
</file>

<file path=ppt/slides/_rels/slide154.xml.rels><?xml version="1.0" encoding="UTF-8" standalone="yes"?>
<Relationships xmlns="http://schemas.openxmlformats.org/package/2006/relationships"><Relationship Id="rId3" Type="http://schemas.openxmlformats.org/officeDocument/2006/relationships/image" Target="../media/image111.jpg"/><Relationship Id="rId2" Type="http://schemas.openxmlformats.org/officeDocument/2006/relationships/notesSlide" Target="../notesSlides/notesSlide154.xml"/><Relationship Id="rId1" Type="http://schemas.openxmlformats.org/officeDocument/2006/relationships/slideLayout" Target="../slideLayouts/slideLayout1.xml"/><Relationship Id="rId5" Type="http://schemas.openxmlformats.org/officeDocument/2006/relationships/image" Target="../media/image154.jpg"/><Relationship Id="rId4" Type="http://schemas.openxmlformats.org/officeDocument/2006/relationships/image" Target="../media/image153.jpg"/></Relationships>
</file>

<file path=ppt/slides/_rels/slide155.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155.xml"/><Relationship Id="rId1" Type="http://schemas.openxmlformats.org/officeDocument/2006/relationships/slideLayout" Target="../slideLayouts/slideLayout1.xml"/></Relationships>
</file>

<file path=ppt/slides/_rels/slide156.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156.xml"/><Relationship Id="rId1" Type="http://schemas.openxmlformats.org/officeDocument/2006/relationships/slideLayout" Target="../slideLayouts/slideLayout1.xml"/></Relationships>
</file>

<file path=ppt/slides/_rels/slide157.xml.rels><?xml version="1.0" encoding="UTF-8" standalone="yes"?>
<Relationships xmlns="http://schemas.openxmlformats.org/package/2006/relationships"><Relationship Id="rId8" Type="http://schemas.openxmlformats.org/officeDocument/2006/relationships/image" Target="../media/image7.jpg"/><Relationship Id="rId3" Type="http://schemas.openxmlformats.org/officeDocument/2006/relationships/image" Target="../media/image157.jpg"/><Relationship Id="rId7" Type="http://schemas.openxmlformats.org/officeDocument/2006/relationships/image" Target="../media/image6.jpg"/><Relationship Id="rId2" Type="http://schemas.openxmlformats.org/officeDocument/2006/relationships/notesSlide" Target="../notesSlides/notesSlide157.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jpg"/><Relationship Id="rId10" Type="http://schemas.openxmlformats.org/officeDocument/2006/relationships/image" Target="../media/image9.png"/><Relationship Id="rId4" Type="http://schemas.openxmlformats.org/officeDocument/2006/relationships/image" Target="../media/image3.jpg"/><Relationship Id="rId9" Type="http://schemas.openxmlformats.org/officeDocument/2006/relationships/image" Target="../media/image8.jpg"/></Relationships>
</file>

<file path=ppt/slides/_rels/slide158.xml.rels><?xml version="1.0" encoding="UTF-8" standalone="yes"?>
<Relationships xmlns="http://schemas.openxmlformats.org/package/2006/relationships"><Relationship Id="rId8" Type="http://schemas.openxmlformats.org/officeDocument/2006/relationships/image" Target="../media/image6.jpg"/><Relationship Id="rId3" Type="http://schemas.openxmlformats.org/officeDocument/2006/relationships/image" Target="../media/image3.jpg"/><Relationship Id="rId7" Type="http://schemas.openxmlformats.org/officeDocument/2006/relationships/image" Target="../media/image148.jpg"/><Relationship Id="rId2" Type="http://schemas.openxmlformats.org/officeDocument/2006/relationships/notesSlide" Target="../notesSlides/notesSlide158.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jpg"/><Relationship Id="rId4" Type="http://schemas.openxmlformats.org/officeDocument/2006/relationships/image" Target="../media/image9.png"/><Relationship Id="rId9" Type="http://schemas.openxmlformats.org/officeDocument/2006/relationships/image" Target="../media/image7.jpg"/></Relationships>
</file>

<file path=ppt/slides/_rels/slide159.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159.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60.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160.xml"/><Relationship Id="rId1" Type="http://schemas.openxmlformats.org/officeDocument/2006/relationships/slideLayout" Target="../slideLayouts/slideLayout1.xml"/></Relationships>
</file>

<file path=ppt/slides/_rels/slide161.xml.rels><?xml version="1.0" encoding="UTF-8" standalone="yes"?>
<Relationships xmlns="http://schemas.openxmlformats.org/package/2006/relationships"><Relationship Id="rId3" Type="http://schemas.openxmlformats.org/officeDocument/2006/relationships/image" Target="../media/image160.jpg"/><Relationship Id="rId2" Type="http://schemas.openxmlformats.org/officeDocument/2006/relationships/notesSlide" Target="../notesSlides/notesSlide161.xml"/><Relationship Id="rId1" Type="http://schemas.openxmlformats.org/officeDocument/2006/relationships/slideLayout" Target="../slideLayouts/slideLayout1.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62.xml"/><Relationship Id="rId1" Type="http://schemas.openxmlformats.org/officeDocument/2006/relationships/slideLayout" Target="../slideLayouts/slideLayout1.xml"/></Relationships>
</file>

<file path=ppt/slides/_rels/slide163.xml.rels><?xml version="1.0" encoding="UTF-8" standalone="yes"?>
<Relationships xmlns="http://schemas.openxmlformats.org/package/2006/relationships"><Relationship Id="rId3" Type="http://schemas.openxmlformats.org/officeDocument/2006/relationships/image" Target="../media/image161.jpg"/><Relationship Id="rId2" Type="http://schemas.openxmlformats.org/officeDocument/2006/relationships/notesSlide" Target="../notesSlides/notesSlide163.xml"/><Relationship Id="rId1" Type="http://schemas.openxmlformats.org/officeDocument/2006/relationships/slideLayout" Target="../slideLayouts/slideLayout1.xml"/></Relationships>
</file>

<file path=ppt/slides/_rels/slide164.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164.xml"/><Relationship Id="rId1" Type="http://schemas.openxmlformats.org/officeDocument/2006/relationships/slideLayout" Target="../slideLayouts/slideLayout3.xml"/><Relationship Id="rId4" Type="http://schemas.openxmlformats.org/officeDocument/2006/relationships/image" Target="../media/image163.png"/></Relationships>
</file>

<file path=ppt/slides/_rels/slide165.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165.xml"/><Relationship Id="rId1" Type="http://schemas.openxmlformats.org/officeDocument/2006/relationships/slideLayout" Target="../slideLayouts/slideLayout3.xml"/><Relationship Id="rId4" Type="http://schemas.openxmlformats.org/officeDocument/2006/relationships/image" Target="../media/image165.png"/></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166.xml"/><Relationship Id="rId1" Type="http://schemas.openxmlformats.org/officeDocument/2006/relationships/slideLayout" Target="../slideLayouts/slideLayout1.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67.xml"/><Relationship Id="rId1" Type="http://schemas.openxmlformats.org/officeDocument/2006/relationships/slideLayout" Target="../slideLayouts/slideLayout1.xml"/></Relationships>
</file>

<file path=ppt/slides/_rels/slide168.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168.xml"/><Relationship Id="rId1" Type="http://schemas.openxmlformats.org/officeDocument/2006/relationships/slideLayout" Target="../slideLayouts/slideLayout1.xml"/></Relationships>
</file>

<file path=ppt/slides/_rels/slide169.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169.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70.xml.rels><?xml version="1.0" encoding="UTF-8" standalone="yes"?>
<Relationships xmlns="http://schemas.openxmlformats.org/package/2006/relationships"><Relationship Id="rId8" Type="http://schemas.openxmlformats.org/officeDocument/2006/relationships/image" Target="../media/image6.jpg"/><Relationship Id="rId3" Type="http://schemas.openxmlformats.org/officeDocument/2006/relationships/image" Target="../media/image3.jpg"/><Relationship Id="rId7" Type="http://schemas.openxmlformats.org/officeDocument/2006/relationships/image" Target="../media/image148.jpg"/><Relationship Id="rId2" Type="http://schemas.openxmlformats.org/officeDocument/2006/relationships/notesSlide" Target="../notesSlides/notesSlide170.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jpg"/><Relationship Id="rId4" Type="http://schemas.openxmlformats.org/officeDocument/2006/relationships/image" Target="../media/image9.png"/><Relationship Id="rId9" Type="http://schemas.openxmlformats.org/officeDocument/2006/relationships/image" Target="../media/image7.jpg"/></Relationships>
</file>

<file path=ppt/slides/_rels/slide171.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171.xml"/><Relationship Id="rId1" Type="http://schemas.openxmlformats.org/officeDocument/2006/relationships/slideLayout" Target="../slideLayouts/slideLayout1.xml"/></Relationships>
</file>

<file path=ppt/slides/_rels/slide172.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172.xml"/><Relationship Id="rId1" Type="http://schemas.openxmlformats.org/officeDocument/2006/relationships/slideLayout" Target="../slideLayouts/slideLayout1.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173.xml"/><Relationship Id="rId1" Type="http://schemas.openxmlformats.org/officeDocument/2006/relationships/slideLayout" Target="../slideLayouts/slideLayout1.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74.xml"/><Relationship Id="rId1" Type="http://schemas.openxmlformats.org/officeDocument/2006/relationships/slideLayout" Target="../slideLayouts/slideLayout1.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175.xml"/><Relationship Id="rId1" Type="http://schemas.openxmlformats.org/officeDocument/2006/relationships/slideLayout" Target="../slideLayouts/slideLayout1.xm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176.xml"/><Relationship Id="rId1" Type="http://schemas.openxmlformats.org/officeDocument/2006/relationships/slideLayout" Target="../slideLayouts/slideLayout1.xml"/></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17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35.jpg"/></Relationships>
</file>

<file path=ppt/slides/_rels/slide27.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45.jpg"/><Relationship Id="rId5" Type="http://schemas.openxmlformats.org/officeDocument/2006/relationships/image" Target="../media/image44.png"/><Relationship Id="rId4" Type="http://schemas.openxmlformats.org/officeDocument/2006/relationships/image" Target="../media/image43.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3.xml"/><Relationship Id="rId1" Type="http://schemas.openxmlformats.org/officeDocument/2006/relationships/slideLayout" Target="../slideLayouts/slideLayout11.xml"/><Relationship Id="rId5" Type="http://schemas.openxmlformats.org/officeDocument/2006/relationships/image" Target="../media/image44.png"/><Relationship Id="rId4" Type="http://schemas.openxmlformats.org/officeDocument/2006/relationships/image" Target="../media/image45.jpg"/></Relationships>
</file>

<file path=ppt/slides/_rels/slide4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5.xml"/><Relationship Id="rId1" Type="http://schemas.openxmlformats.org/officeDocument/2006/relationships/slideLayout" Target="../slideLayouts/slideLayout1.xml"/><Relationship Id="rId4" Type="http://schemas.openxmlformats.org/officeDocument/2006/relationships/image" Target="../media/image49.png"/></Relationships>
</file>

<file path=ppt/slides/_rels/slide4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hyperlink" Target="https://newsroom.accenture.com/news/us-companies-losing-customers-as-consumers-demand-more-human-interaction-accenture-strategy-study-finds.htm" TargetMode="External"/><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hyperlink" Target="https://www.forrester.com/home/" TargetMode="External"/></Relationships>
</file>

<file path=ppt/slides/_rels/slide5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0.xml"/><Relationship Id="rId1" Type="http://schemas.openxmlformats.org/officeDocument/2006/relationships/slideLayout" Target="../slideLayouts/slideLayout11.xml"/></Relationships>
</file>

<file path=ppt/slides/_rels/slide5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1.xml"/><Relationship Id="rId1" Type="http://schemas.openxmlformats.org/officeDocument/2006/relationships/slideLayout" Target="../slideLayouts/slideLayout11.xml"/></Relationships>
</file>

<file path=ppt/slides/_rels/slide5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2.xml"/><Relationship Id="rId1" Type="http://schemas.openxmlformats.org/officeDocument/2006/relationships/slideLayout" Target="../slideLayouts/slideLayout11.xml"/></Relationships>
</file>

<file path=ppt/slides/_rels/slide5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3.xml"/><Relationship Id="rId1" Type="http://schemas.openxmlformats.org/officeDocument/2006/relationships/slideLayout" Target="../slideLayouts/slideLayout11.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7.xml"/><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8.xml"/><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9.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60.xml"/><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61.xml"/><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62.xml"/><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63.xml"/><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64.xml"/><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65.xml"/><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66.xml"/><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67.xml"/><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68.xml"/><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69.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73.xml"/><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74.xml"/><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75.xml"/><Relationship Id="rId1" Type="http://schemas.openxmlformats.org/officeDocument/2006/relationships/slideLayout" Target="../slideLayouts/slideLayout13.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7.xml"/><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78.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79.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8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80.xml"/><Relationship Id="rId1" Type="http://schemas.openxmlformats.org/officeDocument/2006/relationships/slideLayout" Target="../slideLayouts/slideLayout1.xml"/><Relationship Id="rId4" Type="http://schemas.openxmlformats.org/officeDocument/2006/relationships/image" Target="../media/image77.png"/></Relationships>
</file>

<file path=ppt/slides/_rels/slide8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81.xml"/><Relationship Id="rId1" Type="http://schemas.openxmlformats.org/officeDocument/2006/relationships/slideLayout" Target="../slideLayouts/slideLayout1.xml"/><Relationship Id="rId4" Type="http://schemas.openxmlformats.org/officeDocument/2006/relationships/image" Target="../media/image79.png"/></Relationships>
</file>

<file path=ppt/slides/_rels/slide8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82.xml"/><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83.xml"/><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84.xml"/><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85.xml"/><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86.xml"/><Relationship Id="rId1" Type="http://schemas.openxmlformats.org/officeDocument/2006/relationships/slideLayout" Target="../slideLayouts/slideLayout1.xml"/><Relationship Id="rId4" Type="http://schemas.openxmlformats.org/officeDocument/2006/relationships/image" Target="../media/image82.png"/></Relationships>
</file>

<file path=ppt/slides/_rels/slide8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87.xml"/><Relationship Id="rId1" Type="http://schemas.openxmlformats.org/officeDocument/2006/relationships/slideLayout" Target="../slideLayouts/slideLayout1.xml"/><Relationship Id="rId4" Type="http://schemas.openxmlformats.org/officeDocument/2006/relationships/image" Target="../media/image84.png"/></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89.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90.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90.xml"/><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91.xml"/><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92.xml"/><Relationship Id="rId1" Type="http://schemas.openxmlformats.org/officeDocument/2006/relationships/slideLayout" Target="../slideLayouts/slideLayout1.xml"/><Relationship Id="rId4" Type="http://schemas.openxmlformats.org/officeDocument/2006/relationships/image" Target="../media/image89.png"/></Relationships>
</file>

<file path=ppt/slides/_rels/slide9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93.xml"/><Relationship Id="rId1" Type="http://schemas.openxmlformats.org/officeDocument/2006/relationships/slideLayout" Target="../slideLayouts/slideLayout1.xml"/><Relationship Id="rId4" Type="http://schemas.openxmlformats.org/officeDocument/2006/relationships/image" Target="../media/image91.png"/></Relationships>
</file>

<file path=ppt/slides/_rels/slide94.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94.xml"/><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95.xml"/><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96.xml"/><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97.xml"/><Relationship Id="rId1" Type="http://schemas.openxmlformats.org/officeDocument/2006/relationships/slideLayout" Target="../slideLayouts/slideLayout1.xml"/><Relationship Id="rId4" Type="http://schemas.openxmlformats.org/officeDocument/2006/relationships/image" Target="../media/image96.png"/></Relationships>
</file>

<file path=ppt/slides/_rels/slide9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98.xml"/><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pic>
        <p:nvPicPr>
          <p:cNvPr id="63" name="Google Shape;63;p15"/>
          <p:cNvPicPr preferRelativeResize="0"/>
          <p:nvPr/>
        </p:nvPicPr>
        <p:blipFill rotWithShape="1">
          <a:blip r:embed="rId3">
            <a:alphaModFix/>
          </a:blip>
          <a:srcRect l="8801" r="21788"/>
          <a:stretch/>
        </p:blipFill>
        <p:spPr>
          <a:xfrm rot="-38">
            <a:off x="5349112" y="3868253"/>
            <a:ext cx="722150" cy="723580"/>
          </a:xfrm>
          <a:prstGeom prst="rect">
            <a:avLst/>
          </a:prstGeom>
          <a:noFill/>
          <a:ln>
            <a:noFill/>
          </a:ln>
        </p:spPr>
      </p:pic>
      <p:pic>
        <p:nvPicPr>
          <p:cNvPr id="64" name="Google Shape;64;p15"/>
          <p:cNvPicPr preferRelativeResize="0"/>
          <p:nvPr/>
        </p:nvPicPr>
        <p:blipFill>
          <a:blip r:embed="rId4">
            <a:alphaModFix/>
          </a:blip>
          <a:stretch>
            <a:fillRect/>
          </a:stretch>
        </p:blipFill>
        <p:spPr>
          <a:xfrm>
            <a:off x="4644550" y="3859113"/>
            <a:ext cx="644374" cy="741834"/>
          </a:xfrm>
          <a:prstGeom prst="rect">
            <a:avLst/>
          </a:prstGeom>
          <a:noFill/>
          <a:ln>
            <a:noFill/>
          </a:ln>
        </p:spPr>
      </p:pic>
      <p:pic>
        <p:nvPicPr>
          <p:cNvPr id="65" name="Google Shape;65;p15"/>
          <p:cNvPicPr preferRelativeResize="0"/>
          <p:nvPr/>
        </p:nvPicPr>
        <p:blipFill rotWithShape="1">
          <a:blip r:embed="rId5">
            <a:alphaModFix/>
          </a:blip>
          <a:srcRect r="63689" b="58494"/>
          <a:stretch/>
        </p:blipFill>
        <p:spPr>
          <a:xfrm>
            <a:off x="7659750" y="3888325"/>
            <a:ext cx="593641" cy="683425"/>
          </a:xfrm>
          <a:prstGeom prst="rect">
            <a:avLst/>
          </a:prstGeom>
          <a:noFill/>
          <a:ln>
            <a:noFill/>
          </a:ln>
        </p:spPr>
      </p:pic>
      <p:pic>
        <p:nvPicPr>
          <p:cNvPr id="66" name="Google Shape;66;p15"/>
          <p:cNvPicPr preferRelativeResize="0"/>
          <p:nvPr/>
        </p:nvPicPr>
        <p:blipFill>
          <a:blip r:embed="rId6">
            <a:alphaModFix/>
          </a:blip>
          <a:stretch>
            <a:fillRect/>
          </a:stretch>
        </p:blipFill>
        <p:spPr>
          <a:xfrm>
            <a:off x="6131438" y="3888329"/>
            <a:ext cx="699850" cy="683425"/>
          </a:xfrm>
          <a:prstGeom prst="rect">
            <a:avLst/>
          </a:prstGeom>
          <a:noFill/>
          <a:ln>
            <a:noFill/>
          </a:ln>
        </p:spPr>
      </p:pic>
      <p:pic>
        <p:nvPicPr>
          <p:cNvPr id="67" name="Google Shape;67;p15"/>
          <p:cNvPicPr preferRelativeResize="0"/>
          <p:nvPr/>
        </p:nvPicPr>
        <p:blipFill rotWithShape="1">
          <a:blip r:embed="rId7">
            <a:alphaModFix/>
          </a:blip>
          <a:srcRect l="7364" t="7616" r="5070" b="9057"/>
          <a:stretch/>
        </p:blipFill>
        <p:spPr>
          <a:xfrm flipH="1">
            <a:off x="3924800" y="3850700"/>
            <a:ext cx="699850" cy="758675"/>
          </a:xfrm>
          <a:prstGeom prst="rect">
            <a:avLst/>
          </a:prstGeom>
          <a:noFill/>
          <a:ln>
            <a:noFill/>
          </a:ln>
        </p:spPr>
      </p:pic>
      <p:pic>
        <p:nvPicPr>
          <p:cNvPr id="68" name="Google Shape;68;p15"/>
          <p:cNvPicPr preferRelativeResize="0"/>
          <p:nvPr/>
        </p:nvPicPr>
        <p:blipFill>
          <a:blip r:embed="rId8">
            <a:alphaModFix/>
          </a:blip>
          <a:stretch>
            <a:fillRect/>
          </a:stretch>
        </p:blipFill>
        <p:spPr>
          <a:xfrm>
            <a:off x="6981425" y="3858912"/>
            <a:ext cx="593649" cy="742252"/>
          </a:xfrm>
          <a:prstGeom prst="rect">
            <a:avLst/>
          </a:prstGeom>
          <a:noFill/>
          <a:ln>
            <a:noFill/>
          </a:ln>
        </p:spPr>
      </p:pic>
      <p:sp>
        <p:nvSpPr>
          <p:cNvPr id="69" name="Google Shape;69;p15"/>
          <p:cNvSpPr txBox="1"/>
          <p:nvPr/>
        </p:nvSpPr>
        <p:spPr>
          <a:xfrm>
            <a:off x="4412413" y="1487125"/>
            <a:ext cx="4137900" cy="24012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 sz="1800" b="1">
                <a:latin typeface="Calibri"/>
                <a:ea typeface="Calibri"/>
                <a:cs typeface="Calibri"/>
                <a:sym typeface="Calibri"/>
              </a:rPr>
              <a:t>SUBMITTED BY : 	AI0403 Batch - Team 2</a:t>
            </a:r>
            <a:endParaRPr sz="1800" b="1">
              <a:latin typeface="Calibri"/>
              <a:ea typeface="Calibri"/>
              <a:cs typeface="Calibri"/>
              <a:sym typeface="Calibri"/>
            </a:endParaRPr>
          </a:p>
          <a:p>
            <a:pPr marL="1371600" lvl="0" indent="457200" algn="just" rtl="0">
              <a:spcBef>
                <a:spcPts val="0"/>
              </a:spcBef>
              <a:spcAft>
                <a:spcPts val="0"/>
              </a:spcAft>
              <a:buNone/>
            </a:pPr>
            <a:r>
              <a:rPr lang="en" sz="1800" b="1">
                <a:latin typeface="Calibri"/>
                <a:ea typeface="Calibri"/>
                <a:cs typeface="Calibri"/>
                <a:sym typeface="Calibri"/>
              </a:rPr>
              <a:t>Tang Kok Yong</a:t>
            </a:r>
            <a:endParaRPr sz="1800" b="1">
              <a:latin typeface="Calibri"/>
              <a:ea typeface="Calibri"/>
              <a:cs typeface="Calibri"/>
              <a:sym typeface="Calibri"/>
            </a:endParaRPr>
          </a:p>
          <a:p>
            <a:pPr marL="1371600" lvl="0" indent="457200" algn="just" rtl="0">
              <a:spcBef>
                <a:spcPts val="0"/>
              </a:spcBef>
              <a:spcAft>
                <a:spcPts val="0"/>
              </a:spcAft>
              <a:buNone/>
            </a:pPr>
            <a:r>
              <a:rPr lang="en" sz="1800" b="1">
                <a:latin typeface="Calibri"/>
                <a:ea typeface="Calibri"/>
                <a:cs typeface="Calibri"/>
                <a:sym typeface="Calibri"/>
              </a:rPr>
              <a:t>Regina Sun Wei Ling</a:t>
            </a:r>
            <a:endParaRPr sz="1800" b="1">
              <a:latin typeface="Calibri"/>
              <a:ea typeface="Calibri"/>
              <a:cs typeface="Calibri"/>
              <a:sym typeface="Calibri"/>
            </a:endParaRPr>
          </a:p>
          <a:p>
            <a:pPr marL="1371600" lvl="0" indent="457200" algn="just" rtl="0">
              <a:spcBef>
                <a:spcPts val="0"/>
              </a:spcBef>
              <a:spcAft>
                <a:spcPts val="0"/>
              </a:spcAft>
              <a:buNone/>
            </a:pPr>
            <a:r>
              <a:rPr lang="en" sz="1800" b="1">
                <a:latin typeface="Calibri"/>
                <a:ea typeface="Calibri"/>
                <a:cs typeface="Calibri"/>
                <a:sym typeface="Calibri"/>
              </a:rPr>
              <a:t>Yang Ing Woei</a:t>
            </a:r>
            <a:endParaRPr sz="1800" b="1">
              <a:latin typeface="Calibri"/>
              <a:ea typeface="Calibri"/>
              <a:cs typeface="Calibri"/>
              <a:sym typeface="Calibri"/>
            </a:endParaRPr>
          </a:p>
          <a:p>
            <a:pPr marL="1371600" lvl="0" indent="457200" algn="just" rtl="0">
              <a:spcBef>
                <a:spcPts val="0"/>
              </a:spcBef>
              <a:spcAft>
                <a:spcPts val="0"/>
              </a:spcAft>
              <a:buNone/>
            </a:pPr>
            <a:r>
              <a:rPr lang="en" sz="1800" b="1">
                <a:latin typeface="Calibri"/>
                <a:ea typeface="Calibri"/>
                <a:cs typeface="Calibri"/>
                <a:sym typeface="Calibri"/>
              </a:rPr>
              <a:t>Shiji Ann Abraham</a:t>
            </a:r>
            <a:endParaRPr sz="1800" b="1">
              <a:latin typeface="Calibri"/>
              <a:ea typeface="Calibri"/>
              <a:cs typeface="Calibri"/>
              <a:sym typeface="Calibri"/>
            </a:endParaRPr>
          </a:p>
          <a:p>
            <a:pPr marL="1371600" lvl="0" indent="457200" algn="just" rtl="0">
              <a:spcBef>
                <a:spcPts val="0"/>
              </a:spcBef>
              <a:spcAft>
                <a:spcPts val="0"/>
              </a:spcAft>
              <a:buNone/>
            </a:pPr>
            <a:r>
              <a:rPr lang="en" sz="1800" b="1">
                <a:latin typeface="Calibri"/>
                <a:ea typeface="Calibri"/>
                <a:cs typeface="Calibri"/>
                <a:sym typeface="Calibri"/>
              </a:rPr>
              <a:t>Wee Chi Yu</a:t>
            </a:r>
            <a:endParaRPr sz="1800" b="1">
              <a:latin typeface="Calibri"/>
              <a:ea typeface="Calibri"/>
              <a:cs typeface="Calibri"/>
              <a:sym typeface="Calibri"/>
            </a:endParaRPr>
          </a:p>
          <a:p>
            <a:pPr marL="1371600" lvl="0" indent="457200" algn="just" rtl="0">
              <a:spcBef>
                <a:spcPts val="0"/>
              </a:spcBef>
              <a:spcAft>
                <a:spcPts val="0"/>
              </a:spcAft>
              <a:buNone/>
            </a:pPr>
            <a:r>
              <a:rPr lang="en" sz="1800" b="1">
                <a:latin typeface="Calibri"/>
                <a:ea typeface="Calibri"/>
                <a:cs typeface="Calibri"/>
                <a:sym typeface="Calibri"/>
              </a:rPr>
              <a:t>Ivy Tan Sor Tin</a:t>
            </a:r>
            <a:endParaRPr sz="1800" b="1">
              <a:latin typeface="Calibri"/>
              <a:ea typeface="Calibri"/>
              <a:cs typeface="Calibri"/>
              <a:sym typeface="Calibri"/>
            </a:endParaRPr>
          </a:p>
          <a:p>
            <a:pPr marL="1371600" lvl="0" indent="457200" algn="just" rtl="0">
              <a:spcBef>
                <a:spcPts val="0"/>
              </a:spcBef>
              <a:spcAft>
                <a:spcPts val="0"/>
              </a:spcAft>
              <a:buNone/>
            </a:pPr>
            <a:r>
              <a:rPr lang="en" sz="1800" b="1">
                <a:latin typeface="Calibri"/>
                <a:ea typeface="Calibri"/>
                <a:cs typeface="Calibri"/>
                <a:sym typeface="Calibri"/>
              </a:rPr>
              <a:t>Yeo Khee Chye</a:t>
            </a:r>
            <a:endParaRPr/>
          </a:p>
        </p:txBody>
      </p:sp>
      <p:pic>
        <p:nvPicPr>
          <p:cNvPr id="70" name="Google Shape;70;p15"/>
          <p:cNvPicPr preferRelativeResize="0"/>
          <p:nvPr/>
        </p:nvPicPr>
        <p:blipFill>
          <a:blip r:embed="rId9">
            <a:alphaModFix/>
          </a:blip>
          <a:stretch>
            <a:fillRect/>
          </a:stretch>
        </p:blipFill>
        <p:spPr>
          <a:xfrm>
            <a:off x="8338063" y="3860738"/>
            <a:ext cx="699850" cy="738599"/>
          </a:xfrm>
          <a:prstGeom prst="rect">
            <a:avLst/>
          </a:prstGeom>
          <a:noFill/>
          <a:ln>
            <a:noFill/>
          </a:ln>
        </p:spPr>
      </p:pic>
      <p:sp>
        <p:nvSpPr>
          <p:cNvPr id="71" name="Google Shape;71;p15"/>
          <p:cNvSpPr txBox="1"/>
          <p:nvPr/>
        </p:nvSpPr>
        <p:spPr>
          <a:xfrm>
            <a:off x="0" y="984000"/>
            <a:ext cx="4221600" cy="1800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3500" b="1">
                <a:solidFill>
                  <a:schemeClr val="dk1"/>
                </a:solidFill>
              </a:rPr>
              <a:t>DATA SCIENCE PROJECT</a:t>
            </a:r>
            <a:endParaRPr sz="3500" b="1">
              <a:solidFill>
                <a:schemeClr val="dk1"/>
              </a:solidFill>
            </a:endParaRPr>
          </a:p>
          <a:p>
            <a:pPr marL="0" lvl="0" indent="0" algn="ctr" rtl="0">
              <a:spcBef>
                <a:spcPts val="0"/>
              </a:spcBef>
              <a:spcAft>
                <a:spcPts val="0"/>
              </a:spcAft>
              <a:buClr>
                <a:schemeClr val="dk1"/>
              </a:buClr>
              <a:buSzPts val="1100"/>
              <a:buFont typeface="Arial"/>
              <a:buNone/>
            </a:pPr>
            <a:r>
              <a:rPr lang="en" sz="3500" b="1">
                <a:solidFill>
                  <a:schemeClr val="dk1"/>
                </a:solidFill>
              </a:rPr>
              <a:t>“TELCO-CHURN”</a:t>
            </a:r>
            <a:endParaRPr sz="3500" b="1">
              <a:solidFill>
                <a:schemeClr val="dk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pic>
        <p:nvPicPr>
          <p:cNvPr id="133" name="Google Shape;133;p24"/>
          <p:cNvPicPr preferRelativeResize="0"/>
          <p:nvPr/>
        </p:nvPicPr>
        <p:blipFill>
          <a:blip r:embed="rId3">
            <a:alphaModFix/>
          </a:blip>
          <a:stretch>
            <a:fillRect/>
          </a:stretch>
        </p:blipFill>
        <p:spPr>
          <a:xfrm>
            <a:off x="383838" y="967900"/>
            <a:ext cx="4502025" cy="3117349"/>
          </a:xfrm>
          <a:prstGeom prst="rect">
            <a:avLst/>
          </a:prstGeom>
          <a:noFill/>
          <a:ln>
            <a:noFill/>
          </a:ln>
        </p:spPr>
      </p:pic>
      <p:sp>
        <p:nvSpPr>
          <p:cNvPr id="134" name="Google Shape;134;p24"/>
          <p:cNvSpPr txBox="1"/>
          <p:nvPr/>
        </p:nvSpPr>
        <p:spPr>
          <a:xfrm>
            <a:off x="5284700" y="1604375"/>
            <a:ext cx="2147100" cy="1736700"/>
          </a:xfrm>
          <a:prstGeom prst="rect">
            <a:avLst/>
          </a:prstGeom>
          <a:noFill/>
          <a:ln>
            <a:noFill/>
          </a:ln>
        </p:spPr>
        <p:txBody>
          <a:bodyPr spcFirstLastPara="1" wrap="square" lIns="91425" tIns="91425" rIns="91425" bIns="91425" anchor="t" anchorCtr="0">
            <a:normAutofit fontScale="85000" lnSpcReduction="10000"/>
          </a:bodyPr>
          <a:lstStyle/>
          <a:p>
            <a:pPr marL="0" lvl="0" indent="0" algn="ctr" rtl="0">
              <a:spcBef>
                <a:spcPts val="0"/>
              </a:spcBef>
              <a:spcAft>
                <a:spcPts val="0"/>
              </a:spcAft>
              <a:buNone/>
            </a:pPr>
            <a:r>
              <a:rPr lang="en" sz="3200" i="1"/>
              <a:t>“500% is too expensive to be overcharged”</a:t>
            </a:r>
            <a:endParaRPr sz="3200" i="1"/>
          </a:p>
        </p:txBody>
      </p:sp>
      <p:sp>
        <p:nvSpPr>
          <p:cNvPr id="135" name="Google Shape;135;p24"/>
          <p:cNvSpPr/>
          <p:nvPr/>
        </p:nvSpPr>
        <p:spPr>
          <a:xfrm>
            <a:off x="4051050" y="-354712"/>
            <a:ext cx="5092956" cy="5218182"/>
          </a:xfrm>
          <a:prstGeom prst="irregularSeal2">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865"/>
        <p:cNvGrpSpPr/>
        <p:nvPr/>
      </p:nvGrpSpPr>
      <p:grpSpPr>
        <a:xfrm>
          <a:off x="0" y="0"/>
          <a:ext cx="0" cy="0"/>
          <a:chOff x="0" y="0"/>
          <a:chExt cx="0" cy="0"/>
        </a:xfrm>
      </p:grpSpPr>
      <p:sp>
        <p:nvSpPr>
          <p:cNvPr id="866" name="Google Shape;866;p114"/>
          <p:cNvSpPr txBox="1"/>
          <p:nvPr/>
        </p:nvSpPr>
        <p:spPr>
          <a:xfrm>
            <a:off x="379550" y="3213750"/>
            <a:ext cx="7015500" cy="692700"/>
          </a:xfrm>
          <a:prstGeom prst="rect">
            <a:avLst/>
          </a:prstGeom>
          <a:solidFill>
            <a:srgbClr val="EFEFEF"/>
          </a:solidFill>
          <a:ln>
            <a:noFill/>
          </a:ln>
        </p:spPr>
        <p:txBody>
          <a:bodyPr spcFirstLastPara="1" wrap="square" lIns="91425" tIns="91425" rIns="91425" bIns="91425" anchor="t" anchorCtr="0">
            <a:spAutoFit/>
          </a:bodyPr>
          <a:lstStyle/>
          <a:p>
            <a:pPr marL="0" lvl="0" indent="0" algn="l" rtl="0">
              <a:lnSpc>
                <a:spcPct val="115000"/>
              </a:lnSpc>
              <a:spcBef>
                <a:spcPts val="600"/>
              </a:spcBef>
              <a:spcAft>
                <a:spcPts val="1200"/>
              </a:spcAft>
              <a:buNone/>
            </a:pPr>
            <a:r>
              <a:rPr lang="en" sz="1000" b="1">
                <a:solidFill>
                  <a:srgbClr val="45818E"/>
                </a:solidFill>
                <a:highlight>
                  <a:srgbClr val="FFFFFF"/>
                </a:highlight>
              </a:rPr>
              <a:t>#define target column for both test and train dataset</a:t>
            </a:r>
            <a:br>
              <a:rPr lang="en" sz="1000" b="1">
                <a:solidFill>
                  <a:srgbClr val="45818E"/>
                </a:solidFill>
                <a:highlight>
                  <a:srgbClr val="FFFFFF"/>
                </a:highlight>
              </a:rPr>
            </a:br>
            <a:r>
              <a:rPr lang="en" sz="1000" b="1">
                <a:solidFill>
                  <a:srgbClr val="292929"/>
                </a:solidFill>
                <a:highlight>
                  <a:srgbClr val="FFFFFF"/>
                </a:highlight>
              </a:rPr>
              <a:t>train_X, train_Y = train_df.iloc[:,1:],train_df.iloc[:,0]</a:t>
            </a:r>
            <a:br>
              <a:rPr lang="en" sz="1000" b="1">
                <a:solidFill>
                  <a:srgbClr val="292929"/>
                </a:solidFill>
                <a:highlight>
                  <a:srgbClr val="FFFFFF"/>
                </a:highlight>
              </a:rPr>
            </a:br>
            <a:r>
              <a:rPr lang="en" sz="1000" b="1">
                <a:solidFill>
                  <a:srgbClr val="292929"/>
                </a:solidFill>
                <a:highlight>
                  <a:srgbClr val="FFFFFF"/>
                </a:highlight>
              </a:rPr>
              <a:t>test_X, test_Y = test_df.iloc[:,1:],test_df.iloc[:,0]</a:t>
            </a:r>
            <a:endParaRPr sz="1000" b="1" u="sng">
              <a:solidFill>
                <a:srgbClr val="202122"/>
              </a:solidFill>
            </a:endParaRPr>
          </a:p>
        </p:txBody>
      </p:sp>
      <p:sp>
        <p:nvSpPr>
          <p:cNvPr id="867" name="Google Shape;867;p114"/>
          <p:cNvSpPr txBox="1"/>
          <p:nvPr/>
        </p:nvSpPr>
        <p:spPr>
          <a:xfrm>
            <a:off x="290900" y="658475"/>
            <a:ext cx="7593900" cy="1092000"/>
          </a:xfrm>
          <a:prstGeom prst="rect">
            <a:avLst/>
          </a:prstGeom>
          <a:noFill/>
          <a:ln>
            <a:noFill/>
          </a:ln>
        </p:spPr>
        <p:txBody>
          <a:bodyPr spcFirstLastPara="1" wrap="square" lIns="91425" tIns="91425" rIns="91425" bIns="91425" anchor="t" anchorCtr="0">
            <a:spAutoFit/>
          </a:bodyPr>
          <a:lstStyle/>
          <a:p>
            <a:pPr marL="0" lvl="0" indent="0" algn="l" rtl="0">
              <a:lnSpc>
                <a:spcPct val="107000"/>
              </a:lnSpc>
              <a:spcBef>
                <a:spcPts val="1500"/>
              </a:spcBef>
              <a:spcAft>
                <a:spcPts val="1500"/>
              </a:spcAft>
              <a:buClr>
                <a:schemeClr val="dk1"/>
              </a:buClr>
              <a:buSzPts val="1100"/>
              <a:buFont typeface="Arial"/>
              <a:buNone/>
            </a:pPr>
            <a:r>
              <a:rPr lang="en" b="1" u="sng">
                <a:solidFill>
                  <a:srgbClr val="202122"/>
                </a:solidFill>
              </a:rPr>
              <a:t>Set the Benchmark for the training (BOX 1 &amp; 2)</a:t>
            </a:r>
            <a:br>
              <a:rPr lang="en" b="1">
                <a:solidFill>
                  <a:srgbClr val="202122"/>
                </a:solidFill>
              </a:rPr>
            </a:br>
            <a:r>
              <a:rPr lang="en" b="1">
                <a:solidFill>
                  <a:srgbClr val="292929"/>
                </a:solidFill>
                <a:highlight>
                  <a:srgbClr val="FFFFFF"/>
                </a:highlight>
              </a:rPr>
              <a:t>Dataset is split into </a:t>
            </a:r>
            <a:br>
              <a:rPr lang="en" b="1">
                <a:solidFill>
                  <a:srgbClr val="292929"/>
                </a:solidFill>
                <a:highlight>
                  <a:srgbClr val="FFFFFF"/>
                </a:highlight>
              </a:rPr>
            </a:br>
            <a:r>
              <a:rPr lang="en" b="1">
                <a:solidFill>
                  <a:srgbClr val="292929"/>
                </a:solidFill>
                <a:highlight>
                  <a:srgbClr val="FFFFFF"/>
                </a:highlight>
              </a:rPr>
              <a:t>- 90% as training data to train the model</a:t>
            </a:r>
            <a:br>
              <a:rPr lang="en" b="1">
                <a:solidFill>
                  <a:srgbClr val="292929"/>
                </a:solidFill>
                <a:highlight>
                  <a:srgbClr val="FFFFFF"/>
                </a:highlight>
              </a:rPr>
            </a:br>
            <a:r>
              <a:rPr lang="en" b="1">
                <a:solidFill>
                  <a:srgbClr val="292929"/>
                </a:solidFill>
                <a:highlight>
                  <a:srgbClr val="FFFFFF"/>
                </a:highlight>
              </a:rPr>
              <a:t>- 10% as holding data to test the model after its training.</a:t>
            </a:r>
            <a:endParaRPr b="1">
              <a:solidFill>
                <a:srgbClr val="202122"/>
              </a:solidFill>
            </a:endParaRPr>
          </a:p>
        </p:txBody>
      </p:sp>
      <p:sp>
        <p:nvSpPr>
          <p:cNvPr id="868" name="Google Shape;868;p114"/>
          <p:cNvSpPr txBox="1"/>
          <p:nvPr/>
        </p:nvSpPr>
        <p:spPr>
          <a:xfrm>
            <a:off x="379550" y="3988150"/>
            <a:ext cx="7416600" cy="648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600"/>
              </a:spcBef>
              <a:spcAft>
                <a:spcPts val="1200"/>
              </a:spcAft>
              <a:buNone/>
            </a:pPr>
            <a:r>
              <a:rPr lang="en" b="1">
                <a:solidFill>
                  <a:srgbClr val="292929"/>
                </a:solidFill>
                <a:highlight>
                  <a:srgbClr val="FFFFFF"/>
                </a:highlight>
              </a:rPr>
              <a:t>We have train_x, train_y as the training set and using test_x, test_y to evaluate the performance to set the training benchmark. </a:t>
            </a:r>
            <a:endParaRPr sz="1500" b="1" u="sng">
              <a:solidFill>
                <a:srgbClr val="202122"/>
              </a:solidFill>
            </a:endParaRPr>
          </a:p>
        </p:txBody>
      </p:sp>
      <p:grpSp>
        <p:nvGrpSpPr>
          <p:cNvPr id="869" name="Google Shape;869;p114"/>
          <p:cNvGrpSpPr/>
          <p:nvPr/>
        </p:nvGrpSpPr>
        <p:grpSpPr>
          <a:xfrm>
            <a:off x="391025" y="1680525"/>
            <a:ext cx="7910200" cy="1584450"/>
            <a:chOff x="391025" y="2671125"/>
            <a:chExt cx="7910200" cy="1584450"/>
          </a:xfrm>
        </p:grpSpPr>
        <p:sp>
          <p:nvSpPr>
            <p:cNvPr id="870" name="Google Shape;870;p114"/>
            <p:cNvSpPr/>
            <p:nvPr/>
          </p:nvSpPr>
          <p:spPr>
            <a:xfrm>
              <a:off x="1455125" y="3154025"/>
              <a:ext cx="431100" cy="3723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114"/>
            <p:cNvSpPr/>
            <p:nvPr/>
          </p:nvSpPr>
          <p:spPr>
            <a:xfrm>
              <a:off x="3211375" y="3154025"/>
              <a:ext cx="431100" cy="3723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114"/>
            <p:cNvSpPr/>
            <p:nvPr/>
          </p:nvSpPr>
          <p:spPr>
            <a:xfrm>
              <a:off x="5006613" y="3154025"/>
              <a:ext cx="431100" cy="3723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114"/>
            <p:cNvSpPr txBox="1"/>
            <p:nvPr/>
          </p:nvSpPr>
          <p:spPr>
            <a:xfrm>
              <a:off x="634875" y="3853125"/>
              <a:ext cx="431100" cy="4002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Clr>
                  <a:srgbClr val="FF0000"/>
                </a:buClr>
                <a:buSzPts val="1400"/>
                <a:buAutoNum type="arabicParenBoth"/>
              </a:pPr>
              <a:endParaRPr b="1">
                <a:solidFill>
                  <a:srgbClr val="FF0000"/>
                </a:solidFill>
              </a:endParaRPr>
            </a:p>
          </p:txBody>
        </p:sp>
        <p:sp>
          <p:nvSpPr>
            <p:cNvPr id="874" name="Google Shape;874;p114"/>
            <p:cNvSpPr txBox="1"/>
            <p:nvPr/>
          </p:nvSpPr>
          <p:spPr>
            <a:xfrm>
              <a:off x="2351575" y="3853125"/>
              <a:ext cx="431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rgbClr val="FF0000"/>
                  </a:solidFill>
                </a:rPr>
                <a:t>(2)</a:t>
              </a:r>
              <a:endParaRPr b="1">
                <a:solidFill>
                  <a:srgbClr val="FF0000"/>
                </a:solidFill>
              </a:endParaRPr>
            </a:p>
          </p:txBody>
        </p:sp>
        <p:sp>
          <p:nvSpPr>
            <p:cNvPr id="875" name="Google Shape;875;p114"/>
            <p:cNvSpPr txBox="1"/>
            <p:nvPr/>
          </p:nvSpPr>
          <p:spPr>
            <a:xfrm>
              <a:off x="4144475" y="3853125"/>
              <a:ext cx="431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(3)</a:t>
              </a:r>
              <a:endParaRPr/>
            </a:p>
          </p:txBody>
        </p:sp>
        <p:sp>
          <p:nvSpPr>
            <p:cNvPr id="876" name="Google Shape;876;p114"/>
            <p:cNvSpPr/>
            <p:nvPr/>
          </p:nvSpPr>
          <p:spPr>
            <a:xfrm>
              <a:off x="391025" y="2815025"/>
              <a:ext cx="987900" cy="10407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7000"/>
                </a:lnSpc>
                <a:spcBef>
                  <a:spcPts val="0"/>
                </a:spcBef>
                <a:spcAft>
                  <a:spcPts val="0"/>
                </a:spcAft>
                <a:buNone/>
              </a:pPr>
              <a:r>
                <a:rPr lang="en" sz="1200">
                  <a:solidFill>
                    <a:schemeClr val="dk1"/>
                  </a:solidFill>
                </a:rPr>
                <a:t>Balanced</a:t>
              </a:r>
              <a:endParaRPr sz="1200">
                <a:solidFill>
                  <a:schemeClr val="dk1"/>
                </a:solidFill>
              </a:endParaRPr>
            </a:p>
            <a:p>
              <a:pPr marL="0" lvl="0" indent="0" algn="ctr" rtl="0">
                <a:spcBef>
                  <a:spcPts val="0"/>
                </a:spcBef>
                <a:spcAft>
                  <a:spcPts val="0"/>
                </a:spcAft>
                <a:buNone/>
              </a:pPr>
              <a:r>
                <a:rPr lang="en" sz="1200">
                  <a:solidFill>
                    <a:schemeClr val="dk1"/>
                  </a:solidFill>
                </a:rPr>
                <a:t>Dataset </a:t>
              </a:r>
              <a:br>
                <a:rPr lang="en" sz="1200">
                  <a:solidFill>
                    <a:schemeClr val="dk1"/>
                  </a:solidFill>
                </a:rPr>
              </a:br>
              <a:r>
                <a:rPr lang="en" sz="1200">
                  <a:solidFill>
                    <a:schemeClr val="dk1"/>
                  </a:solidFill>
                </a:rPr>
                <a:t>(Telco)</a:t>
              </a:r>
              <a:endParaRPr/>
            </a:p>
          </p:txBody>
        </p:sp>
        <p:sp>
          <p:nvSpPr>
            <p:cNvPr id="877" name="Google Shape;877;p114"/>
            <p:cNvSpPr/>
            <p:nvPr/>
          </p:nvSpPr>
          <p:spPr>
            <a:xfrm>
              <a:off x="1907400" y="2671125"/>
              <a:ext cx="1206600" cy="1258200"/>
            </a:xfrm>
            <a:prstGeom prst="roundRect">
              <a:avLst>
                <a:gd name="adj" fmla="val 16667"/>
              </a:avLst>
            </a:prstGeom>
            <a:solidFill>
              <a:srgbClr val="6D9EE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7000"/>
                </a:lnSpc>
                <a:spcBef>
                  <a:spcPts val="0"/>
                </a:spcBef>
                <a:spcAft>
                  <a:spcPts val="0"/>
                </a:spcAft>
                <a:buNone/>
              </a:pPr>
              <a:r>
                <a:rPr lang="en" sz="1100" b="1">
                  <a:solidFill>
                    <a:schemeClr val="lt1"/>
                  </a:solidFill>
                </a:rPr>
                <a:t>XGBOOST </a:t>
              </a:r>
              <a:br>
                <a:rPr lang="en" sz="1100" b="1">
                  <a:solidFill>
                    <a:schemeClr val="lt1"/>
                  </a:solidFill>
                </a:rPr>
              </a:br>
              <a:r>
                <a:rPr lang="en" sz="1100" b="1">
                  <a:solidFill>
                    <a:schemeClr val="lt1"/>
                  </a:solidFill>
                </a:rPr>
                <a:t>Classifier</a:t>
              </a:r>
              <a:br>
                <a:rPr lang="en" sz="1100" b="1">
                  <a:solidFill>
                    <a:schemeClr val="lt1"/>
                  </a:solidFill>
                </a:rPr>
              </a:br>
              <a:r>
                <a:rPr lang="en" sz="1100" b="1">
                  <a:solidFill>
                    <a:schemeClr val="lt1"/>
                  </a:solidFill>
                </a:rPr>
                <a:t>(Default)</a:t>
              </a:r>
              <a:br>
                <a:rPr lang="en" sz="1100" b="1">
                  <a:solidFill>
                    <a:schemeClr val="lt1"/>
                  </a:solidFill>
                </a:rPr>
              </a:br>
              <a:r>
                <a:rPr lang="en" sz="1100" b="1">
                  <a:solidFill>
                    <a:schemeClr val="lt1"/>
                  </a:solidFill>
                </a:rPr>
                <a:t>(Benchmark) </a:t>
              </a:r>
              <a:endParaRPr sz="1600"/>
            </a:p>
          </p:txBody>
        </p:sp>
        <p:sp>
          <p:nvSpPr>
            <p:cNvPr id="878" name="Google Shape;878;p114"/>
            <p:cNvSpPr/>
            <p:nvPr/>
          </p:nvSpPr>
          <p:spPr>
            <a:xfrm>
              <a:off x="3721250" y="2671125"/>
              <a:ext cx="1206600" cy="1258200"/>
            </a:xfrm>
            <a:prstGeom prst="roundRect">
              <a:avLst>
                <a:gd name="adj" fmla="val 16667"/>
              </a:avLst>
            </a:prstGeom>
            <a:solidFill>
              <a:srgbClr val="6D9EE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b="1">
                  <a:solidFill>
                    <a:schemeClr val="lt1"/>
                  </a:solidFill>
                </a:rPr>
                <a:t> </a:t>
              </a:r>
              <a:endParaRPr sz="1600"/>
            </a:p>
          </p:txBody>
        </p:sp>
        <p:sp>
          <p:nvSpPr>
            <p:cNvPr id="879" name="Google Shape;879;p114"/>
            <p:cNvSpPr/>
            <p:nvPr/>
          </p:nvSpPr>
          <p:spPr>
            <a:xfrm>
              <a:off x="7313325" y="2823525"/>
              <a:ext cx="987900" cy="9351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1500"/>
                </a:spcBef>
                <a:spcAft>
                  <a:spcPts val="1500"/>
                </a:spcAft>
                <a:buNone/>
              </a:pPr>
              <a:r>
                <a:rPr lang="en" sz="1200">
                  <a:solidFill>
                    <a:schemeClr val="dk1"/>
                  </a:solidFill>
                </a:rPr>
                <a:t> </a:t>
              </a:r>
              <a:endParaRPr/>
            </a:p>
          </p:txBody>
        </p:sp>
        <p:sp>
          <p:nvSpPr>
            <p:cNvPr id="880" name="Google Shape;880;p114"/>
            <p:cNvSpPr txBox="1"/>
            <p:nvPr/>
          </p:nvSpPr>
          <p:spPr>
            <a:xfrm>
              <a:off x="5889175" y="3855375"/>
              <a:ext cx="431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(4)</a:t>
              </a:r>
              <a:endParaRPr/>
            </a:p>
          </p:txBody>
        </p:sp>
        <p:sp>
          <p:nvSpPr>
            <p:cNvPr id="881" name="Google Shape;881;p114"/>
            <p:cNvSpPr/>
            <p:nvPr/>
          </p:nvSpPr>
          <p:spPr>
            <a:xfrm>
              <a:off x="5516500" y="2671125"/>
              <a:ext cx="1206600" cy="1258200"/>
            </a:xfrm>
            <a:prstGeom prst="roundRect">
              <a:avLst>
                <a:gd name="adj" fmla="val 16667"/>
              </a:avLst>
            </a:prstGeom>
            <a:solidFill>
              <a:srgbClr val="6D9EE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b="1">
                  <a:solidFill>
                    <a:schemeClr val="lt1"/>
                  </a:solidFill>
                </a:rPr>
                <a:t> </a:t>
              </a:r>
              <a:endParaRPr sz="1600"/>
            </a:p>
          </p:txBody>
        </p:sp>
        <p:sp>
          <p:nvSpPr>
            <p:cNvPr id="882" name="Google Shape;882;p114"/>
            <p:cNvSpPr/>
            <p:nvPr/>
          </p:nvSpPr>
          <p:spPr>
            <a:xfrm>
              <a:off x="6835413" y="3154025"/>
              <a:ext cx="431100" cy="3723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114"/>
            <p:cNvSpPr txBox="1"/>
            <p:nvPr/>
          </p:nvSpPr>
          <p:spPr>
            <a:xfrm>
              <a:off x="7565575" y="3779175"/>
              <a:ext cx="431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(5)</a:t>
              </a:r>
              <a:endParaRPr/>
            </a:p>
          </p:txBody>
        </p:sp>
      </p:grpSp>
      <p:sp>
        <p:nvSpPr>
          <p:cNvPr id="884" name="Google Shape;884;p114"/>
          <p:cNvSpPr txBox="1">
            <a:spLocks noGrp="1"/>
          </p:cNvSpPr>
          <p:nvPr>
            <p:ph type="ctrTitle"/>
          </p:nvPr>
        </p:nvSpPr>
        <p:spPr>
          <a:xfrm>
            <a:off x="4572000" y="0"/>
            <a:ext cx="4397100" cy="769200"/>
          </a:xfrm>
          <a:prstGeom prst="rect">
            <a:avLst/>
          </a:prstGeom>
          <a:noFill/>
        </p:spPr>
        <p:txBody>
          <a:bodyPr spcFirstLastPara="1" wrap="square" lIns="91425" tIns="91425" rIns="91425" bIns="91425" anchor="b" anchorCtr="0">
            <a:normAutofit fontScale="90000"/>
          </a:bodyPr>
          <a:lstStyle/>
          <a:p>
            <a:pPr marL="0" lvl="0" indent="0" algn="r" rtl="0">
              <a:spcBef>
                <a:spcPts val="0"/>
              </a:spcBef>
              <a:spcAft>
                <a:spcPts val="0"/>
              </a:spcAft>
              <a:buSzPct val="29700"/>
              <a:buNone/>
            </a:pPr>
            <a:r>
              <a:rPr lang="en" sz="3333">
                <a:solidFill>
                  <a:srgbClr val="FFFFFF"/>
                </a:solidFill>
              </a:rPr>
              <a:t>Predictive Analytics</a:t>
            </a:r>
            <a:br>
              <a:rPr lang="en" sz="3000">
                <a:solidFill>
                  <a:srgbClr val="FFFFFF"/>
                </a:solidFill>
              </a:rPr>
            </a:br>
            <a:r>
              <a:rPr lang="en" sz="2000" b="1">
                <a:solidFill>
                  <a:srgbClr val="000000"/>
                </a:solidFill>
              </a:rPr>
              <a:t>(XGBoost Default)</a:t>
            </a:r>
            <a:endParaRPr sz="2000" b="1">
              <a:solidFill>
                <a:srgbClr val="000000"/>
              </a:solidFill>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888"/>
        <p:cNvGrpSpPr/>
        <p:nvPr/>
      </p:nvGrpSpPr>
      <p:grpSpPr>
        <a:xfrm>
          <a:off x="0" y="0"/>
          <a:ext cx="0" cy="0"/>
          <a:chOff x="0" y="0"/>
          <a:chExt cx="0" cy="0"/>
        </a:xfrm>
      </p:grpSpPr>
      <p:sp>
        <p:nvSpPr>
          <p:cNvPr id="889" name="Google Shape;889;p115"/>
          <p:cNvSpPr txBox="1"/>
          <p:nvPr/>
        </p:nvSpPr>
        <p:spPr>
          <a:xfrm>
            <a:off x="380275" y="616800"/>
            <a:ext cx="3996000" cy="400200"/>
          </a:xfrm>
          <a:prstGeom prst="rect">
            <a:avLst/>
          </a:prstGeom>
          <a:noFill/>
          <a:ln>
            <a:noFill/>
          </a:ln>
        </p:spPr>
        <p:txBody>
          <a:bodyPr spcFirstLastPara="1" wrap="square" lIns="91425" tIns="91425" rIns="91425" bIns="91425" anchor="t" anchorCtr="0">
            <a:spAutoFit/>
          </a:bodyPr>
          <a:lstStyle/>
          <a:p>
            <a:pPr marL="0" lvl="0" indent="0" algn="l" rtl="0">
              <a:lnSpc>
                <a:spcPct val="107000"/>
              </a:lnSpc>
              <a:spcBef>
                <a:spcPts val="0"/>
              </a:spcBef>
              <a:spcAft>
                <a:spcPts val="0"/>
              </a:spcAft>
              <a:buNone/>
            </a:pPr>
            <a:r>
              <a:rPr lang="en" b="1" u="sng">
                <a:solidFill>
                  <a:srgbClr val="202122"/>
                </a:solidFill>
              </a:rPr>
              <a:t>Run the XGBoost Classifier (Box 2)</a:t>
            </a:r>
            <a:endParaRPr sz="2300" b="1" u="sng"/>
          </a:p>
        </p:txBody>
      </p:sp>
      <p:sp>
        <p:nvSpPr>
          <p:cNvPr id="890" name="Google Shape;890;p115"/>
          <p:cNvSpPr txBox="1"/>
          <p:nvPr/>
        </p:nvSpPr>
        <p:spPr>
          <a:xfrm>
            <a:off x="403425" y="2441400"/>
            <a:ext cx="6905400" cy="940500"/>
          </a:xfrm>
          <a:prstGeom prst="rect">
            <a:avLst/>
          </a:prstGeom>
          <a:solidFill>
            <a:srgbClr val="EFEFEF"/>
          </a:solidFill>
          <a:ln>
            <a:noFill/>
          </a:ln>
        </p:spPr>
        <p:txBody>
          <a:bodyPr spcFirstLastPara="1" wrap="square" lIns="91425" tIns="91425" rIns="91425" bIns="91425" anchor="t" anchorCtr="0">
            <a:spAutoFit/>
          </a:bodyPr>
          <a:lstStyle/>
          <a:p>
            <a:pPr marL="0" lvl="0" indent="0" algn="l" rtl="0">
              <a:lnSpc>
                <a:spcPct val="115000"/>
              </a:lnSpc>
              <a:spcBef>
                <a:spcPts val="600"/>
              </a:spcBef>
              <a:spcAft>
                <a:spcPts val="1200"/>
              </a:spcAft>
              <a:buNone/>
            </a:pPr>
            <a:r>
              <a:rPr lang="en" sz="1000" b="1">
                <a:solidFill>
                  <a:srgbClr val="45818E"/>
                </a:solidFill>
                <a:highlight>
                  <a:srgbClr val="FFFFFF"/>
                </a:highlight>
              </a:rPr>
              <a:t>#selecting the model, parameters used for the first run is to suppress error messages</a:t>
            </a:r>
            <a:br>
              <a:rPr lang="en" sz="1000" b="1">
                <a:solidFill>
                  <a:srgbClr val="45818E"/>
                </a:solidFill>
                <a:highlight>
                  <a:srgbClr val="FFFFFF"/>
                </a:highlight>
              </a:rPr>
            </a:br>
            <a:r>
              <a:rPr lang="en" sz="1000" b="1">
                <a:highlight>
                  <a:srgbClr val="FFFFFF"/>
                </a:highlight>
              </a:rPr>
              <a:t>model1 = xgb.XGBClassifier(use_label_encoder=False, verbosity=0)</a:t>
            </a:r>
            <a:br>
              <a:rPr lang="en" sz="1000" b="1">
                <a:solidFill>
                  <a:srgbClr val="45818E"/>
                </a:solidFill>
                <a:highlight>
                  <a:srgbClr val="FFFFFF"/>
                </a:highlight>
              </a:rPr>
            </a:br>
            <a:br>
              <a:rPr lang="en" sz="400" b="1">
                <a:solidFill>
                  <a:srgbClr val="45818E"/>
                </a:solidFill>
                <a:highlight>
                  <a:srgbClr val="FFFFFF"/>
                </a:highlight>
              </a:rPr>
            </a:br>
            <a:r>
              <a:rPr lang="en" sz="1000" b="1">
                <a:solidFill>
                  <a:srgbClr val="45818E"/>
                </a:solidFill>
                <a:highlight>
                  <a:srgbClr val="FFFFFF"/>
                </a:highlight>
              </a:rPr>
              <a:t>#fitting the model to the training dataset</a:t>
            </a:r>
            <a:br>
              <a:rPr lang="en" sz="1000" b="1">
                <a:solidFill>
                  <a:srgbClr val="45818E"/>
                </a:solidFill>
                <a:highlight>
                  <a:srgbClr val="FFFFFF"/>
                </a:highlight>
              </a:rPr>
            </a:br>
            <a:r>
              <a:rPr lang="en" sz="1000" b="1">
                <a:highlight>
                  <a:srgbClr val="FFFFFF"/>
                </a:highlight>
              </a:rPr>
              <a:t>model1.fit(train_X, train_Y)</a:t>
            </a:r>
            <a:endParaRPr sz="1000" b="1">
              <a:solidFill>
                <a:srgbClr val="45818E"/>
              </a:solidFill>
              <a:highlight>
                <a:srgbClr val="FFFFFF"/>
              </a:highlight>
            </a:endParaRPr>
          </a:p>
        </p:txBody>
      </p:sp>
      <p:sp>
        <p:nvSpPr>
          <p:cNvPr id="891" name="Google Shape;891;p115"/>
          <p:cNvSpPr txBox="1"/>
          <p:nvPr/>
        </p:nvSpPr>
        <p:spPr>
          <a:xfrm>
            <a:off x="403425" y="3335925"/>
            <a:ext cx="6905400" cy="16761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600"/>
              </a:spcBef>
              <a:spcAft>
                <a:spcPts val="1200"/>
              </a:spcAft>
              <a:buNone/>
            </a:pPr>
            <a:r>
              <a:rPr lang="en" sz="950">
                <a:solidFill>
                  <a:schemeClr val="dk1"/>
                </a:solidFill>
                <a:highlight>
                  <a:srgbClr val="FFFFFF"/>
                </a:highlight>
              </a:rPr>
              <a:t>XGBClassifier(base_score=0.5, booster='gbtree', colsample_bylevel=1,</a:t>
            </a:r>
            <a:br>
              <a:rPr lang="en" sz="950">
                <a:solidFill>
                  <a:schemeClr val="dk1"/>
                </a:solidFill>
                <a:highlight>
                  <a:srgbClr val="FFFFFF"/>
                </a:highlight>
              </a:rPr>
            </a:br>
            <a:r>
              <a:rPr lang="en" sz="950">
                <a:solidFill>
                  <a:schemeClr val="dk1"/>
                </a:solidFill>
                <a:highlight>
                  <a:srgbClr val="FFFFFF"/>
                </a:highlight>
              </a:rPr>
              <a:t>	 colsample_bynode=1, colsample_bytree=1, gamma=0, gpu_id=-1,</a:t>
            </a:r>
            <a:br>
              <a:rPr lang="en" sz="950">
                <a:solidFill>
                  <a:schemeClr val="dk1"/>
                </a:solidFill>
                <a:highlight>
                  <a:srgbClr val="FFFFFF"/>
                </a:highlight>
              </a:rPr>
            </a:br>
            <a:r>
              <a:rPr lang="en" sz="950">
                <a:solidFill>
                  <a:schemeClr val="dk1"/>
                </a:solidFill>
                <a:highlight>
                  <a:srgbClr val="FFFFFF"/>
                </a:highlight>
              </a:rPr>
              <a:t>	 importance_type='gain', interaction_constraints='',</a:t>
            </a:r>
            <a:br>
              <a:rPr lang="en" sz="950">
                <a:solidFill>
                  <a:schemeClr val="dk1"/>
                </a:solidFill>
                <a:highlight>
                  <a:srgbClr val="FFFFFF"/>
                </a:highlight>
              </a:rPr>
            </a:br>
            <a:r>
              <a:rPr lang="en" sz="950">
                <a:solidFill>
                  <a:schemeClr val="dk1"/>
                </a:solidFill>
                <a:highlight>
                  <a:srgbClr val="FFFFFF"/>
                </a:highlight>
              </a:rPr>
              <a:t>	 learning_rate=0.300000012, max_delta_step=0, max_depth=6,</a:t>
            </a:r>
            <a:br>
              <a:rPr lang="en" sz="950">
                <a:solidFill>
                  <a:schemeClr val="dk1"/>
                </a:solidFill>
                <a:highlight>
                  <a:srgbClr val="FFFFFF"/>
                </a:highlight>
              </a:rPr>
            </a:br>
            <a:r>
              <a:rPr lang="en" sz="950">
                <a:solidFill>
                  <a:schemeClr val="dk1"/>
                </a:solidFill>
                <a:highlight>
                  <a:srgbClr val="FFFFFF"/>
                </a:highlight>
              </a:rPr>
              <a:t>	 min_child_weight=1, missing=nan, monotone_constraints='()'</a:t>
            </a:r>
            <a:br>
              <a:rPr lang="en" sz="950">
                <a:solidFill>
                  <a:schemeClr val="dk1"/>
                </a:solidFill>
                <a:highlight>
                  <a:srgbClr val="FFFFFF"/>
                </a:highlight>
              </a:rPr>
            </a:br>
            <a:r>
              <a:rPr lang="en" sz="950">
                <a:solidFill>
                  <a:schemeClr val="dk1"/>
                </a:solidFill>
                <a:highlight>
                  <a:srgbClr val="FFFFFF"/>
                </a:highlight>
              </a:rPr>
              <a:t>	n_estimators=100, n_jobs=12, num_parallel_tree=1, random_state=0,</a:t>
            </a:r>
            <a:br>
              <a:rPr lang="en" sz="950">
                <a:solidFill>
                  <a:schemeClr val="dk1"/>
                </a:solidFill>
                <a:highlight>
                  <a:srgbClr val="FFFFFF"/>
                </a:highlight>
              </a:rPr>
            </a:br>
            <a:r>
              <a:rPr lang="en" sz="950">
                <a:solidFill>
                  <a:schemeClr val="dk1"/>
                </a:solidFill>
                <a:highlight>
                  <a:srgbClr val="FFFFFF"/>
                </a:highlight>
              </a:rPr>
              <a:t>	 reg_alpha=0, reg_lambda=1, scale_pos_weight=1, subsample=1,</a:t>
            </a:r>
            <a:br>
              <a:rPr lang="en" sz="950">
                <a:solidFill>
                  <a:schemeClr val="dk1"/>
                </a:solidFill>
                <a:highlight>
                  <a:srgbClr val="FFFFFF"/>
                </a:highlight>
              </a:rPr>
            </a:br>
            <a:r>
              <a:rPr lang="en" sz="950">
                <a:solidFill>
                  <a:schemeClr val="dk1"/>
                </a:solidFill>
                <a:highlight>
                  <a:srgbClr val="FFFFFF"/>
                </a:highlight>
              </a:rPr>
              <a:t>	tree_method='exact', use_label_encoder=False</a:t>
            </a:r>
            <a:br>
              <a:rPr lang="en" sz="950">
                <a:solidFill>
                  <a:schemeClr val="dk1"/>
                </a:solidFill>
                <a:highlight>
                  <a:srgbClr val="FFFFFF"/>
                </a:highlight>
              </a:rPr>
            </a:br>
            <a:r>
              <a:rPr lang="en" sz="950">
                <a:solidFill>
                  <a:schemeClr val="dk1"/>
                </a:solidFill>
                <a:highlight>
                  <a:srgbClr val="FFFFFF"/>
                </a:highlight>
              </a:rPr>
              <a:t>	validate_parameters=1, verbosity=0)</a:t>
            </a:r>
            <a:endParaRPr sz="1000" b="1">
              <a:solidFill>
                <a:srgbClr val="45818E"/>
              </a:solidFill>
              <a:highlight>
                <a:srgbClr val="FFFFFF"/>
              </a:highlight>
            </a:endParaRPr>
          </a:p>
        </p:txBody>
      </p:sp>
      <p:grpSp>
        <p:nvGrpSpPr>
          <p:cNvPr id="892" name="Google Shape;892;p115"/>
          <p:cNvGrpSpPr/>
          <p:nvPr/>
        </p:nvGrpSpPr>
        <p:grpSpPr>
          <a:xfrm>
            <a:off x="391025" y="994725"/>
            <a:ext cx="7910200" cy="1584450"/>
            <a:chOff x="391025" y="2671125"/>
            <a:chExt cx="7910200" cy="1584450"/>
          </a:xfrm>
        </p:grpSpPr>
        <p:sp>
          <p:nvSpPr>
            <p:cNvPr id="893" name="Google Shape;893;p115"/>
            <p:cNvSpPr/>
            <p:nvPr/>
          </p:nvSpPr>
          <p:spPr>
            <a:xfrm>
              <a:off x="1455125" y="3154025"/>
              <a:ext cx="431100" cy="3723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115"/>
            <p:cNvSpPr/>
            <p:nvPr/>
          </p:nvSpPr>
          <p:spPr>
            <a:xfrm>
              <a:off x="3211375" y="3154025"/>
              <a:ext cx="431100" cy="3723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115"/>
            <p:cNvSpPr/>
            <p:nvPr/>
          </p:nvSpPr>
          <p:spPr>
            <a:xfrm>
              <a:off x="5006613" y="3154025"/>
              <a:ext cx="431100" cy="3723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115"/>
            <p:cNvSpPr txBox="1"/>
            <p:nvPr/>
          </p:nvSpPr>
          <p:spPr>
            <a:xfrm>
              <a:off x="634875" y="3853125"/>
              <a:ext cx="431100" cy="4002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Clr>
                  <a:srgbClr val="FF0000"/>
                </a:buClr>
                <a:buSzPts val="1400"/>
                <a:buAutoNum type="arabicParenBoth"/>
              </a:pPr>
              <a:endParaRPr b="1">
                <a:solidFill>
                  <a:srgbClr val="FF0000"/>
                </a:solidFill>
              </a:endParaRPr>
            </a:p>
          </p:txBody>
        </p:sp>
        <p:sp>
          <p:nvSpPr>
            <p:cNvPr id="897" name="Google Shape;897;p115"/>
            <p:cNvSpPr txBox="1"/>
            <p:nvPr/>
          </p:nvSpPr>
          <p:spPr>
            <a:xfrm>
              <a:off x="2351575" y="3853125"/>
              <a:ext cx="431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rgbClr val="FF0000"/>
                  </a:solidFill>
                </a:rPr>
                <a:t>(2)</a:t>
              </a:r>
              <a:endParaRPr b="1">
                <a:solidFill>
                  <a:srgbClr val="FF0000"/>
                </a:solidFill>
              </a:endParaRPr>
            </a:p>
          </p:txBody>
        </p:sp>
        <p:sp>
          <p:nvSpPr>
            <p:cNvPr id="898" name="Google Shape;898;p115"/>
            <p:cNvSpPr txBox="1"/>
            <p:nvPr/>
          </p:nvSpPr>
          <p:spPr>
            <a:xfrm>
              <a:off x="4144475" y="3853125"/>
              <a:ext cx="431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(3)</a:t>
              </a:r>
              <a:endParaRPr/>
            </a:p>
          </p:txBody>
        </p:sp>
        <p:sp>
          <p:nvSpPr>
            <p:cNvPr id="899" name="Google Shape;899;p115"/>
            <p:cNvSpPr/>
            <p:nvPr/>
          </p:nvSpPr>
          <p:spPr>
            <a:xfrm>
              <a:off x="391025" y="2815025"/>
              <a:ext cx="987900" cy="10407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7000"/>
                </a:lnSpc>
                <a:spcBef>
                  <a:spcPts val="0"/>
                </a:spcBef>
                <a:spcAft>
                  <a:spcPts val="0"/>
                </a:spcAft>
                <a:buNone/>
              </a:pPr>
              <a:r>
                <a:rPr lang="en" sz="1200">
                  <a:solidFill>
                    <a:schemeClr val="dk1"/>
                  </a:solidFill>
                </a:rPr>
                <a:t>Balanced</a:t>
              </a:r>
              <a:endParaRPr sz="1200">
                <a:solidFill>
                  <a:schemeClr val="dk1"/>
                </a:solidFill>
              </a:endParaRPr>
            </a:p>
            <a:p>
              <a:pPr marL="0" lvl="0" indent="0" algn="ctr" rtl="0">
                <a:spcBef>
                  <a:spcPts val="0"/>
                </a:spcBef>
                <a:spcAft>
                  <a:spcPts val="0"/>
                </a:spcAft>
                <a:buNone/>
              </a:pPr>
              <a:r>
                <a:rPr lang="en" sz="1200">
                  <a:solidFill>
                    <a:schemeClr val="dk1"/>
                  </a:solidFill>
                </a:rPr>
                <a:t>Dataset </a:t>
              </a:r>
              <a:br>
                <a:rPr lang="en" sz="1200">
                  <a:solidFill>
                    <a:schemeClr val="dk1"/>
                  </a:solidFill>
                </a:rPr>
              </a:br>
              <a:r>
                <a:rPr lang="en" sz="1200">
                  <a:solidFill>
                    <a:schemeClr val="dk1"/>
                  </a:solidFill>
                </a:rPr>
                <a:t>(Telco)</a:t>
              </a:r>
              <a:endParaRPr/>
            </a:p>
          </p:txBody>
        </p:sp>
        <p:sp>
          <p:nvSpPr>
            <p:cNvPr id="900" name="Google Shape;900;p115"/>
            <p:cNvSpPr/>
            <p:nvPr/>
          </p:nvSpPr>
          <p:spPr>
            <a:xfrm>
              <a:off x="1907400" y="2671125"/>
              <a:ext cx="1206600" cy="1258200"/>
            </a:xfrm>
            <a:prstGeom prst="roundRect">
              <a:avLst>
                <a:gd name="adj" fmla="val 16667"/>
              </a:avLst>
            </a:prstGeom>
            <a:solidFill>
              <a:srgbClr val="6D9EE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7000"/>
                </a:lnSpc>
                <a:spcBef>
                  <a:spcPts val="0"/>
                </a:spcBef>
                <a:spcAft>
                  <a:spcPts val="0"/>
                </a:spcAft>
                <a:buNone/>
              </a:pPr>
              <a:r>
                <a:rPr lang="en" sz="1100" b="1">
                  <a:solidFill>
                    <a:schemeClr val="lt1"/>
                  </a:solidFill>
                </a:rPr>
                <a:t>XGBOOST </a:t>
              </a:r>
              <a:br>
                <a:rPr lang="en" sz="1100" b="1">
                  <a:solidFill>
                    <a:schemeClr val="lt1"/>
                  </a:solidFill>
                </a:rPr>
              </a:br>
              <a:r>
                <a:rPr lang="en" sz="1100" b="1">
                  <a:solidFill>
                    <a:schemeClr val="lt1"/>
                  </a:solidFill>
                </a:rPr>
                <a:t>Classifier</a:t>
              </a:r>
              <a:br>
                <a:rPr lang="en" sz="1100" b="1">
                  <a:solidFill>
                    <a:schemeClr val="lt1"/>
                  </a:solidFill>
                </a:rPr>
              </a:br>
              <a:r>
                <a:rPr lang="en" sz="1100" b="1">
                  <a:solidFill>
                    <a:schemeClr val="lt1"/>
                  </a:solidFill>
                </a:rPr>
                <a:t>(Default)</a:t>
              </a:r>
              <a:br>
                <a:rPr lang="en" sz="1100" b="1">
                  <a:solidFill>
                    <a:schemeClr val="lt1"/>
                  </a:solidFill>
                </a:rPr>
              </a:br>
              <a:r>
                <a:rPr lang="en" sz="1100" b="1">
                  <a:solidFill>
                    <a:schemeClr val="lt1"/>
                  </a:solidFill>
                </a:rPr>
                <a:t>(Benchmark) </a:t>
              </a:r>
              <a:endParaRPr sz="1600"/>
            </a:p>
          </p:txBody>
        </p:sp>
        <p:sp>
          <p:nvSpPr>
            <p:cNvPr id="901" name="Google Shape;901;p115"/>
            <p:cNvSpPr/>
            <p:nvPr/>
          </p:nvSpPr>
          <p:spPr>
            <a:xfrm>
              <a:off x="3721250" y="2671125"/>
              <a:ext cx="1206600" cy="1258200"/>
            </a:xfrm>
            <a:prstGeom prst="roundRect">
              <a:avLst>
                <a:gd name="adj" fmla="val 16667"/>
              </a:avLst>
            </a:prstGeom>
            <a:solidFill>
              <a:srgbClr val="6D9EE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b="1">
                  <a:solidFill>
                    <a:schemeClr val="lt1"/>
                  </a:solidFill>
                </a:rPr>
                <a:t> </a:t>
              </a:r>
              <a:endParaRPr sz="1600"/>
            </a:p>
          </p:txBody>
        </p:sp>
        <p:sp>
          <p:nvSpPr>
            <p:cNvPr id="902" name="Google Shape;902;p115"/>
            <p:cNvSpPr/>
            <p:nvPr/>
          </p:nvSpPr>
          <p:spPr>
            <a:xfrm>
              <a:off x="7313325" y="2823525"/>
              <a:ext cx="987900" cy="9351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1500"/>
                </a:spcBef>
                <a:spcAft>
                  <a:spcPts val="1500"/>
                </a:spcAft>
                <a:buNone/>
              </a:pPr>
              <a:r>
                <a:rPr lang="en" sz="1200">
                  <a:solidFill>
                    <a:schemeClr val="dk1"/>
                  </a:solidFill>
                </a:rPr>
                <a:t> </a:t>
              </a:r>
              <a:endParaRPr/>
            </a:p>
          </p:txBody>
        </p:sp>
        <p:sp>
          <p:nvSpPr>
            <p:cNvPr id="903" name="Google Shape;903;p115"/>
            <p:cNvSpPr txBox="1"/>
            <p:nvPr/>
          </p:nvSpPr>
          <p:spPr>
            <a:xfrm>
              <a:off x="5889175" y="3855375"/>
              <a:ext cx="431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(4)</a:t>
              </a:r>
              <a:endParaRPr/>
            </a:p>
          </p:txBody>
        </p:sp>
        <p:sp>
          <p:nvSpPr>
            <p:cNvPr id="904" name="Google Shape;904;p115"/>
            <p:cNvSpPr/>
            <p:nvPr/>
          </p:nvSpPr>
          <p:spPr>
            <a:xfrm>
              <a:off x="5516500" y="2671125"/>
              <a:ext cx="1206600" cy="1258200"/>
            </a:xfrm>
            <a:prstGeom prst="roundRect">
              <a:avLst>
                <a:gd name="adj" fmla="val 16667"/>
              </a:avLst>
            </a:prstGeom>
            <a:solidFill>
              <a:srgbClr val="6D9EE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b="1">
                  <a:solidFill>
                    <a:schemeClr val="lt1"/>
                  </a:solidFill>
                </a:rPr>
                <a:t> </a:t>
              </a:r>
              <a:endParaRPr sz="1600"/>
            </a:p>
          </p:txBody>
        </p:sp>
        <p:sp>
          <p:nvSpPr>
            <p:cNvPr id="905" name="Google Shape;905;p115"/>
            <p:cNvSpPr/>
            <p:nvPr/>
          </p:nvSpPr>
          <p:spPr>
            <a:xfrm>
              <a:off x="6835413" y="3154025"/>
              <a:ext cx="431100" cy="3723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115"/>
            <p:cNvSpPr txBox="1"/>
            <p:nvPr/>
          </p:nvSpPr>
          <p:spPr>
            <a:xfrm>
              <a:off x="7565575" y="3779175"/>
              <a:ext cx="431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(5)</a:t>
              </a:r>
              <a:endParaRPr/>
            </a:p>
          </p:txBody>
        </p:sp>
      </p:grpSp>
      <p:sp>
        <p:nvSpPr>
          <p:cNvPr id="907" name="Google Shape;907;p115"/>
          <p:cNvSpPr txBox="1">
            <a:spLocks noGrp="1"/>
          </p:cNvSpPr>
          <p:nvPr>
            <p:ph type="ctrTitle"/>
          </p:nvPr>
        </p:nvSpPr>
        <p:spPr>
          <a:xfrm>
            <a:off x="4572000" y="0"/>
            <a:ext cx="4397100" cy="769200"/>
          </a:xfrm>
          <a:prstGeom prst="rect">
            <a:avLst/>
          </a:prstGeom>
          <a:noFill/>
        </p:spPr>
        <p:txBody>
          <a:bodyPr spcFirstLastPara="1" wrap="square" lIns="91425" tIns="91425" rIns="91425" bIns="91425" anchor="b" anchorCtr="0">
            <a:normAutofit fontScale="90000"/>
          </a:bodyPr>
          <a:lstStyle/>
          <a:p>
            <a:pPr marL="0" lvl="0" indent="0" algn="r" rtl="0">
              <a:spcBef>
                <a:spcPts val="0"/>
              </a:spcBef>
              <a:spcAft>
                <a:spcPts val="0"/>
              </a:spcAft>
              <a:buSzPct val="29700"/>
              <a:buNone/>
            </a:pPr>
            <a:r>
              <a:rPr lang="en" sz="3333">
                <a:solidFill>
                  <a:srgbClr val="FFFFFF"/>
                </a:solidFill>
              </a:rPr>
              <a:t>Predictive Analytics</a:t>
            </a:r>
            <a:br>
              <a:rPr lang="en" sz="3000">
                <a:solidFill>
                  <a:srgbClr val="FFFFFF"/>
                </a:solidFill>
              </a:rPr>
            </a:br>
            <a:r>
              <a:rPr lang="en" sz="2000" b="1">
                <a:solidFill>
                  <a:srgbClr val="000000"/>
                </a:solidFill>
              </a:rPr>
              <a:t>(XGBoost Default)</a:t>
            </a:r>
            <a:endParaRPr sz="2000" b="1">
              <a:solidFill>
                <a:srgbClr val="000000"/>
              </a:solidFill>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911"/>
        <p:cNvGrpSpPr/>
        <p:nvPr/>
      </p:nvGrpSpPr>
      <p:grpSpPr>
        <a:xfrm>
          <a:off x="0" y="0"/>
          <a:ext cx="0" cy="0"/>
          <a:chOff x="0" y="0"/>
          <a:chExt cx="0" cy="0"/>
        </a:xfrm>
      </p:grpSpPr>
      <p:sp>
        <p:nvSpPr>
          <p:cNvPr id="912" name="Google Shape;912;p116"/>
          <p:cNvSpPr txBox="1"/>
          <p:nvPr/>
        </p:nvSpPr>
        <p:spPr>
          <a:xfrm>
            <a:off x="405350" y="631538"/>
            <a:ext cx="4760100" cy="400200"/>
          </a:xfrm>
          <a:prstGeom prst="rect">
            <a:avLst/>
          </a:prstGeom>
          <a:noFill/>
          <a:ln>
            <a:noFill/>
          </a:ln>
        </p:spPr>
        <p:txBody>
          <a:bodyPr spcFirstLastPara="1" wrap="square" lIns="91425" tIns="91425" rIns="91425" bIns="91425" anchor="t" anchorCtr="0">
            <a:spAutoFit/>
          </a:bodyPr>
          <a:lstStyle/>
          <a:p>
            <a:pPr marL="0" lvl="0" indent="0" algn="l" rtl="0">
              <a:lnSpc>
                <a:spcPct val="107000"/>
              </a:lnSpc>
              <a:spcBef>
                <a:spcPts val="0"/>
              </a:spcBef>
              <a:spcAft>
                <a:spcPts val="0"/>
              </a:spcAft>
              <a:buNone/>
            </a:pPr>
            <a:r>
              <a:rPr lang="en" b="1" u="sng">
                <a:solidFill>
                  <a:srgbClr val="202122"/>
                </a:solidFill>
              </a:rPr>
              <a:t>XGB Classifier (default setting) Run Result.</a:t>
            </a:r>
            <a:endParaRPr sz="2300" b="1" u="sng"/>
          </a:p>
        </p:txBody>
      </p:sp>
      <p:sp>
        <p:nvSpPr>
          <p:cNvPr id="913" name="Google Shape;913;p116"/>
          <p:cNvSpPr txBox="1"/>
          <p:nvPr/>
        </p:nvSpPr>
        <p:spPr>
          <a:xfrm>
            <a:off x="5765400" y="3090350"/>
            <a:ext cx="3302400" cy="1883400"/>
          </a:xfrm>
          <a:prstGeom prst="rect">
            <a:avLst/>
          </a:prstGeom>
          <a:noFill/>
          <a:ln>
            <a:noFill/>
          </a:ln>
        </p:spPr>
        <p:txBody>
          <a:bodyPr spcFirstLastPara="1" wrap="square" lIns="91425" tIns="91425" rIns="91425" bIns="91425" anchor="t" anchorCtr="0">
            <a:spAutoFit/>
          </a:bodyPr>
          <a:lstStyle/>
          <a:p>
            <a:pPr marL="0" lvl="0" indent="0" algn="r" rtl="0">
              <a:lnSpc>
                <a:spcPct val="107000"/>
              </a:lnSpc>
              <a:spcBef>
                <a:spcPts val="0"/>
              </a:spcBef>
              <a:spcAft>
                <a:spcPts val="0"/>
              </a:spcAft>
              <a:buClr>
                <a:schemeClr val="dk1"/>
              </a:buClr>
              <a:buSzPts val="1100"/>
              <a:buFont typeface="Arial"/>
              <a:buNone/>
            </a:pPr>
            <a:r>
              <a:rPr lang="en" sz="1300" b="1">
                <a:solidFill>
                  <a:srgbClr val="202122"/>
                </a:solidFill>
              </a:rPr>
              <a:t>3 Folds Cross Validation ROC AUC: [0.79356795  0.78508403  0.79735963]</a:t>
            </a:r>
            <a:br>
              <a:rPr lang="en" sz="1300" b="1">
                <a:solidFill>
                  <a:srgbClr val="202122"/>
                </a:solidFill>
              </a:rPr>
            </a:br>
            <a:r>
              <a:rPr lang="en" sz="1300" b="1">
                <a:solidFill>
                  <a:srgbClr val="202122"/>
                </a:solidFill>
              </a:rPr>
              <a:t>Mean ROC AUC Score: 0.792 (+/- 0.004) </a:t>
            </a:r>
            <a:endParaRPr sz="1300" b="1">
              <a:solidFill>
                <a:srgbClr val="202122"/>
              </a:solidFill>
            </a:endParaRPr>
          </a:p>
          <a:p>
            <a:pPr marL="0" lvl="0" indent="0" algn="r" rtl="0">
              <a:lnSpc>
                <a:spcPct val="107000"/>
              </a:lnSpc>
              <a:spcBef>
                <a:spcPts val="0"/>
              </a:spcBef>
              <a:spcAft>
                <a:spcPts val="0"/>
              </a:spcAft>
              <a:buClr>
                <a:schemeClr val="dk1"/>
              </a:buClr>
              <a:buSzPts val="1100"/>
              <a:buFont typeface="Arial"/>
              <a:buNone/>
            </a:pPr>
            <a:br>
              <a:rPr lang="en" sz="1300" b="1">
                <a:solidFill>
                  <a:srgbClr val="202122"/>
                </a:solidFill>
              </a:rPr>
            </a:br>
            <a:r>
              <a:rPr lang="en" sz="1300" b="1">
                <a:solidFill>
                  <a:srgbClr val="202122"/>
                </a:solidFill>
              </a:rPr>
              <a:t>Test Set Score: </a:t>
            </a:r>
            <a:endParaRPr sz="1300" b="1">
              <a:solidFill>
                <a:srgbClr val="202122"/>
              </a:solidFill>
            </a:endParaRPr>
          </a:p>
          <a:p>
            <a:pPr marL="0" lvl="0" indent="0" algn="r" rtl="0">
              <a:lnSpc>
                <a:spcPct val="107000"/>
              </a:lnSpc>
              <a:spcBef>
                <a:spcPts val="0"/>
              </a:spcBef>
              <a:spcAft>
                <a:spcPts val="0"/>
              </a:spcAft>
              <a:buNone/>
            </a:pPr>
            <a:r>
              <a:rPr lang="en" sz="1300" b="1">
                <a:solidFill>
                  <a:srgbClr val="202122"/>
                </a:solidFill>
              </a:rPr>
              <a:t>Accuracy of 73.90, </a:t>
            </a:r>
            <a:br>
              <a:rPr lang="en" sz="1300" b="1">
                <a:solidFill>
                  <a:srgbClr val="202122"/>
                </a:solidFill>
              </a:rPr>
            </a:br>
            <a:r>
              <a:rPr lang="en" sz="1300" b="1">
                <a:solidFill>
                  <a:srgbClr val="202122"/>
                </a:solidFill>
              </a:rPr>
              <a:t>ROC AUC = 0.818 </a:t>
            </a:r>
            <a:br>
              <a:rPr lang="en" sz="1300" b="1">
                <a:solidFill>
                  <a:srgbClr val="202122"/>
                </a:solidFill>
              </a:rPr>
            </a:br>
            <a:r>
              <a:rPr lang="en" sz="1300" b="1">
                <a:solidFill>
                  <a:srgbClr val="202122"/>
                </a:solidFill>
              </a:rPr>
              <a:t>F1=0.615.</a:t>
            </a:r>
            <a:endParaRPr sz="1500" b="1">
              <a:solidFill>
                <a:srgbClr val="202122"/>
              </a:solidFill>
            </a:endParaRPr>
          </a:p>
        </p:txBody>
      </p:sp>
      <p:sp>
        <p:nvSpPr>
          <p:cNvPr id="914" name="Google Shape;914;p116"/>
          <p:cNvSpPr txBox="1"/>
          <p:nvPr/>
        </p:nvSpPr>
        <p:spPr>
          <a:xfrm>
            <a:off x="8279575" y="2871725"/>
            <a:ext cx="431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rgbClr val="FF0000"/>
                </a:solidFill>
              </a:rPr>
              <a:t>(2)</a:t>
            </a:r>
            <a:endParaRPr b="1">
              <a:solidFill>
                <a:srgbClr val="FF0000"/>
              </a:solidFill>
            </a:endParaRPr>
          </a:p>
        </p:txBody>
      </p:sp>
      <p:sp>
        <p:nvSpPr>
          <p:cNvPr id="915" name="Google Shape;915;p116"/>
          <p:cNvSpPr txBox="1"/>
          <p:nvPr/>
        </p:nvSpPr>
        <p:spPr>
          <a:xfrm>
            <a:off x="405350" y="1069425"/>
            <a:ext cx="7475700" cy="338700"/>
          </a:xfrm>
          <a:prstGeom prst="rect">
            <a:avLst/>
          </a:prstGeom>
          <a:solidFill>
            <a:srgbClr val="EFEFEF"/>
          </a:solidFill>
          <a:ln>
            <a:noFill/>
          </a:ln>
        </p:spPr>
        <p:txBody>
          <a:bodyPr spcFirstLastPara="1" wrap="square" lIns="91425" tIns="91425" rIns="91425" bIns="91425" anchor="t" anchorCtr="0">
            <a:spAutoFit/>
          </a:bodyPr>
          <a:lstStyle/>
          <a:p>
            <a:pPr marL="0" lvl="0" indent="0" algn="l" rtl="0">
              <a:lnSpc>
                <a:spcPct val="115000"/>
              </a:lnSpc>
              <a:spcBef>
                <a:spcPts val="600"/>
              </a:spcBef>
              <a:spcAft>
                <a:spcPts val="1200"/>
              </a:spcAft>
              <a:buNone/>
            </a:pPr>
            <a:r>
              <a:rPr lang="en" sz="1000" b="1">
                <a:solidFill>
                  <a:srgbClr val="45818E"/>
                </a:solidFill>
                <a:highlight>
                  <a:srgbClr val="FFFFFF"/>
                </a:highlight>
              </a:rPr>
              <a:t>assess_model(model1,test_X,test_Y,3)</a:t>
            </a:r>
            <a:endParaRPr sz="1000" b="1">
              <a:solidFill>
                <a:srgbClr val="45818E"/>
              </a:solidFill>
              <a:highlight>
                <a:srgbClr val="FFFFFF"/>
              </a:highlight>
            </a:endParaRPr>
          </a:p>
        </p:txBody>
      </p:sp>
      <p:sp>
        <p:nvSpPr>
          <p:cNvPr id="916" name="Google Shape;916;p116"/>
          <p:cNvSpPr txBox="1"/>
          <p:nvPr/>
        </p:nvSpPr>
        <p:spPr>
          <a:xfrm>
            <a:off x="405350" y="1401100"/>
            <a:ext cx="7475700" cy="29931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600"/>
              </a:spcBef>
              <a:spcAft>
                <a:spcPts val="0"/>
              </a:spcAft>
              <a:buNone/>
            </a:pPr>
            <a:r>
              <a:rPr lang="en" sz="950">
                <a:solidFill>
                  <a:schemeClr val="dk1"/>
                </a:solidFill>
                <a:highlight>
                  <a:srgbClr val="FFFFFF"/>
                </a:highlight>
              </a:rPr>
              <a:t>Model: XGBClassifier(base_score=0.5, booster='gbtree', colsample_bylevel=1,</a:t>
            </a:r>
            <a:br>
              <a:rPr lang="en" sz="950">
                <a:solidFill>
                  <a:schemeClr val="dk1"/>
                </a:solidFill>
                <a:highlight>
                  <a:srgbClr val="FFFFFF"/>
                </a:highlight>
              </a:rPr>
            </a:br>
            <a:r>
              <a:rPr lang="en" sz="950">
                <a:solidFill>
                  <a:schemeClr val="dk1"/>
                </a:solidFill>
                <a:highlight>
                  <a:srgbClr val="FFFFFF"/>
                </a:highlight>
              </a:rPr>
              <a:t>	colsample_bynode=1, colsample_bytree=1, gamma=0, gpu_id=-1,</a:t>
            </a:r>
            <a:br>
              <a:rPr lang="en" sz="950">
                <a:solidFill>
                  <a:schemeClr val="dk1"/>
                </a:solidFill>
                <a:highlight>
                  <a:srgbClr val="FFFFFF"/>
                </a:highlight>
              </a:rPr>
            </a:br>
            <a:r>
              <a:rPr lang="en" sz="950">
                <a:solidFill>
                  <a:schemeClr val="dk1"/>
                </a:solidFill>
                <a:highlight>
                  <a:srgbClr val="FFFFFF"/>
                </a:highlight>
              </a:rPr>
              <a:t>	importance_type='gain', interaction_constraints='',</a:t>
            </a:r>
            <a:br>
              <a:rPr lang="en" sz="950">
                <a:solidFill>
                  <a:schemeClr val="dk1"/>
                </a:solidFill>
                <a:highlight>
                  <a:srgbClr val="FFFFFF"/>
                </a:highlight>
              </a:rPr>
            </a:br>
            <a:r>
              <a:rPr lang="en" sz="950">
                <a:solidFill>
                  <a:schemeClr val="dk1"/>
                </a:solidFill>
                <a:highlight>
                  <a:srgbClr val="FFFFFF"/>
                </a:highlight>
              </a:rPr>
              <a:t>	learning_rate=0.300000012, max_delta_step=0, max_depth=6,</a:t>
            </a:r>
            <a:br>
              <a:rPr lang="en" sz="950">
                <a:solidFill>
                  <a:schemeClr val="dk1"/>
                </a:solidFill>
                <a:highlight>
                  <a:srgbClr val="FFFFFF"/>
                </a:highlight>
              </a:rPr>
            </a:br>
            <a:r>
              <a:rPr lang="en" sz="950">
                <a:solidFill>
                  <a:schemeClr val="dk1"/>
                </a:solidFill>
                <a:highlight>
                  <a:srgbClr val="FFFFFF"/>
                </a:highlight>
              </a:rPr>
              <a:t>	min_child_weight=1, missing=nan, monotone_constraints='()',</a:t>
            </a:r>
            <a:br>
              <a:rPr lang="en" sz="950">
                <a:solidFill>
                  <a:schemeClr val="dk1"/>
                </a:solidFill>
                <a:highlight>
                  <a:srgbClr val="FFFFFF"/>
                </a:highlight>
              </a:rPr>
            </a:br>
            <a:r>
              <a:rPr lang="en" sz="950">
                <a:solidFill>
                  <a:schemeClr val="dk1"/>
                </a:solidFill>
                <a:highlight>
                  <a:srgbClr val="FFFFFF"/>
                </a:highlight>
              </a:rPr>
              <a:t>	n_estimators=100, n_jobs=12, num_parallel_tree=1, random_state=0,</a:t>
            </a:r>
            <a:br>
              <a:rPr lang="en" sz="950">
                <a:solidFill>
                  <a:schemeClr val="dk1"/>
                </a:solidFill>
                <a:highlight>
                  <a:srgbClr val="FFFFFF"/>
                </a:highlight>
              </a:rPr>
            </a:br>
            <a:r>
              <a:rPr lang="en" sz="950">
                <a:solidFill>
                  <a:schemeClr val="dk1"/>
                </a:solidFill>
                <a:highlight>
                  <a:srgbClr val="FFFFFF"/>
                </a:highlight>
              </a:rPr>
              <a:t>	reg_alpha=0, reg_lambda=1, scale_pos_weight=1, subsample=1,</a:t>
            </a:r>
            <a:br>
              <a:rPr lang="en" sz="950">
                <a:solidFill>
                  <a:schemeClr val="dk1"/>
                </a:solidFill>
                <a:highlight>
                  <a:srgbClr val="FFFFFF"/>
                </a:highlight>
              </a:rPr>
            </a:br>
            <a:r>
              <a:rPr lang="en" sz="950">
                <a:solidFill>
                  <a:schemeClr val="dk1"/>
                </a:solidFill>
                <a:highlight>
                  <a:srgbClr val="FFFFFF"/>
                </a:highlight>
              </a:rPr>
              <a:t>	tree_method='exact', use_label_encoder=False,</a:t>
            </a:r>
            <a:br>
              <a:rPr lang="en" sz="950">
                <a:solidFill>
                  <a:schemeClr val="dk1"/>
                </a:solidFill>
                <a:highlight>
                  <a:srgbClr val="FFFFFF"/>
                </a:highlight>
              </a:rPr>
            </a:br>
            <a:r>
              <a:rPr lang="en" sz="950">
                <a:solidFill>
                  <a:schemeClr val="dk1"/>
                </a:solidFill>
                <a:highlight>
                  <a:srgbClr val="FFFFFF"/>
                </a:highlight>
              </a:rPr>
              <a:t>	validate_parameters=1, verbosity=0)</a:t>
            </a:r>
            <a:endParaRPr sz="950">
              <a:solidFill>
                <a:schemeClr val="dk1"/>
              </a:solidFill>
              <a:highlight>
                <a:srgbClr val="FFFFFF"/>
              </a:highlight>
            </a:endParaRPr>
          </a:p>
          <a:p>
            <a:pPr marL="0" lvl="0" indent="0" algn="l" rtl="0">
              <a:lnSpc>
                <a:spcPct val="115000"/>
              </a:lnSpc>
              <a:spcBef>
                <a:spcPts val="1200"/>
              </a:spcBef>
              <a:spcAft>
                <a:spcPts val="0"/>
              </a:spcAft>
              <a:buNone/>
            </a:pPr>
            <a:r>
              <a:rPr lang="en" sz="950">
                <a:solidFill>
                  <a:schemeClr val="dk1"/>
                </a:solidFill>
                <a:highlight>
                  <a:srgbClr val="FFFFFF"/>
                </a:highlight>
              </a:rPr>
              <a:t>3 Folds Cross Validation ROC AUC Scores:  [0.79356795 0.78508403 0.79735963]</a:t>
            </a:r>
            <a:br>
              <a:rPr lang="en" sz="950">
                <a:solidFill>
                  <a:schemeClr val="dk1"/>
                </a:solidFill>
                <a:highlight>
                  <a:srgbClr val="FFFFFF"/>
                </a:highlight>
              </a:rPr>
            </a:br>
            <a:r>
              <a:rPr lang="en" sz="950">
                <a:solidFill>
                  <a:schemeClr val="dk1"/>
                </a:solidFill>
                <a:highlight>
                  <a:srgbClr val="FFFFFF"/>
                </a:highlight>
              </a:rPr>
              <a:t>Mean ROC AUC score: 0.792 (+/-0.004)</a:t>
            </a:r>
            <a:endParaRPr sz="950">
              <a:solidFill>
                <a:schemeClr val="dk1"/>
              </a:solidFill>
              <a:highlight>
                <a:srgbClr val="FFFFFF"/>
              </a:highlight>
            </a:endParaRPr>
          </a:p>
          <a:p>
            <a:pPr marL="0" lvl="0" indent="0" algn="l" rtl="0">
              <a:lnSpc>
                <a:spcPct val="115000"/>
              </a:lnSpc>
              <a:spcBef>
                <a:spcPts val="1200"/>
              </a:spcBef>
              <a:spcAft>
                <a:spcPts val="1200"/>
              </a:spcAft>
              <a:buNone/>
            </a:pPr>
            <a:r>
              <a:rPr lang="en" sz="950">
                <a:solidFill>
                  <a:schemeClr val="dk1"/>
                </a:solidFill>
                <a:highlight>
                  <a:srgbClr val="FFFFFF"/>
                </a:highlight>
              </a:rPr>
              <a:t>Test Set score:</a:t>
            </a:r>
            <a:br>
              <a:rPr lang="en" sz="950">
                <a:solidFill>
                  <a:schemeClr val="dk1"/>
                </a:solidFill>
                <a:highlight>
                  <a:srgbClr val="FFFFFF"/>
                </a:highlight>
              </a:rPr>
            </a:br>
            <a:r>
              <a:rPr lang="en" sz="950">
                <a:solidFill>
                  <a:schemeClr val="dk1"/>
                </a:solidFill>
                <a:highlight>
                  <a:srgbClr val="FFFFFF"/>
                </a:highlight>
              </a:rPr>
              <a:t>Accuracy: 73.90</a:t>
            </a:r>
            <a:br>
              <a:rPr lang="en" sz="950">
                <a:solidFill>
                  <a:schemeClr val="dk1"/>
                </a:solidFill>
                <a:highlight>
                  <a:srgbClr val="FFFFFF"/>
                </a:highlight>
              </a:rPr>
            </a:br>
            <a:r>
              <a:rPr lang="en" sz="950">
                <a:solidFill>
                  <a:schemeClr val="dk1"/>
                </a:solidFill>
                <a:highlight>
                  <a:srgbClr val="FFFFFF"/>
                </a:highlight>
              </a:rPr>
              <a:t>ROC AUC=0.818</a:t>
            </a:r>
            <a:br>
              <a:rPr lang="en" sz="950">
                <a:solidFill>
                  <a:schemeClr val="dk1"/>
                </a:solidFill>
                <a:highlight>
                  <a:srgbClr val="FFFFFF"/>
                </a:highlight>
              </a:rPr>
            </a:br>
            <a:r>
              <a:rPr lang="en" sz="950">
                <a:solidFill>
                  <a:schemeClr val="dk1"/>
                </a:solidFill>
                <a:highlight>
                  <a:srgbClr val="FFFFFF"/>
                </a:highlight>
              </a:rPr>
              <a:t>F1=0.615</a:t>
            </a:r>
            <a:endParaRPr sz="850">
              <a:solidFill>
                <a:schemeClr val="dk1"/>
              </a:solidFill>
              <a:highlight>
                <a:srgbClr val="FFFFFF"/>
              </a:highlight>
            </a:endParaRPr>
          </a:p>
        </p:txBody>
      </p:sp>
      <p:sp>
        <p:nvSpPr>
          <p:cNvPr id="917" name="Google Shape;917;p116"/>
          <p:cNvSpPr/>
          <p:nvPr/>
        </p:nvSpPr>
        <p:spPr>
          <a:xfrm>
            <a:off x="7881050" y="1885450"/>
            <a:ext cx="1176600" cy="1053300"/>
          </a:xfrm>
          <a:prstGeom prst="roundRect">
            <a:avLst>
              <a:gd name="adj" fmla="val 16667"/>
            </a:avLst>
          </a:prstGeom>
          <a:solidFill>
            <a:srgbClr val="6D9EE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7000"/>
              </a:lnSpc>
              <a:spcBef>
                <a:spcPts val="0"/>
              </a:spcBef>
              <a:spcAft>
                <a:spcPts val="0"/>
              </a:spcAft>
              <a:buNone/>
            </a:pPr>
            <a:r>
              <a:rPr lang="en" sz="1100" b="1">
                <a:solidFill>
                  <a:schemeClr val="lt1"/>
                </a:solidFill>
              </a:rPr>
              <a:t>XGBOOST </a:t>
            </a:r>
            <a:br>
              <a:rPr lang="en" sz="1100" b="1">
                <a:solidFill>
                  <a:schemeClr val="lt1"/>
                </a:solidFill>
              </a:rPr>
            </a:br>
            <a:r>
              <a:rPr lang="en" sz="1100" b="1">
                <a:solidFill>
                  <a:schemeClr val="lt1"/>
                </a:solidFill>
              </a:rPr>
              <a:t>Classifier</a:t>
            </a:r>
            <a:br>
              <a:rPr lang="en" sz="1100" b="1">
                <a:solidFill>
                  <a:schemeClr val="lt1"/>
                </a:solidFill>
              </a:rPr>
            </a:br>
            <a:r>
              <a:rPr lang="en" sz="1100" b="1">
                <a:solidFill>
                  <a:schemeClr val="lt1"/>
                </a:solidFill>
              </a:rPr>
              <a:t>(Default)</a:t>
            </a:r>
            <a:br>
              <a:rPr lang="en" sz="1100" b="1">
                <a:solidFill>
                  <a:schemeClr val="lt1"/>
                </a:solidFill>
              </a:rPr>
            </a:br>
            <a:r>
              <a:rPr lang="en" sz="1100" b="1">
                <a:solidFill>
                  <a:schemeClr val="lt1"/>
                </a:solidFill>
              </a:rPr>
              <a:t>(Benchmark) </a:t>
            </a:r>
            <a:endParaRPr sz="1600"/>
          </a:p>
        </p:txBody>
      </p:sp>
      <p:sp>
        <p:nvSpPr>
          <p:cNvPr id="918" name="Google Shape;918;p116"/>
          <p:cNvSpPr txBox="1">
            <a:spLocks noGrp="1"/>
          </p:cNvSpPr>
          <p:nvPr>
            <p:ph type="ctrTitle"/>
          </p:nvPr>
        </p:nvSpPr>
        <p:spPr>
          <a:xfrm>
            <a:off x="4572000" y="0"/>
            <a:ext cx="4397100" cy="769200"/>
          </a:xfrm>
          <a:prstGeom prst="rect">
            <a:avLst/>
          </a:prstGeom>
          <a:noFill/>
        </p:spPr>
        <p:txBody>
          <a:bodyPr spcFirstLastPara="1" wrap="square" lIns="91425" tIns="91425" rIns="91425" bIns="91425" anchor="b" anchorCtr="0">
            <a:normAutofit fontScale="90000"/>
          </a:bodyPr>
          <a:lstStyle/>
          <a:p>
            <a:pPr marL="0" lvl="0" indent="0" algn="r" rtl="0">
              <a:spcBef>
                <a:spcPts val="0"/>
              </a:spcBef>
              <a:spcAft>
                <a:spcPts val="0"/>
              </a:spcAft>
              <a:buSzPct val="29700"/>
              <a:buNone/>
            </a:pPr>
            <a:r>
              <a:rPr lang="en" sz="3333">
                <a:solidFill>
                  <a:srgbClr val="FFFFFF"/>
                </a:solidFill>
              </a:rPr>
              <a:t>Predictive Analytics</a:t>
            </a:r>
            <a:br>
              <a:rPr lang="en" sz="3000">
                <a:solidFill>
                  <a:srgbClr val="FFFFFF"/>
                </a:solidFill>
              </a:rPr>
            </a:br>
            <a:r>
              <a:rPr lang="en" sz="2000" b="1">
                <a:solidFill>
                  <a:srgbClr val="000000"/>
                </a:solidFill>
              </a:rPr>
              <a:t>(XGBoost Default)</a:t>
            </a:r>
            <a:endParaRPr sz="2000" b="1">
              <a:solidFill>
                <a:srgbClr val="000000"/>
              </a:solidFill>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922"/>
        <p:cNvGrpSpPr/>
        <p:nvPr/>
      </p:nvGrpSpPr>
      <p:grpSpPr>
        <a:xfrm>
          <a:off x="0" y="0"/>
          <a:ext cx="0" cy="0"/>
          <a:chOff x="0" y="0"/>
          <a:chExt cx="0" cy="0"/>
        </a:xfrm>
      </p:grpSpPr>
      <p:sp>
        <p:nvSpPr>
          <p:cNvPr id="923" name="Google Shape;923;p117"/>
          <p:cNvSpPr txBox="1"/>
          <p:nvPr/>
        </p:nvSpPr>
        <p:spPr>
          <a:xfrm>
            <a:off x="232500" y="3778800"/>
            <a:ext cx="2762400" cy="1241100"/>
          </a:xfrm>
          <a:prstGeom prst="rect">
            <a:avLst/>
          </a:prstGeom>
          <a:noFill/>
          <a:ln>
            <a:noFill/>
          </a:ln>
        </p:spPr>
        <p:txBody>
          <a:bodyPr spcFirstLastPara="1" wrap="square" lIns="91425" tIns="91425" rIns="91425" bIns="91425" anchor="t" anchorCtr="0">
            <a:spAutoFit/>
          </a:bodyPr>
          <a:lstStyle/>
          <a:p>
            <a:pPr marL="0" lvl="0" indent="0" algn="l" rtl="0">
              <a:lnSpc>
                <a:spcPct val="107000"/>
              </a:lnSpc>
              <a:spcBef>
                <a:spcPts val="0"/>
              </a:spcBef>
              <a:spcAft>
                <a:spcPts val="0"/>
              </a:spcAft>
              <a:buNone/>
            </a:pPr>
            <a:r>
              <a:rPr lang="en" sz="1300" b="1">
                <a:solidFill>
                  <a:srgbClr val="202122"/>
                </a:solidFill>
              </a:rPr>
              <a:t>Confusion Matrix</a:t>
            </a:r>
            <a:endParaRPr sz="1300" b="1">
              <a:solidFill>
                <a:srgbClr val="202122"/>
              </a:solidFill>
            </a:endParaRPr>
          </a:p>
          <a:p>
            <a:pPr marL="0" lvl="0" indent="0" algn="l" rtl="0">
              <a:lnSpc>
                <a:spcPct val="107000"/>
              </a:lnSpc>
              <a:spcBef>
                <a:spcPts val="0"/>
              </a:spcBef>
              <a:spcAft>
                <a:spcPts val="0"/>
              </a:spcAft>
              <a:buNone/>
            </a:pPr>
            <a:r>
              <a:rPr lang="en" sz="1300" b="1">
                <a:solidFill>
                  <a:srgbClr val="202122"/>
                </a:solidFill>
              </a:rPr>
              <a:t>374 True Negative (ie No Churn) </a:t>
            </a:r>
            <a:br>
              <a:rPr lang="en" sz="1300" b="1">
                <a:solidFill>
                  <a:srgbClr val="202122"/>
                </a:solidFill>
              </a:rPr>
            </a:br>
            <a:r>
              <a:rPr lang="en" sz="1300" b="1">
                <a:solidFill>
                  <a:srgbClr val="202122"/>
                </a:solidFill>
              </a:rPr>
              <a:t>144 False Positive. </a:t>
            </a:r>
            <a:br>
              <a:rPr lang="en" sz="1300" b="1">
                <a:solidFill>
                  <a:srgbClr val="202122"/>
                </a:solidFill>
              </a:rPr>
            </a:br>
            <a:r>
              <a:rPr lang="en" sz="1300" b="1">
                <a:solidFill>
                  <a:srgbClr val="202122"/>
                </a:solidFill>
              </a:rPr>
              <a:t>147 True Positive (ie Churn) </a:t>
            </a:r>
            <a:br>
              <a:rPr lang="en" sz="1300" b="1">
                <a:solidFill>
                  <a:srgbClr val="202122"/>
                </a:solidFill>
              </a:rPr>
            </a:br>
            <a:r>
              <a:rPr lang="en" sz="1300" b="1">
                <a:solidFill>
                  <a:srgbClr val="202122"/>
                </a:solidFill>
              </a:rPr>
              <a:t>40 False Negative.</a:t>
            </a:r>
            <a:endParaRPr sz="2200" b="1"/>
          </a:p>
        </p:txBody>
      </p:sp>
      <p:sp>
        <p:nvSpPr>
          <p:cNvPr id="924" name="Google Shape;924;p117"/>
          <p:cNvSpPr txBox="1"/>
          <p:nvPr/>
        </p:nvSpPr>
        <p:spPr>
          <a:xfrm>
            <a:off x="443908" y="495975"/>
            <a:ext cx="4131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u="sng"/>
              <a:t>XGBooster in default parameters</a:t>
            </a:r>
            <a:endParaRPr b="1" u="sng"/>
          </a:p>
        </p:txBody>
      </p:sp>
      <p:sp>
        <p:nvSpPr>
          <p:cNvPr id="925" name="Google Shape;925;p117"/>
          <p:cNvSpPr txBox="1"/>
          <p:nvPr/>
        </p:nvSpPr>
        <p:spPr>
          <a:xfrm>
            <a:off x="3071113" y="3841375"/>
            <a:ext cx="2668800" cy="813000"/>
          </a:xfrm>
          <a:prstGeom prst="rect">
            <a:avLst/>
          </a:prstGeom>
          <a:noFill/>
          <a:ln>
            <a:noFill/>
          </a:ln>
        </p:spPr>
        <p:txBody>
          <a:bodyPr spcFirstLastPara="1" wrap="square" lIns="91425" tIns="91425" rIns="91425" bIns="91425" anchor="t" anchorCtr="0">
            <a:spAutoFit/>
          </a:bodyPr>
          <a:lstStyle/>
          <a:p>
            <a:pPr marL="0" lvl="0" indent="0" algn="ctr" rtl="0">
              <a:lnSpc>
                <a:spcPct val="107000"/>
              </a:lnSpc>
              <a:spcBef>
                <a:spcPts val="0"/>
              </a:spcBef>
              <a:spcAft>
                <a:spcPts val="0"/>
              </a:spcAft>
              <a:buNone/>
            </a:pPr>
            <a:r>
              <a:rPr lang="en" sz="1300" b="1">
                <a:solidFill>
                  <a:srgbClr val="202122"/>
                </a:solidFill>
              </a:rPr>
              <a:t>ROC AUC achieved is 0.818 which is relatively good result.</a:t>
            </a:r>
            <a:endParaRPr sz="1300" b="1">
              <a:solidFill>
                <a:srgbClr val="202122"/>
              </a:solidFill>
            </a:endParaRPr>
          </a:p>
          <a:p>
            <a:pPr marL="0" lvl="0" indent="0" algn="ctr" rtl="0">
              <a:lnSpc>
                <a:spcPct val="107000"/>
              </a:lnSpc>
              <a:spcBef>
                <a:spcPts val="0"/>
              </a:spcBef>
              <a:spcAft>
                <a:spcPts val="0"/>
              </a:spcAft>
              <a:buNone/>
            </a:pPr>
            <a:r>
              <a:rPr lang="en" sz="1300" b="1">
                <a:solidFill>
                  <a:srgbClr val="202122"/>
                </a:solidFill>
              </a:rPr>
              <a:t>The F1 score is at 0.615.</a:t>
            </a:r>
            <a:endParaRPr sz="2200" b="1"/>
          </a:p>
        </p:txBody>
      </p:sp>
      <p:sp>
        <p:nvSpPr>
          <p:cNvPr id="926" name="Google Shape;926;p117"/>
          <p:cNvSpPr txBox="1"/>
          <p:nvPr/>
        </p:nvSpPr>
        <p:spPr>
          <a:xfrm>
            <a:off x="6618700" y="3529875"/>
            <a:ext cx="2151300" cy="1455300"/>
          </a:xfrm>
          <a:prstGeom prst="rect">
            <a:avLst/>
          </a:prstGeom>
          <a:noFill/>
          <a:ln>
            <a:noFill/>
          </a:ln>
        </p:spPr>
        <p:txBody>
          <a:bodyPr spcFirstLastPara="1" wrap="square" lIns="91425" tIns="91425" rIns="91425" bIns="91425" anchor="t" anchorCtr="0">
            <a:spAutoFit/>
          </a:bodyPr>
          <a:lstStyle/>
          <a:p>
            <a:pPr marL="0" lvl="0" indent="0" algn="r" rtl="0">
              <a:lnSpc>
                <a:spcPct val="107000"/>
              </a:lnSpc>
              <a:spcBef>
                <a:spcPts val="0"/>
              </a:spcBef>
              <a:spcAft>
                <a:spcPts val="0"/>
              </a:spcAft>
              <a:buNone/>
            </a:pPr>
            <a:r>
              <a:rPr lang="en" sz="1300" b="1">
                <a:solidFill>
                  <a:srgbClr val="202122"/>
                </a:solidFill>
              </a:rPr>
              <a:t>Feature importance.</a:t>
            </a:r>
            <a:endParaRPr sz="1300" b="1">
              <a:solidFill>
                <a:srgbClr val="202122"/>
              </a:solidFill>
            </a:endParaRPr>
          </a:p>
          <a:p>
            <a:pPr marL="0" lvl="0" indent="0" algn="r" rtl="0">
              <a:lnSpc>
                <a:spcPct val="107000"/>
              </a:lnSpc>
              <a:spcBef>
                <a:spcPts val="0"/>
              </a:spcBef>
              <a:spcAft>
                <a:spcPts val="0"/>
              </a:spcAft>
              <a:buNone/>
            </a:pPr>
            <a:r>
              <a:rPr lang="en" sz="1300" b="1">
                <a:solidFill>
                  <a:srgbClr val="202122"/>
                </a:solidFill>
              </a:rPr>
              <a:t>Bintenure, </a:t>
            </a:r>
            <a:br>
              <a:rPr lang="en" sz="1300" b="1">
                <a:solidFill>
                  <a:srgbClr val="202122"/>
                </a:solidFill>
              </a:rPr>
            </a:br>
            <a:r>
              <a:rPr lang="en" sz="1300" b="1">
                <a:solidFill>
                  <a:srgbClr val="202122"/>
                </a:solidFill>
              </a:rPr>
              <a:t>BinTotalCharge &amp; BinMonthlyCharge </a:t>
            </a:r>
            <a:br>
              <a:rPr lang="en" sz="1300" b="1">
                <a:solidFill>
                  <a:srgbClr val="202122"/>
                </a:solidFill>
              </a:rPr>
            </a:br>
            <a:r>
              <a:rPr lang="en" sz="1300" b="1">
                <a:solidFill>
                  <a:srgbClr val="202122"/>
                </a:solidFill>
              </a:rPr>
              <a:t>are significant features </a:t>
            </a:r>
            <a:endParaRPr sz="1300" b="1">
              <a:solidFill>
                <a:srgbClr val="202122"/>
              </a:solidFill>
            </a:endParaRPr>
          </a:p>
          <a:p>
            <a:pPr marL="0" lvl="0" indent="0" algn="r" rtl="0">
              <a:lnSpc>
                <a:spcPct val="107000"/>
              </a:lnSpc>
              <a:spcBef>
                <a:spcPts val="0"/>
              </a:spcBef>
              <a:spcAft>
                <a:spcPts val="0"/>
              </a:spcAft>
              <a:buNone/>
            </a:pPr>
            <a:r>
              <a:rPr lang="en" sz="1300" b="1">
                <a:solidFill>
                  <a:srgbClr val="202122"/>
                </a:solidFill>
              </a:rPr>
              <a:t>that affect the result. </a:t>
            </a:r>
            <a:endParaRPr sz="2200" b="1"/>
          </a:p>
        </p:txBody>
      </p:sp>
      <p:pic>
        <p:nvPicPr>
          <p:cNvPr id="927" name="Google Shape;927;p117"/>
          <p:cNvPicPr preferRelativeResize="0"/>
          <p:nvPr/>
        </p:nvPicPr>
        <p:blipFill>
          <a:blip r:embed="rId3">
            <a:alphaModFix/>
          </a:blip>
          <a:stretch>
            <a:fillRect/>
          </a:stretch>
        </p:blipFill>
        <p:spPr>
          <a:xfrm>
            <a:off x="80100" y="1881802"/>
            <a:ext cx="2438425" cy="2176925"/>
          </a:xfrm>
          <a:prstGeom prst="rect">
            <a:avLst/>
          </a:prstGeom>
          <a:noFill/>
          <a:ln>
            <a:noFill/>
          </a:ln>
        </p:spPr>
      </p:pic>
      <p:pic>
        <p:nvPicPr>
          <p:cNvPr id="928" name="Google Shape;928;p117"/>
          <p:cNvPicPr preferRelativeResize="0"/>
          <p:nvPr/>
        </p:nvPicPr>
        <p:blipFill>
          <a:blip r:embed="rId4">
            <a:alphaModFix/>
          </a:blip>
          <a:stretch>
            <a:fillRect/>
          </a:stretch>
        </p:blipFill>
        <p:spPr>
          <a:xfrm>
            <a:off x="2952076" y="1914414"/>
            <a:ext cx="2554276" cy="2028660"/>
          </a:xfrm>
          <a:prstGeom prst="rect">
            <a:avLst/>
          </a:prstGeom>
          <a:noFill/>
          <a:ln>
            <a:noFill/>
          </a:ln>
        </p:spPr>
      </p:pic>
      <p:pic>
        <p:nvPicPr>
          <p:cNvPr id="929" name="Google Shape;929;p117"/>
          <p:cNvPicPr preferRelativeResize="0"/>
          <p:nvPr/>
        </p:nvPicPr>
        <p:blipFill>
          <a:blip r:embed="rId5">
            <a:alphaModFix/>
          </a:blip>
          <a:stretch>
            <a:fillRect/>
          </a:stretch>
        </p:blipFill>
        <p:spPr>
          <a:xfrm>
            <a:off x="5922750" y="1947025"/>
            <a:ext cx="3048201" cy="2028650"/>
          </a:xfrm>
          <a:prstGeom prst="rect">
            <a:avLst/>
          </a:prstGeom>
          <a:noFill/>
          <a:ln>
            <a:noFill/>
          </a:ln>
        </p:spPr>
      </p:pic>
      <p:sp>
        <p:nvSpPr>
          <p:cNvPr id="930" name="Google Shape;930;p117"/>
          <p:cNvSpPr txBox="1"/>
          <p:nvPr/>
        </p:nvSpPr>
        <p:spPr>
          <a:xfrm>
            <a:off x="156300" y="743775"/>
            <a:ext cx="7475700" cy="12513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600"/>
              </a:spcBef>
              <a:spcAft>
                <a:spcPts val="1200"/>
              </a:spcAft>
              <a:buNone/>
            </a:pPr>
            <a:r>
              <a:rPr lang="en" sz="950">
                <a:solidFill>
                  <a:schemeClr val="dk1"/>
                </a:solidFill>
                <a:highlight>
                  <a:srgbClr val="FFFFFF"/>
                </a:highlight>
              </a:rPr>
              <a:t>3 Folds Cross Validation ROC AUC Scores:  [0.79356795 0.78508403 0.79735963]</a:t>
            </a:r>
            <a:br>
              <a:rPr lang="en" sz="950">
                <a:solidFill>
                  <a:schemeClr val="dk1"/>
                </a:solidFill>
                <a:highlight>
                  <a:srgbClr val="FFFFFF"/>
                </a:highlight>
              </a:rPr>
            </a:br>
            <a:r>
              <a:rPr lang="en" sz="950">
                <a:solidFill>
                  <a:schemeClr val="dk1"/>
                </a:solidFill>
                <a:highlight>
                  <a:srgbClr val="FFFFFF"/>
                </a:highlight>
              </a:rPr>
              <a:t>Mean ROC AUC score: 0.792 (+/-0.004)</a:t>
            </a:r>
            <a:br>
              <a:rPr lang="en" sz="950">
                <a:solidFill>
                  <a:schemeClr val="dk1"/>
                </a:solidFill>
                <a:highlight>
                  <a:srgbClr val="FFFFFF"/>
                </a:highlight>
              </a:rPr>
            </a:br>
            <a:br>
              <a:rPr lang="en" sz="450">
                <a:solidFill>
                  <a:schemeClr val="dk1"/>
                </a:solidFill>
                <a:highlight>
                  <a:srgbClr val="FFFFFF"/>
                </a:highlight>
              </a:rPr>
            </a:br>
            <a:r>
              <a:rPr lang="en" sz="950">
                <a:solidFill>
                  <a:schemeClr val="dk1"/>
                </a:solidFill>
                <a:highlight>
                  <a:srgbClr val="FFFFFF"/>
                </a:highlight>
              </a:rPr>
              <a:t>Test Set score:</a:t>
            </a:r>
            <a:br>
              <a:rPr lang="en" sz="950">
                <a:solidFill>
                  <a:schemeClr val="dk1"/>
                </a:solidFill>
                <a:highlight>
                  <a:srgbClr val="FFFFFF"/>
                </a:highlight>
              </a:rPr>
            </a:br>
            <a:r>
              <a:rPr lang="en" sz="950">
                <a:solidFill>
                  <a:schemeClr val="dk1"/>
                </a:solidFill>
                <a:highlight>
                  <a:srgbClr val="FFFFFF"/>
                </a:highlight>
              </a:rPr>
              <a:t>Accuracy: 73.90</a:t>
            </a:r>
            <a:br>
              <a:rPr lang="en" sz="950">
                <a:solidFill>
                  <a:schemeClr val="dk1"/>
                </a:solidFill>
                <a:highlight>
                  <a:srgbClr val="FFFFFF"/>
                </a:highlight>
              </a:rPr>
            </a:br>
            <a:r>
              <a:rPr lang="en" sz="950">
                <a:solidFill>
                  <a:schemeClr val="dk1"/>
                </a:solidFill>
                <a:highlight>
                  <a:srgbClr val="FFFFFF"/>
                </a:highlight>
              </a:rPr>
              <a:t>ROC AUC=0.818</a:t>
            </a:r>
            <a:br>
              <a:rPr lang="en" sz="950">
                <a:solidFill>
                  <a:schemeClr val="dk1"/>
                </a:solidFill>
                <a:highlight>
                  <a:srgbClr val="FFFFFF"/>
                </a:highlight>
              </a:rPr>
            </a:br>
            <a:r>
              <a:rPr lang="en" sz="950">
                <a:solidFill>
                  <a:schemeClr val="dk1"/>
                </a:solidFill>
                <a:highlight>
                  <a:srgbClr val="FFFFFF"/>
                </a:highlight>
              </a:rPr>
              <a:t>F1=0.615</a:t>
            </a:r>
            <a:endParaRPr sz="850">
              <a:solidFill>
                <a:schemeClr val="dk1"/>
              </a:solidFill>
              <a:highlight>
                <a:srgbClr val="FFFFFF"/>
              </a:highlight>
            </a:endParaRPr>
          </a:p>
        </p:txBody>
      </p:sp>
      <p:sp>
        <p:nvSpPr>
          <p:cNvPr id="931" name="Google Shape;931;p117"/>
          <p:cNvSpPr txBox="1">
            <a:spLocks noGrp="1"/>
          </p:cNvSpPr>
          <p:nvPr>
            <p:ph type="ctrTitle"/>
          </p:nvPr>
        </p:nvSpPr>
        <p:spPr>
          <a:xfrm>
            <a:off x="4572000" y="0"/>
            <a:ext cx="4397100" cy="769200"/>
          </a:xfrm>
          <a:prstGeom prst="rect">
            <a:avLst/>
          </a:prstGeom>
          <a:noFill/>
        </p:spPr>
        <p:txBody>
          <a:bodyPr spcFirstLastPara="1" wrap="square" lIns="91425" tIns="91425" rIns="91425" bIns="91425" anchor="b" anchorCtr="0">
            <a:normAutofit fontScale="90000"/>
          </a:bodyPr>
          <a:lstStyle/>
          <a:p>
            <a:pPr marL="0" lvl="0" indent="0" algn="r" rtl="0">
              <a:spcBef>
                <a:spcPts val="0"/>
              </a:spcBef>
              <a:spcAft>
                <a:spcPts val="0"/>
              </a:spcAft>
              <a:buSzPct val="29700"/>
              <a:buNone/>
            </a:pPr>
            <a:r>
              <a:rPr lang="en" sz="3333">
                <a:solidFill>
                  <a:srgbClr val="FFFFFF"/>
                </a:solidFill>
              </a:rPr>
              <a:t>Predictive Analytics</a:t>
            </a:r>
            <a:br>
              <a:rPr lang="en" sz="3000">
                <a:solidFill>
                  <a:srgbClr val="FFFFFF"/>
                </a:solidFill>
              </a:rPr>
            </a:br>
            <a:r>
              <a:rPr lang="en" sz="2000" b="1">
                <a:solidFill>
                  <a:srgbClr val="000000"/>
                </a:solidFill>
              </a:rPr>
              <a:t>(XGBoost Default)</a:t>
            </a:r>
            <a:endParaRPr sz="2000" b="1">
              <a:solidFill>
                <a:srgbClr val="000000"/>
              </a:solidFill>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935"/>
        <p:cNvGrpSpPr/>
        <p:nvPr/>
      </p:nvGrpSpPr>
      <p:grpSpPr>
        <a:xfrm>
          <a:off x="0" y="0"/>
          <a:ext cx="0" cy="0"/>
          <a:chOff x="0" y="0"/>
          <a:chExt cx="0" cy="0"/>
        </a:xfrm>
      </p:grpSpPr>
      <p:sp>
        <p:nvSpPr>
          <p:cNvPr id="936" name="Google Shape;936;p118"/>
          <p:cNvSpPr txBox="1"/>
          <p:nvPr/>
        </p:nvSpPr>
        <p:spPr>
          <a:xfrm>
            <a:off x="405350" y="708788"/>
            <a:ext cx="4760100" cy="400200"/>
          </a:xfrm>
          <a:prstGeom prst="rect">
            <a:avLst/>
          </a:prstGeom>
          <a:noFill/>
          <a:ln>
            <a:noFill/>
          </a:ln>
        </p:spPr>
        <p:txBody>
          <a:bodyPr spcFirstLastPara="1" wrap="square" lIns="91425" tIns="91425" rIns="91425" bIns="91425" anchor="t" anchorCtr="0">
            <a:spAutoFit/>
          </a:bodyPr>
          <a:lstStyle/>
          <a:p>
            <a:pPr marL="0" lvl="0" indent="0" algn="l" rtl="0">
              <a:lnSpc>
                <a:spcPct val="107000"/>
              </a:lnSpc>
              <a:spcBef>
                <a:spcPts val="0"/>
              </a:spcBef>
              <a:spcAft>
                <a:spcPts val="0"/>
              </a:spcAft>
              <a:buNone/>
            </a:pPr>
            <a:r>
              <a:rPr lang="en" b="1" u="sng">
                <a:solidFill>
                  <a:srgbClr val="202122"/>
                </a:solidFill>
              </a:rPr>
              <a:t>XGB Classifier (default parameters)</a:t>
            </a:r>
            <a:endParaRPr sz="2300" b="1" u="sng"/>
          </a:p>
        </p:txBody>
      </p:sp>
      <p:sp>
        <p:nvSpPr>
          <p:cNvPr id="937" name="Google Shape;937;p118"/>
          <p:cNvSpPr txBox="1"/>
          <p:nvPr/>
        </p:nvSpPr>
        <p:spPr>
          <a:xfrm>
            <a:off x="8290600" y="3015225"/>
            <a:ext cx="431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rgbClr val="FF0000"/>
                </a:solidFill>
              </a:rPr>
              <a:t>(3)</a:t>
            </a:r>
            <a:endParaRPr b="1">
              <a:solidFill>
                <a:srgbClr val="FF0000"/>
              </a:solidFill>
            </a:endParaRPr>
          </a:p>
        </p:txBody>
      </p:sp>
      <p:sp>
        <p:nvSpPr>
          <p:cNvPr id="938" name="Google Shape;938;p118"/>
          <p:cNvSpPr txBox="1"/>
          <p:nvPr/>
        </p:nvSpPr>
        <p:spPr>
          <a:xfrm>
            <a:off x="405350" y="1109000"/>
            <a:ext cx="6129000" cy="26583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600"/>
              </a:spcBef>
              <a:spcAft>
                <a:spcPts val="1200"/>
              </a:spcAft>
              <a:buNone/>
            </a:pPr>
            <a:r>
              <a:rPr lang="en" sz="1350">
                <a:solidFill>
                  <a:schemeClr val="dk1"/>
                </a:solidFill>
                <a:highlight>
                  <a:srgbClr val="FFFFFF"/>
                </a:highlight>
              </a:rPr>
              <a:t>Model: XGBClassifier</a:t>
            </a:r>
            <a:br>
              <a:rPr lang="en" sz="1350">
                <a:solidFill>
                  <a:schemeClr val="dk1"/>
                </a:solidFill>
                <a:highlight>
                  <a:srgbClr val="FFFFFF"/>
                </a:highlight>
              </a:rPr>
            </a:br>
            <a:br>
              <a:rPr lang="en" sz="650">
                <a:solidFill>
                  <a:schemeClr val="dk1"/>
                </a:solidFill>
                <a:highlight>
                  <a:srgbClr val="FFFFFF"/>
                </a:highlight>
              </a:rPr>
            </a:br>
            <a:r>
              <a:rPr lang="en" sz="1350">
                <a:solidFill>
                  <a:schemeClr val="dk1"/>
                </a:solidFill>
                <a:highlight>
                  <a:srgbClr val="FFFFFF"/>
                </a:highlight>
              </a:rPr>
              <a:t>(base_score=0.5, booster='gbtree', colsample_bylevel=1, colsample_bynode=1, colsample_bytree=1, </a:t>
            </a:r>
            <a:r>
              <a:rPr lang="en" sz="1350" b="1">
                <a:solidFill>
                  <a:schemeClr val="dk1"/>
                </a:solidFill>
                <a:highlight>
                  <a:srgbClr val="FFFFFF"/>
                </a:highlight>
              </a:rPr>
              <a:t>gamma=0</a:t>
            </a:r>
            <a:r>
              <a:rPr lang="en" sz="1350">
                <a:solidFill>
                  <a:schemeClr val="dk1"/>
                </a:solidFill>
                <a:highlight>
                  <a:srgbClr val="FFFFFF"/>
                </a:highlight>
              </a:rPr>
              <a:t>, gpu_id=-1, importance_type='gain', interaction_constraints='', </a:t>
            </a:r>
            <a:r>
              <a:rPr lang="en" sz="1350" b="1">
                <a:solidFill>
                  <a:schemeClr val="dk1"/>
                </a:solidFill>
                <a:highlight>
                  <a:srgbClr val="FFFFFF"/>
                </a:highlight>
              </a:rPr>
              <a:t>learning_rate=0.300000012</a:t>
            </a:r>
            <a:r>
              <a:rPr lang="en" sz="1350">
                <a:solidFill>
                  <a:schemeClr val="dk1"/>
                </a:solidFill>
                <a:highlight>
                  <a:srgbClr val="FFFFFF"/>
                </a:highlight>
              </a:rPr>
              <a:t>, max_delta_step=0, </a:t>
            </a:r>
            <a:r>
              <a:rPr lang="en" sz="1350" b="1">
                <a:solidFill>
                  <a:schemeClr val="dk1"/>
                </a:solidFill>
                <a:highlight>
                  <a:srgbClr val="FFFFFF"/>
                </a:highlight>
              </a:rPr>
              <a:t>max_depth=6</a:t>
            </a:r>
            <a:r>
              <a:rPr lang="en" sz="1350">
                <a:solidFill>
                  <a:schemeClr val="dk1"/>
                </a:solidFill>
                <a:highlight>
                  <a:srgbClr val="FFFFFF"/>
                </a:highlight>
              </a:rPr>
              <a:t>, min_child_weight=1, missing=nan, monotone_constraints='()', n_estimators=100, n_jobs=12, num_parallel_tree=1, random_state=0, reg_alpha=0, reg_lambda=1, scale_pos_weight=1, </a:t>
            </a:r>
            <a:r>
              <a:rPr lang="en" sz="1350" b="1">
                <a:solidFill>
                  <a:schemeClr val="dk1"/>
                </a:solidFill>
                <a:highlight>
                  <a:srgbClr val="FFFFFF"/>
                </a:highlight>
              </a:rPr>
              <a:t>subsample=1</a:t>
            </a:r>
            <a:r>
              <a:rPr lang="en" sz="1350">
                <a:solidFill>
                  <a:schemeClr val="dk1"/>
                </a:solidFill>
                <a:highlight>
                  <a:srgbClr val="FFFFFF"/>
                </a:highlight>
              </a:rPr>
              <a:t>, tree_method='exact', use_label_encoder=False, validate_parameters=1, verbosity=0)</a:t>
            </a:r>
            <a:endParaRPr sz="1250">
              <a:solidFill>
                <a:schemeClr val="dk1"/>
              </a:solidFill>
              <a:highlight>
                <a:srgbClr val="FFFFFF"/>
              </a:highlight>
            </a:endParaRPr>
          </a:p>
        </p:txBody>
      </p:sp>
      <p:sp>
        <p:nvSpPr>
          <p:cNvPr id="939" name="Google Shape;939;p118"/>
          <p:cNvSpPr txBox="1"/>
          <p:nvPr/>
        </p:nvSpPr>
        <p:spPr>
          <a:xfrm>
            <a:off x="405350" y="3802700"/>
            <a:ext cx="7104300" cy="813000"/>
          </a:xfrm>
          <a:prstGeom prst="rect">
            <a:avLst/>
          </a:prstGeom>
          <a:noFill/>
          <a:ln>
            <a:noFill/>
          </a:ln>
        </p:spPr>
        <p:txBody>
          <a:bodyPr spcFirstLastPara="1" wrap="square" lIns="91425" tIns="91425" rIns="91425" bIns="91425" anchor="t" anchorCtr="0">
            <a:spAutoFit/>
          </a:bodyPr>
          <a:lstStyle/>
          <a:p>
            <a:pPr marL="0" lvl="0" indent="0" algn="l" rtl="0">
              <a:lnSpc>
                <a:spcPct val="107000"/>
              </a:lnSpc>
              <a:spcBef>
                <a:spcPts val="1500"/>
              </a:spcBef>
              <a:spcAft>
                <a:spcPts val="1500"/>
              </a:spcAft>
              <a:buClr>
                <a:schemeClr val="dk1"/>
              </a:buClr>
              <a:buSzPts val="1100"/>
              <a:buFont typeface="Arial"/>
              <a:buNone/>
            </a:pPr>
            <a:r>
              <a:rPr lang="en" sz="1300" b="1">
                <a:solidFill>
                  <a:srgbClr val="292929"/>
                </a:solidFill>
                <a:highlight>
                  <a:srgbClr val="FFFFFF"/>
                </a:highlight>
              </a:rPr>
              <a:t>Here we will tune 4 of the hyperparameters </a:t>
            </a:r>
            <a:br>
              <a:rPr lang="en" sz="1300" b="1">
                <a:solidFill>
                  <a:schemeClr val="dk1"/>
                </a:solidFill>
              </a:rPr>
            </a:br>
            <a:r>
              <a:rPr lang="en" sz="1300" b="1">
                <a:solidFill>
                  <a:srgbClr val="202122"/>
                </a:solidFill>
              </a:rPr>
              <a:t>'gamma':[0, 3, 6, 9, 12], ‘learning _rate:[0.1, 0.2, 0.3, 0.4, 0.5], </a:t>
            </a:r>
            <a:br>
              <a:rPr lang="en" sz="1300" b="1">
                <a:solidFill>
                  <a:srgbClr val="202122"/>
                </a:solidFill>
              </a:rPr>
            </a:br>
            <a:r>
              <a:rPr lang="en" sz="1300" b="1">
                <a:solidFill>
                  <a:srgbClr val="202122"/>
                </a:solidFill>
              </a:rPr>
              <a:t>'max_depth':[3, 4, 5, 6, 7] and 'subsample':[0, 0.25, 0.5, 0.75, 1] </a:t>
            </a:r>
            <a:endParaRPr sz="1300" b="1">
              <a:solidFill>
                <a:srgbClr val="202122"/>
              </a:solidFill>
            </a:endParaRPr>
          </a:p>
        </p:txBody>
      </p:sp>
      <p:sp>
        <p:nvSpPr>
          <p:cNvPr id="940" name="Google Shape;940;p118"/>
          <p:cNvSpPr/>
          <p:nvPr/>
        </p:nvSpPr>
        <p:spPr>
          <a:xfrm>
            <a:off x="7836050" y="1832925"/>
            <a:ext cx="1206600" cy="1258200"/>
          </a:xfrm>
          <a:prstGeom prst="roundRect">
            <a:avLst>
              <a:gd name="adj" fmla="val 16667"/>
            </a:avLst>
          </a:prstGeom>
          <a:solidFill>
            <a:srgbClr val="6D9EE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7000"/>
              </a:lnSpc>
              <a:spcBef>
                <a:spcPts val="0"/>
              </a:spcBef>
              <a:spcAft>
                <a:spcPts val="0"/>
              </a:spcAft>
              <a:buNone/>
            </a:pPr>
            <a:r>
              <a:rPr lang="en" sz="1100" b="1">
                <a:solidFill>
                  <a:schemeClr val="lt1"/>
                </a:solidFill>
              </a:rPr>
              <a:t>XGBOOST </a:t>
            </a:r>
            <a:br>
              <a:rPr lang="en" sz="1100" b="1">
                <a:solidFill>
                  <a:schemeClr val="lt1"/>
                </a:solidFill>
              </a:rPr>
            </a:br>
            <a:r>
              <a:rPr lang="en" sz="1100" b="1">
                <a:solidFill>
                  <a:schemeClr val="lt1"/>
                </a:solidFill>
              </a:rPr>
              <a:t>Classifier</a:t>
            </a:r>
            <a:endParaRPr sz="1100" b="1">
              <a:solidFill>
                <a:schemeClr val="lt1"/>
              </a:solidFill>
            </a:endParaRPr>
          </a:p>
          <a:p>
            <a:pPr marL="0" lvl="0" indent="0" algn="ctr" rtl="0">
              <a:spcBef>
                <a:spcPts val="0"/>
              </a:spcBef>
              <a:spcAft>
                <a:spcPts val="0"/>
              </a:spcAft>
              <a:buNone/>
            </a:pPr>
            <a:r>
              <a:rPr lang="en" sz="1100" b="1">
                <a:solidFill>
                  <a:schemeClr val="lt1"/>
                </a:solidFill>
              </a:rPr>
              <a:t>(Tuning Parameters)</a:t>
            </a:r>
            <a:br>
              <a:rPr lang="en" sz="1100" b="1">
                <a:solidFill>
                  <a:schemeClr val="lt1"/>
                </a:solidFill>
              </a:rPr>
            </a:br>
            <a:r>
              <a:rPr lang="en" sz="1100" b="1">
                <a:solidFill>
                  <a:schemeClr val="lt1"/>
                </a:solidFill>
              </a:rPr>
              <a:t>(Grid Search)</a:t>
            </a:r>
            <a:endParaRPr sz="1600"/>
          </a:p>
        </p:txBody>
      </p:sp>
      <p:sp>
        <p:nvSpPr>
          <p:cNvPr id="941" name="Google Shape;941;p118"/>
          <p:cNvSpPr txBox="1">
            <a:spLocks noGrp="1"/>
          </p:cNvSpPr>
          <p:nvPr>
            <p:ph type="ctrTitle"/>
          </p:nvPr>
        </p:nvSpPr>
        <p:spPr>
          <a:xfrm>
            <a:off x="4572000" y="0"/>
            <a:ext cx="4397100" cy="769200"/>
          </a:xfrm>
          <a:prstGeom prst="rect">
            <a:avLst/>
          </a:prstGeom>
          <a:noFill/>
        </p:spPr>
        <p:txBody>
          <a:bodyPr spcFirstLastPara="1" wrap="square" lIns="91425" tIns="91425" rIns="91425" bIns="91425" anchor="b" anchorCtr="0">
            <a:normAutofit fontScale="90000"/>
          </a:bodyPr>
          <a:lstStyle/>
          <a:p>
            <a:pPr marL="0" lvl="0" indent="0" algn="r" rtl="0">
              <a:spcBef>
                <a:spcPts val="0"/>
              </a:spcBef>
              <a:spcAft>
                <a:spcPts val="0"/>
              </a:spcAft>
              <a:buSzPct val="29700"/>
              <a:buNone/>
            </a:pPr>
            <a:r>
              <a:rPr lang="en" sz="3333">
                <a:solidFill>
                  <a:srgbClr val="FFFFFF"/>
                </a:solidFill>
              </a:rPr>
              <a:t>Predictive Analytics</a:t>
            </a:r>
            <a:br>
              <a:rPr lang="en" sz="3000">
                <a:solidFill>
                  <a:srgbClr val="FFFFFF"/>
                </a:solidFill>
              </a:rPr>
            </a:br>
            <a:r>
              <a:rPr lang="en" sz="2000" b="1">
                <a:solidFill>
                  <a:srgbClr val="000000"/>
                </a:solidFill>
              </a:rPr>
              <a:t>(XGBoost Default)</a:t>
            </a:r>
            <a:endParaRPr sz="2000" b="1">
              <a:solidFill>
                <a:srgbClr val="000000"/>
              </a:solidFill>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945"/>
        <p:cNvGrpSpPr/>
        <p:nvPr/>
      </p:nvGrpSpPr>
      <p:grpSpPr>
        <a:xfrm>
          <a:off x="0" y="0"/>
          <a:ext cx="0" cy="0"/>
          <a:chOff x="0" y="0"/>
          <a:chExt cx="0" cy="0"/>
        </a:xfrm>
      </p:grpSpPr>
      <p:sp>
        <p:nvSpPr>
          <p:cNvPr id="946" name="Google Shape;946;p119"/>
          <p:cNvSpPr txBox="1"/>
          <p:nvPr/>
        </p:nvSpPr>
        <p:spPr>
          <a:xfrm>
            <a:off x="8295225" y="3038825"/>
            <a:ext cx="431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rgbClr val="FF0000"/>
                </a:solidFill>
              </a:rPr>
              <a:t>(3)</a:t>
            </a:r>
            <a:endParaRPr b="1">
              <a:solidFill>
                <a:srgbClr val="FF0000"/>
              </a:solidFill>
            </a:endParaRPr>
          </a:p>
        </p:txBody>
      </p:sp>
      <p:graphicFrame>
        <p:nvGraphicFramePr>
          <p:cNvPr id="947" name="Google Shape;947;p119"/>
          <p:cNvGraphicFramePr/>
          <p:nvPr/>
        </p:nvGraphicFramePr>
        <p:xfrm>
          <a:off x="359750" y="825850"/>
          <a:ext cx="3000000" cy="3000000"/>
        </p:xfrm>
        <a:graphic>
          <a:graphicData uri="http://schemas.openxmlformats.org/drawingml/2006/table">
            <a:tbl>
              <a:tblPr>
                <a:noFill/>
                <a:tableStyleId>{B94F1407-AD16-4182-BEAE-3C67775D527A}</a:tableStyleId>
              </a:tblPr>
              <a:tblGrid>
                <a:gridCol w="2070825">
                  <a:extLst>
                    <a:ext uri="{9D8B030D-6E8A-4147-A177-3AD203B41FA5}">
                      <a16:colId xmlns:a16="http://schemas.microsoft.com/office/drawing/2014/main" val="20000"/>
                    </a:ext>
                  </a:extLst>
                </a:gridCol>
                <a:gridCol w="3549875">
                  <a:extLst>
                    <a:ext uri="{9D8B030D-6E8A-4147-A177-3AD203B41FA5}">
                      <a16:colId xmlns:a16="http://schemas.microsoft.com/office/drawing/2014/main" val="20001"/>
                    </a:ext>
                  </a:extLst>
                </a:gridCol>
                <a:gridCol w="1618300">
                  <a:extLst>
                    <a:ext uri="{9D8B030D-6E8A-4147-A177-3AD203B41FA5}">
                      <a16:colId xmlns:a16="http://schemas.microsoft.com/office/drawing/2014/main" val="20002"/>
                    </a:ext>
                  </a:extLst>
                </a:gridCol>
              </a:tblGrid>
              <a:tr h="381000">
                <a:tc>
                  <a:txBody>
                    <a:bodyPr/>
                    <a:lstStyle/>
                    <a:p>
                      <a:pPr marL="0" lvl="0" indent="0" algn="ctr" rtl="0">
                        <a:spcBef>
                          <a:spcPts val="0"/>
                        </a:spcBef>
                        <a:spcAft>
                          <a:spcPts val="0"/>
                        </a:spcAft>
                        <a:buClr>
                          <a:schemeClr val="dk1"/>
                        </a:buClr>
                        <a:buSzPts val="1100"/>
                        <a:buFont typeface="Arial"/>
                        <a:buNone/>
                      </a:pPr>
                      <a:r>
                        <a:rPr lang="en" b="1">
                          <a:solidFill>
                            <a:schemeClr val="dk1"/>
                          </a:solidFill>
                        </a:rPr>
                        <a:t>Parameters (Tuned)</a:t>
                      </a:r>
                      <a:endParaRPr b="1"/>
                    </a:p>
                  </a:txBody>
                  <a:tcPr marL="91425" marR="91425" marT="91425" marB="91425">
                    <a:solidFill>
                      <a:srgbClr val="D9D9D9"/>
                    </a:solidFill>
                  </a:tcPr>
                </a:tc>
                <a:tc>
                  <a:txBody>
                    <a:bodyPr/>
                    <a:lstStyle/>
                    <a:p>
                      <a:pPr marL="0" lvl="0" indent="0" algn="ctr" rtl="0">
                        <a:spcBef>
                          <a:spcPts val="0"/>
                        </a:spcBef>
                        <a:spcAft>
                          <a:spcPts val="0"/>
                        </a:spcAft>
                        <a:buNone/>
                      </a:pPr>
                      <a:r>
                        <a:rPr lang="en" b="1"/>
                        <a:t>Definitions</a:t>
                      </a:r>
                      <a:endParaRPr b="1"/>
                    </a:p>
                  </a:txBody>
                  <a:tcPr marL="91425" marR="91425" marT="91425" marB="91425">
                    <a:solidFill>
                      <a:srgbClr val="D9D9D9"/>
                    </a:solidFill>
                  </a:tcPr>
                </a:tc>
                <a:tc>
                  <a:txBody>
                    <a:bodyPr/>
                    <a:lstStyle/>
                    <a:p>
                      <a:pPr marL="0" lvl="0" indent="0" algn="ctr" rtl="0">
                        <a:spcBef>
                          <a:spcPts val="0"/>
                        </a:spcBef>
                        <a:spcAft>
                          <a:spcPts val="0"/>
                        </a:spcAft>
                        <a:buClr>
                          <a:schemeClr val="dk1"/>
                        </a:buClr>
                        <a:buSzPts val="1100"/>
                        <a:buFont typeface="Arial"/>
                        <a:buNone/>
                      </a:pPr>
                      <a:r>
                        <a:rPr lang="en" b="1">
                          <a:solidFill>
                            <a:schemeClr val="dk1"/>
                          </a:solidFill>
                        </a:rPr>
                        <a:t>Impacts</a:t>
                      </a:r>
                      <a:endParaRPr b="1"/>
                    </a:p>
                  </a:txBody>
                  <a:tcPr marL="91425" marR="91425" marT="91425" marB="91425">
                    <a:solidFill>
                      <a:srgbClr val="D9D9D9"/>
                    </a:solidFill>
                  </a:tcPr>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 b="1">
                          <a:solidFill>
                            <a:srgbClr val="8D1A38"/>
                          </a:solidFill>
                          <a:highlight>
                            <a:schemeClr val="lt1"/>
                          </a:highlight>
                        </a:rPr>
                        <a:t>eta</a:t>
                      </a:r>
                      <a:r>
                        <a:rPr lang="en" b="1">
                          <a:solidFill>
                            <a:srgbClr val="333333"/>
                          </a:solidFill>
                          <a:highlight>
                            <a:schemeClr val="lt1"/>
                          </a:highlight>
                        </a:rPr>
                        <a:t> [default=0.3, </a:t>
                      </a:r>
                      <a:br>
                        <a:rPr lang="en" b="1">
                          <a:solidFill>
                            <a:srgbClr val="333333"/>
                          </a:solidFill>
                          <a:highlight>
                            <a:schemeClr val="lt1"/>
                          </a:highlight>
                        </a:rPr>
                      </a:br>
                      <a:r>
                        <a:rPr lang="en" b="1">
                          <a:solidFill>
                            <a:srgbClr val="333333"/>
                          </a:solidFill>
                          <a:highlight>
                            <a:schemeClr val="lt1"/>
                          </a:highlight>
                        </a:rPr>
                        <a:t>alias: </a:t>
                      </a:r>
                      <a:r>
                        <a:rPr lang="en" b="1">
                          <a:solidFill>
                            <a:srgbClr val="8D1A38"/>
                          </a:solidFill>
                          <a:highlight>
                            <a:schemeClr val="lt1"/>
                          </a:highlight>
                        </a:rPr>
                        <a:t>learning_rate</a:t>
                      </a:r>
                      <a:r>
                        <a:rPr lang="en" b="1">
                          <a:solidFill>
                            <a:srgbClr val="333333"/>
                          </a:solidFill>
                          <a:highlight>
                            <a:schemeClr val="lt1"/>
                          </a:highlight>
                        </a:rPr>
                        <a:t>],  </a:t>
                      </a:r>
                      <a:br>
                        <a:rPr lang="en" b="1">
                          <a:solidFill>
                            <a:srgbClr val="333333"/>
                          </a:solidFill>
                          <a:highlight>
                            <a:schemeClr val="lt1"/>
                          </a:highlight>
                        </a:rPr>
                      </a:br>
                      <a:r>
                        <a:rPr lang="en" b="1">
                          <a:solidFill>
                            <a:srgbClr val="333333"/>
                          </a:solidFill>
                          <a:highlight>
                            <a:schemeClr val="lt1"/>
                          </a:highlight>
                        </a:rPr>
                        <a:t>range: [0,1]</a:t>
                      </a:r>
                      <a:r>
                        <a:rPr lang="en" sz="1200">
                          <a:solidFill>
                            <a:schemeClr val="dk1"/>
                          </a:solidFill>
                        </a:rPr>
                        <a:t> </a:t>
                      </a:r>
                      <a:br>
                        <a:rPr lang="en" sz="1200">
                          <a:solidFill>
                            <a:schemeClr val="dk1"/>
                          </a:solidFill>
                        </a:rPr>
                      </a:br>
                      <a:br>
                        <a:rPr lang="en" sz="1200">
                          <a:solidFill>
                            <a:schemeClr val="dk1"/>
                          </a:solidFill>
                        </a:rPr>
                      </a:br>
                      <a:br>
                        <a:rPr lang="en" sz="1200">
                          <a:solidFill>
                            <a:schemeClr val="dk1"/>
                          </a:solidFill>
                        </a:rPr>
                      </a:br>
                      <a:r>
                        <a:rPr lang="en" sz="1200">
                          <a:solidFill>
                            <a:schemeClr val="dk1"/>
                          </a:solidFill>
                        </a:rPr>
                        <a:t>‘</a:t>
                      </a:r>
                      <a:r>
                        <a:rPr lang="en" b="1" u="sng">
                          <a:solidFill>
                            <a:srgbClr val="202122"/>
                          </a:solidFill>
                        </a:rPr>
                        <a:t>Eta’ :</a:t>
                      </a:r>
                      <a:br>
                        <a:rPr lang="en" b="1" u="sng">
                          <a:solidFill>
                            <a:srgbClr val="202122"/>
                          </a:solidFill>
                        </a:rPr>
                      </a:br>
                      <a:r>
                        <a:rPr lang="en" b="1" u="sng">
                          <a:solidFill>
                            <a:srgbClr val="202122"/>
                          </a:solidFill>
                        </a:rPr>
                        <a:t>[0.1, 0.2, 0.3, 0.4, 0.5]</a:t>
                      </a:r>
                      <a:endParaRPr/>
                    </a:p>
                  </a:txBody>
                  <a:tcPr marL="91425" marR="91425" marT="91425" marB="91425"/>
                </a:tc>
                <a:tc>
                  <a:txBody>
                    <a:bodyPr/>
                    <a:lstStyle/>
                    <a:p>
                      <a:pPr marL="0" lvl="0" indent="0" algn="l" rtl="0">
                        <a:lnSpc>
                          <a:spcPct val="115000"/>
                        </a:lnSpc>
                        <a:spcBef>
                          <a:spcPts val="0"/>
                        </a:spcBef>
                        <a:spcAft>
                          <a:spcPts val="0"/>
                        </a:spcAft>
                        <a:buNone/>
                      </a:pPr>
                      <a:r>
                        <a:rPr lang="en" b="1">
                          <a:solidFill>
                            <a:srgbClr val="202124"/>
                          </a:solidFill>
                        </a:rPr>
                        <a:t>A learning rate that is too large can cause the model to converge too quickly to a suboptimal solution, whereas a learning rate that is too small can cause the process to get stuck.</a:t>
                      </a:r>
                      <a:endParaRPr sz="1200"/>
                    </a:p>
                  </a:txBody>
                  <a:tcPr marL="91425" marR="91425" marT="91425" marB="91425"/>
                </a:tc>
                <a:tc>
                  <a:txBody>
                    <a:bodyPr/>
                    <a:lstStyle/>
                    <a:p>
                      <a:pPr marL="0" lvl="0" indent="0" algn="l" rtl="0">
                        <a:lnSpc>
                          <a:spcPct val="115000"/>
                        </a:lnSpc>
                        <a:spcBef>
                          <a:spcPts val="0"/>
                        </a:spcBef>
                        <a:spcAft>
                          <a:spcPts val="0"/>
                        </a:spcAft>
                        <a:buClr>
                          <a:schemeClr val="dk1"/>
                        </a:buClr>
                        <a:buSzPts val="1100"/>
                        <a:buFont typeface="Arial"/>
                        <a:buNone/>
                      </a:pPr>
                      <a:r>
                        <a:rPr lang="en" b="1">
                          <a:solidFill>
                            <a:srgbClr val="333333"/>
                          </a:solidFill>
                          <a:highlight>
                            <a:schemeClr val="lt1"/>
                          </a:highlight>
                        </a:rPr>
                        <a:t>Step size shrinkage is better method used to prevents overfitting. </a:t>
                      </a:r>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l" rtl="0">
                        <a:lnSpc>
                          <a:spcPct val="115000"/>
                        </a:lnSpc>
                        <a:spcBef>
                          <a:spcPts val="0"/>
                        </a:spcBef>
                        <a:spcAft>
                          <a:spcPts val="0"/>
                        </a:spcAft>
                        <a:buClr>
                          <a:schemeClr val="dk1"/>
                        </a:buClr>
                        <a:buSzPts val="1100"/>
                        <a:buFont typeface="Arial"/>
                        <a:buNone/>
                      </a:pPr>
                      <a:r>
                        <a:rPr lang="en" b="1">
                          <a:solidFill>
                            <a:srgbClr val="8D1A38"/>
                          </a:solidFill>
                          <a:highlight>
                            <a:schemeClr val="lt1"/>
                          </a:highlight>
                        </a:rPr>
                        <a:t>max_depth</a:t>
                      </a:r>
                      <a:r>
                        <a:rPr lang="en" b="1">
                          <a:solidFill>
                            <a:srgbClr val="333333"/>
                          </a:solidFill>
                          <a:highlight>
                            <a:schemeClr val="lt1"/>
                          </a:highlight>
                        </a:rPr>
                        <a:t> [default=6] </a:t>
                      </a:r>
                      <a:br>
                        <a:rPr lang="en" b="1">
                          <a:solidFill>
                            <a:srgbClr val="333333"/>
                          </a:solidFill>
                          <a:highlight>
                            <a:schemeClr val="lt1"/>
                          </a:highlight>
                        </a:rPr>
                      </a:br>
                      <a:r>
                        <a:rPr lang="en" b="1">
                          <a:solidFill>
                            <a:srgbClr val="333333"/>
                          </a:solidFill>
                          <a:highlight>
                            <a:schemeClr val="lt1"/>
                          </a:highlight>
                        </a:rPr>
                        <a:t>range: [0,∞] </a:t>
                      </a:r>
                      <a:br>
                        <a:rPr lang="en" b="1">
                          <a:solidFill>
                            <a:srgbClr val="333333"/>
                          </a:solidFill>
                          <a:highlight>
                            <a:schemeClr val="lt1"/>
                          </a:highlight>
                        </a:rPr>
                      </a:br>
                      <a:br>
                        <a:rPr lang="en" b="1">
                          <a:solidFill>
                            <a:srgbClr val="333333"/>
                          </a:solidFill>
                          <a:highlight>
                            <a:schemeClr val="lt1"/>
                          </a:highlight>
                        </a:rPr>
                      </a:br>
                      <a:r>
                        <a:rPr lang="en" b="1">
                          <a:solidFill>
                            <a:srgbClr val="333333"/>
                          </a:solidFill>
                          <a:highlight>
                            <a:schemeClr val="lt1"/>
                          </a:highlight>
                        </a:rPr>
                        <a:t>‘</a:t>
                      </a:r>
                      <a:r>
                        <a:rPr lang="en" b="1" u="sng">
                          <a:solidFill>
                            <a:srgbClr val="202122"/>
                          </a:solidFill>
                        </a:rPr>
                        <a:t>Max_depth’:</a:t>
                      </a:r>
                      <a:br>
                        <a:rPr lang="en" b="1" u="sng">
                          <a:solidFill>
                            <a:srgbClr val="202122"/>
                          </a:solidFill>
                        </a:rPr>
                      </a:br>
                      <a:r>
                        <a:rPr lang="en" b="1" u="sng">
                          <a:solidFill>
                            <a:srgbClr val="202122"/>
                          </a:solidFill>
                        </a:rPr>
                        <a:t>[3, 4, 5, 6, 7],</a:t>
                      </a:r>
                      <a:endParaRPr sz="1200">
                        <a:solidFill>
                          <a:schemeClr val="dk1"/>
                        </a:solidFill>
                      </a:endParaRPr>
                    </a:p>
                  </a:txBody>
                  <a:tcPr marL="91425" marR="91425" marT="91425" marB="91425"/>
                </a:tc>
                <a:tc>
                  <a:txBody>
                    <a:bodyPr/>
                    <a:lstStyle/>
                    <a:p>
                      <a:pPr marL="0" lvl="0" indent="0" algn="l" rtl="0">
                        <a:lnSpc>
                          <a:spcPct val="115000"/>
                        </a:lnSpc>
                        <a:spcBef>
                          <a:spcPts val="0"/>
                        </a:spcBef>
                        <a:spcAft>
                          <a:spcPts val="0"/>
                        </a:spcAft>
                        <a:buClr>
                          <a:schemeClr val="dk1"/>
                        </a:buClr>
                        <a:buSzPts val="1100"/>
                        <a:buFont typeface="Arial"/>
                        <a:buNone/>
                      </a:pPr>
                      <a:r>
                        <a:rPr lang="en" b="1">
                          <a:solidFill>
                            <a:srgbClr val="333333"/>
                          </a:solidFill>
                          <a:highlight>
                            <a:schemeClr val="lt1"/>
                          </a:highlight>
                        </a:rPr>
                        <a:t>Maximum depth of a tree </a:t>
                      </a:r>
                      <a:r>
                        <a:rPr lang="en" b="1">
                          <a:solidFill>
                            <a:srgbClr val="202124"/>
                          </a:solidFill>
                          <a:highlight>
                            <a:schemeClr val="lt1"/>
                          </a:highlight>
                        </a:rPr>
                        <a:t>indicating how deep the tree can be. </a:t>
                      </a:r>
                      <a:br>
                        <a:rPr lang="en" b="1">
                          <a:solidFill>
                            <a:srgbClr val="202124"/>
                          </a:solidFill>
                          <a:highlight>
                            <a:schemeClr val="lt1"/>
                          </a:highlight>
                        </a:rPr>
                      </a:br>
                      <a:r>
                        <a:rPr lang="en" b="1">
                          <a:solidFill>
                            <a:srgbClr val="202124"/>
                          </a:solidFill>
                          <a:highlight>
                            <a:schemeClr val="lt1"/>
                          </a:highlight>
                        </a:rPr>
                        <a:t>The deeper the tree, the more splits it has and it captures more information about the data.</a:t>
                      </a:r>
                      <a:br>
                        <a:rPr lang="en" b="1">
                          <a:solidFill>
                            <a:srgbClr val="333333"/>
                          </a:solidFill>
                          <a:highlight>
                            <a:schemeClr val="lt1"/>
                          </a:highlight>
                        </a:rPr>
                      </a:br>
                      <a:endParaRPr sz="1200"/>
                    </a:p>
                  </a:txBody>
                  <a:tcPr marL="91425" marR="91425" marT="91425" marB="91425"/>
                </a:tc>
                <a:tc>
                  <a:txBody>
                    <a:bodyPr/>
                    <a:lstStyle/>
                    <a:p>
                      <a:pPr marL="0" lvl="0" indent="0" algn="l" rtl="0">
                        <a:lnSpc>
                          <a:spcPct val="115000"/>
                        </a:lnSpc>
                        <a:spcBef>
                          <a:spcPts val="0"/>
                        </a:spcBef>
                        <a:spcAft>
                          <a:spcPts val="0"/>
                        </a:spcAft>
                        <a:buClr>
                          <a:schemeClr val="dk1"/>
                        </a:buClr>
                        <a:buSzPts val="1100"/>
                        <a:buFont typeface="Arial"/>
                        <a:buNone/>
                      </a:pPr>
                      <a:r>
                        <a:rPr lang="en" b="1">
                          <a:solidFill>
                            <a:srgbClr val="333333"/>
                          </a:solidFill>
                          <a:highlight>
                            <a:schemeClr val="lt1"/>
                          </a:highlight>
                        </a:rPr>
                        <a:t>Increasing this value will make the model more complex and more likely to overfit.</a:t>
                      </a:r>
                      <a:endParaRPr sz="1200">
                        <a:solidFill>
                          <a:schemeClr val="dk1"/>
                        </a:solidFill>
                      </a:endParaRPr>
                    </a:p>
                  </a:txBody>
                  <a:tcPr marL="91425" marR="91425" marT="91425" marB="91425"/>
                </a:tc>
                <a:extLst>
                  <a:ext uri="{0D108BD9-81ED-4DB2-BD59-A6C34878D82A}">
                    <a16:rowId xmlns:a16="http://schemas.microsoft.com/office/drawing/2014/main" val="10002"/>
                  </a:ext>
                </a:extLst>
              </a:tr>
            </a:tbl>
          </a:graphicData>
        </a:graphic>
      </p:graphicFrame>
      <p:sp>
        <p:nvSpPr>
          <p:cNvPr id="948" name="Google Shape;948;p119"/>
          <p:cNvSpPr/>
          <p:nvPr/>
        </p:nvSpPr>
        <p:spPr>
          <a:xfrm>
            <a:off x="7836050" y="1832925"/>
            <a:ext cx="1206600" cy="1258200"/>
          </a:xfrm>
          <a:prstGeom prst="roundRect">
            <a:avLst>
              <a:gd name="adj" fmla="val 16667"/>
            </a:avLst>
          </a:prstGeom>
          <a:solidFill>
            <a:srgbClr val="6D9EE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7000"/>
              </a:lnSpc>
              <a:spcBef>
                <a:spcPts val="0"/>
              </a:spcBef>
              <a:spcAft>
                <a:spcPts val="0"/>
              </a:spcAft>
              <a:buNone/>
            </a:pPr>
            <a:r>
              <a:rPr lang="en" sz="1100" b="1">
                <a:solidFill>
                  <a:schemeClr val="lt1"/>
                </a:solidFill>
              </a:rPr>
              <a:t>XGBOOST </a:t>
            </a:r>
            <a:br>
              <a:rPr lang="en" sz="1100" b="1">
                <a:solidFill>
                  <a:schemeClr val="lt1"/>
                </a:solidFill>
              </a:rPr>
            </a:br>
            <a:r>
              <a:rPr lang="en" sz="1100" b="1">
                <a:solidFill>
                  <a:schemeClr val="lt1"/>
                </a:solidFill>
              </a:rPr>
              <a:t>Classifier</a:t>
            </a:r>
            <a:endParaRPr sz="1100" b="1">
              <a:solidFill>
                <a:schemeClr val="lt1"/>
              </a:solidFill>
            </a:endParaRPr>
          </a:p>
          <a:p>
            <a:pPr marL="0" lvl="0" indent="0" algn="ctr" rtl="0">
              <a:spcBef>
                <a:spcPts val="0"/>
              </a:spcBef>
              <a:spcAft>
                <a:spcPts val="0"/>
              </a:spcAft>
              <a:buNone/>
            </a:pPr>
            <a:r>
              <a:rPr lang="en" sz="1100" b="1">
                <a:solidFill>
                  <a:schemeClr val="lt1"/>
                </a:solidFill>
              </a:rPr>
              <a:t>(Tuning Parameters)</a:t>
            </a:r>
            <a:br>
              <a:rPr lang="en" sz="1100" b="1">
                <a:solidFill>
                  <a:schemeClr val="lt1"/>
                </a:solidFill>
              </a:rPr>
            </a:br>
            <a:r>
              <a:rPr lang="en" sz="1100" b="1">
                <a:solidFill>
                  <a:schemeClr val="lt1"/>
                </a:solidFill>
              </a:rPr>
              <a:t>(Grid Search)</a:t>
            </a:r>
            <a:endParaRPr sz="1600"/>
          </a:p>
        </p:txBody>
      </p:sp>
      <p:sp>
        <p:nvSpPr>
          <p:cNvPr id="949" name="Google Shape;949;p119"/>
          <p:cNvSpPr txBox="1">
            <a:spLocks noGrp="1"/>
          </p:cNvSpPr>
          <p:nvPr>
            <p:ph type="ctrTitle"/>
          </p:nvPr>
        </p:nvSpPr>
        <p:spPr>
          <a:xfrm>
            <a:off x="4072850" y="0"/>
            <a:ext cx="4896300" cy="769200"/>
          </a:xfrm>
          <a:prstGeom prst="rect">
            <a:avLst/>
          </a:prstGeom>
          <a:noFill/>
        </p:spPr>
        <p:txBody>
          <a:bodyPr spcFirstLastPara="1" wrap="square" lIns="91425" tIns="91425" rIns="91425" bIns="91425" anchor="b" anchorCtr="0">
            <a:normAutofit fontScale="90000"/>
          </a:bodyPr>
          <a:lstStyle/>
          <a:p>
            <a:pPr marL="0" lvl="0" indent="0" algn="r" rtl="0">
              <a:spcBef>
                <a:spcPts val="0"/>
              </a:spcBef>
              <a:spcAft>
                <a:spcPts val="0"/>
              </a:spcAft>
              <a:buSzPct val="29700"/>
              <a:buNone/>
            </a:pPr>
            <a:r>
              <a:rPr lang="en" sz="3333">
                <a:solidFill>
                  <a:srgbClr val="FFFFFF"/>
                </a:solidFill>
              </a:rPr>
              <a:t>Predictive Analytics</a:t>
            </a:r>
            <a:br>
              <a:rPr lang="en" sz="3000">
                <a:solidFill>
                  <a:srgbClr val="FFFFFF"/>
                </a:solidFill>
              </a:rPr>
            </a:br>
            <a:r>
              <a:rPr lang="en" sz="2000" b="1">
                <a:solidFill>
                  <a:srgbClr val="000000"/>
                </a:solidFill>
              </a:rPr>
              <a:t>(Hyperparameter Optimization Process)</a:t>
            </a:r>
            <a:endParaRPr sz="2000" b="1">
              <a:solidFill>
                <a:srgbClr val="000000"/>
              </a:solidFill>
            </a:endParaRP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953"/>
        <p:cNvGrpSpPr/>
        <p:nvPr/>
      </p:nvGrpSpPr>
      <p:grpSpPr>
        <a:xfrm>
          <a:off x="0" y="0"/>
          <a:ext cx="0" cy="0"/>
          <a:chOff x="0" y="0"/>
          <a:chExt cx="0" cy="0"/>
        </a:xfrm>
      </p:grpSpPr>
      <p:sp>
        <p:nvSpPr>
          <p:cNvPr id="954" name="Google Shape;954;p120"/>
          <p:cNvSpPr txBox="1"/>
          <p:nvPr/>
        </p:nvSpPr>
        <p:spPr>
          <a:xfrm>
            <a:off x="8295225" y="3038825"/>
            <a:ext cx="431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rgbClr val="FF0000"/>
                </a:solidFill>
              </a:rPr>
              <a:t>(3)</a:t>
            </a:r>
            <a:endParaRPr b="1">
              <a:solidFill>
                <a:srgbClr val="FF0000"/>
              </a:solidFill>
            </a:endParaRPr>
          </a:p>
        </p:txBody>
      </p:sp>
      <p:graphicFrame>
        <p:nvGraphicFramePr>
          <p:cNvPr id="955" name="Google Shape;955;p120"/>
          <p:cNvGraphicFramePr/>
          <p:nvPr/>
        </p:nvGraphicFramePr>
        <p:xfrm>
          <a:off x="359750" y="749650"/>
          <a:ext cx="3000000" cy="3000000"/>
        </p:xfrm>
        <a:graphic>
          <a:graphicData uri="http://schemas.openxmlformats.org/drawingml/2006/table">
            <a:tbl>
              <a:tblPr>
                <a:noFill/>
                <a:tableStyleId>{B94F1407-AD16-4182-BEAE-3C67775D527A}</a:tableStyleId>
              </a:tblPr>
              <a:tblGrid>
                <a:gridCol w="2070825">
                  <a:extLst>
                    <a:ext uri="{9D8B030D-6E8A-4147-A177-3AD203B41FA5}">
                      <a16:colId xmlns:a16="http://schemas.microsoft.com/office/drawing/2014/main" val="20000"/>
                    </a:ext>
                  </a:extLst>
                </a:gridCol>
                <a:gridCol w="2446125">
                  <a:extLst>
                    <a:ext uri="{9D8B030D-6E8A-4147-A177-3AD203B41FA5}">
                      <a16:colId xmlns:a16="http://schemas.microsoft.com/office/drawing/2014/main" val="20001"/>
                    </a:ext>
                  </a:extLst>
                </a:gridCol>
                <a:gridCol w="2722050">
                  <a:extLst>
                    <a:ext uri="{9D8B030D-6E8A-4147-A177-3AD203B41FA5}">
                      <a16:colId xmlns:a16="http://schemas.microsoft.com/office/drawing/2014/main" val="20002"/>
                    </a:ext>
                  </a:extLst>
                </a:gridCol>
              </a:tblGrid>
              <a:tr h="381000">
                <a:tc>
                  <a:txBody>
                    <a:bodyPr/>
                    <a:lstStyle/>
                    <a:p>
                      <a:pPr marL="0" lvl="0" indent="0" algn="ctr" rtl="0">
                        <a:spcBef>
                          <a:spcPts val="0"/>
                        </a:spcBef>
                        <a:spcAft>
                          <a:spcPts val="0"/>
                        </a:spcAft>
                        <a:buNone/>
                      </a:pPr>
                      <a:r>
                        <a:rPr lang="en" b="1">
                          <a:solidFill>
                            <a:schemeClr val="dk1"/>
                          </a:solidFill>
                        </a:rPr>
                        <a:t>Parameters (Tuned)</a:t>
                      </a:r>
                      <a:endParaRPr b="1"/>
                    </a:p>
                  </a:txBody>
                  <a:tcPr marL="91425" marR="91425" marT="91425" marB="91425">
                    <a:solidFill>
                      <a:srgbClr val="D9D9D9"/>
                    </a:solidFill>
                  </a:tcPr>
                </a:tc>
                <a:tc>
                  <a:txBody>
                    <a:bodyPr/>
                    <a:lstStyle/>
                    <a:p>
                      <a:pPr marL="0" lvl="0" indent="0" algn="ctr" rtl="0">
                        <a:spcBef>
                          <a:spcPts val="0"/>
                        </a:spcBef>
                        <a:spcAft>
                          <a:spcPts val="0"/>
                        </a:spcAft>
                        <a:buNone/>
                      </a:pPr>
                      <a:r>
                        <a:rPr lang="en" b="1"/>
                        <a:t>Definitions</a:t>
                      </a:r>
                      <a:endParaRPr b="1"/>
                    </a:p>
                  </a:txBody>
                  <a:tcPr marL="91425" marR="91425" marT="91425" marB="91425">
                    <a:solidFill>
                      <a:srgbClr val="D9D9D9"/>
                    </a:solidFill>
                  </a:tcPr>
                </a:tc>
                <a:tc>
                  <a:txBody>
                    <a:bodyPr/>
                    <a:lstStyle/>
                    <a:p>
                      <a:pPr marL="0" lvl="0" indent="0" algn="ctr" rtl="0">
                        <a:spcBef>
                          <a:spcPts val="0"/>
                        </a:spcBef>
                        <a:spcAft>
                          <a:spcPts val="0"/>
                        </a:spcAft>
                        <a:buClr>
                          <a:schemeClr val="dk1"/>
                        </a:buClr>
                        <a:buSzPts val="1100"/>
                        <a:buFont typeface="Arial"/>
                        <a:buNone/>
                      </a:pPr>
                      <a:r>
                        <a:rPr lang="en" b="1">
                          <a:solidFill>
                            <a:schemeClr val="dk1"/>
                          </a:solidFill>
                        </a:rPr>
                        <a:t>Impacts</a:t>
                      </a:r>
                      <a:endParaRPr b="1"/>
                    </a:p>
                  </a:txBody>
                  <a:tcPr marL="91425" marR="91425" marT="91425" marB="91425">
                    <a:solidFill>
                      <a:srgbClr val="D9D9D9"/>
                    </a:solidFill>
                  </a:tcPr>
                </a:tc>
                <a:extLst>
                  <a:ext uri="{0D108BD9-81ED-4DB2-BD59-A6C34878D82A}">
                    <a16:rowId xmlns:a16="http://schemas.microsoft.com/office/drawing/2014/main" val="10000"/>
                  </a:ext>
                </a:extLst>
              </a:tr>
              <a:tr h="381000">
                <a:tc>
                  <a:txBody>
                    <a:bodyPr/>
                    <a:lstStyle/>
                    <a:p>
                      <a:pPr marL="0" lvl="0" indent="0" algn="l" rtl="0">
                        <a:lnSpc>
                          <a:spcPct val="115000"/>
                        </a:lnSpc>
                        <a:spcBef>
                          <a:spcPts val="0"/>
                        </a:spcBef>
                        <a:spcAft>
                          <a:spcPts val="0"/>
                        </a:spcAft>
                        <a:buClr>
                          <a:schemeClr val="dk1"/>
                        </a:buClr>
                        <a:buSzPts val="1100"/>
                        <a:buFont typeface="Arial"/>
                        <a:buNone/>
                      </a:pPr>
                      <a:r>
                        <a:rPr lang="en" b="1">
                          <a:solidFill>
                            <a:srgbClr val="8D1A38"/>
                          </a:solidFill>
                          <a:highlight>
                            <a:schemeClr val="lt1"/>
                          </a:highlight>
                        </a:rPr>
                        <a:t>gamma</a:t>
                      </a:r>
                      <a:r>
                        <a:rPr lang="en" b="1">
                          <a:solidFill>
                            <a:srgbClr val="333333"/>
                          </a:solidFill>
                          <a:highlight>
                            <a:schemeClr val="lt1"/>
                          </a:highlight>
                        </a:rPr>
                        <a:t> [default=0, alias: </a:t>
                      </a:r>
                      <a:r>
                        <a:rPr lang="en" b="1">
                          <a:solidFill>
                            <a:srgbClr val="8D1A38"/>
                          </a:solidFill>
                          <a:highlight>
                            <a:schemeClr val="lt1"/>
                          </a:highlight>
                        </a:rPr>
                        <a:t>min_split_loss</a:t>
                      </a:r>
                      <a:r>
                        <a:rPr lang="en" b="1">
                          <a:solidFill>
                            <a:srgbClr val="333333"/>
                          </a:solidFill>
                          <a:highlight>
                            <a:schemeClr val="lt1"/>
                          </a:highlight>
                        </a:rPr>
                        <a:t>] range: [0,∞] </a:t>
                      </a:r>
                      <a:br>
                        <a:rPr lang="en" b="1">
                          <a:solidFill>
                            <a:srgbClr val="333333"/>
                          </a:solidFill>
                          <a:highlight>
                            <a:schemeClr val="lt1"/>
                          </a:highlight>
                        </a:rPr>
                      </a:br>
                      <a:br>
                        <a:rPr lang="en" b="1">
                          <a:solidFill>
                            <a:srgbClr val="333333"/>
                          </a:solidFill>
                          <a:highlight>
                            <a:schemeClr val="lt1"/>
                          </a:highlight>
                        </a:rPr>
                      </a:br>
                      <a:r>
                        <a:rPr lang="en" b="1">
                          <a:solidFill>
                            <a:srgbClr val="202122"/>
                          </a:solidFill>
                        </a:rPr>
                        <a:t>‘Gamma':</a:t>
                      </a:r>
                      <a:br>
                        <a:rPr lang="en" b="1">
                          <a:solidFill>
                            <a:srgbClr val="202122"/>
                          </a:solidFill>
                        </a:rPr>
                      </a:br>
                      <a:r>
                        <a:rPr lang="en" b="1">
                          <a:solidFill>
                            <a:srgbClr val="202122"/>
                          </a:solidFill>
                        </a:rPr>
                        <a:t>[0, 3, 6, 9, 12]</a:t>
                      </a:r>
                      <a:endParaRPr/>
                    </a:p>
                  </a:txBody>
                  <a:tcPr marL="91425" marR="91425" marT="91425" marB="91425"/>
                </a:tc>
                <a:tc>
                  <a:txBody>
                    <a:bodyPr/>
                    <a:lstStyle/>
                    <a:p>
                      <a:pPr marL="0" lvl="0" indent="0" algn="l" rtl="0">
                        <a:lnSpc>
                          <a:spcPct val="115000"/>
                        </a:lnSpc>
                        <a:spcBef>
                          <a:spcPts val="0"/>
                        </a:spcBef>
                        <a:spcAft>
                          <a:spcPts val="0"/>
                        </a:spcAft>
                        <a:buClr>
                          <a:schemeClr val="dk1"/>
                        </a:buClr>
                        <a:buSzPts val="1100"/>
                        <a:buFont typeface="Arial"/>
                        <a:buNone/>
                      </a:pPr>
                      <a:r>
                        <a:rPr lang="en" b="1">
                          <a:solidFill>
                            <a:schemeClr val="dk1"/>
                          </a:solidFill>
                        </a:rPr>
                        <a:t>Gamma </a:t>
                      </a:r>
                      <a:r>
                        <a:rPr lang="en" b="1">
                          <a:solidFill>
                            <a:srgbClr val="343A40"/>
                          </a:solidFill>
                        </a:rPr>
                        <a:t>is an unbounded parameter from 0 to infinity that is used to control the model’s tendency to overfit. </a:t>
                      </a:r>
                      <a:endParaRPr sz="1200"/>
                    </a:p>
                  </a:txBody>
                  <a:tcPr marL="91425" marR="91425" marT="91425" marB="91425"/>
                </a:tc>
                <a:tc>
                  <a:txBody>
                    <a:bodyPr/>
                    <a:lstStyle/>
                    <a:p>
                      <a:pPr marL="0" lvl="0" indent="0" algn="l" rtl="0">
                        <a:lnSpc>
                          <a:spcPct val="115000"/>
                        </a:lnSpc>
                        <a:spcBef>
                          <a:spcPts val="0"/>
                        </a:spcBef>
                        <a:spcAft>
                          <a:spcPts val="0"/>
                        </a:spcAft>
                        <a:buNone/>
                      </a:pPr>
                      <a:r>
                        <a:rPr lang="en" b="1">
                          <a:solidFill>
                            <a:srgbClr val="333333"/>
                          </a:solidFill>
                          <a:highlight>
                            <a:schemeClr val="lt1"/>
                          </a:highlight>
                        </a:rPr>
                        <a:t>The larger </a:t>
                      </a:r>
                      <a:r>
                        <a:rPr lang="en" b="1">
                          <a:solidFill>
                            <a:srgbClr val="8D1A38"/>
                          </a:solidFill>
                          <a:highlight>
                            <a:schemeClr val="lt1"/>
                          </a:highlight>
                        </a:rPr>
                        <a:t>gamma</a:t>
                      </a:r>
                      <a:r>
                        <a:rPr lang="en" b="1">
                          <a:solidFill>
                            <a:srgbClr val="333333"/>
                          </a:solidFill>
                          <a:highlight>
                            <a:schemeClr val="lt1"/>
                          </a:highlight>
                        </a:rPr>
                        <a:t> is, the more conservative the algorithm will be.</a:t>
                      </a:r>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l" rtl="0">
                        <a:lnSpc>
                          <a:spcPct val="115000"/>
                        </a:lnSpc>
                        <a:spcBef>
                          <a:spcPts val="0"/>
                        </a:spcBef>
                        <a:spcAft>
                          <a:spcPts val="800"/>
                        </a:spcAft>
                        <a:buNone/>
                      </a:pPr>
                      <a:r>
                        <a:rPr lang="en" b="1">
                          <a:solidFill>
                            <a:srgbClr val="8D1A38"/>
                          </a:solidFill>
                          <a:highlight>
                            <a:schemeClr val="lt1"/>
                          </a:highlight>
                        </a:rPr>
                        <a:t>subsample</a:t>
                      </a:r>
                      <a:r>
                        <a:rPr lang="en" b="1">
                          <a:solidFill>
                            <a:srgbClr val="333333"/>
                          </a:solidFill>
                          <a:highlight>
                            <a:schemeClr val="lt1"/>
                          </a:highlight>
                        </a:rPr>
                        <a:t> [default=1]  </a:t>
                      </a:r>
                      <a:r>
                        <a:rPr lang="en" b="1">
                          <a:solidFill>
                            <a:srgbClr val="333333"/>
                          </a:solidFill>
                        </a:rPr>
                        <a:t>range: (0,1]</a:t>
                      </a:r>
                      <a:br>
                        <a:rPr lang="en" b="1">
                          <a:solidFill>
                            <a:srgbClr val="333333"/>
                          </a:solidFill>
                        </a:rPr>
                      </a:br>
                      <a:br>
                        <a:rPr lang="en" b="1">
                          <a:solidFill>
                            <a:srgbClr val="333333"/>
                          </a:solidFill>
                        </a:rPr>
                      </a:br>
                      <a:r>
                        <a:rPr lang="en" b="1">
                          <a:solidFill>
                            <a:srgbClr val="202122"/>
                          </a:solidFill>
                        </a:rPr>
                        <a:t>‘Subsample':</a:t>
                      </a:r>
                      <a:br>
                        <a:rPr lang="en" b="1">
                          <a:solidFill>
                            <a:srgbClr val="202122"/>
                          </a:solidFill>
                        </a:rPr>
                      </a:br>
                      <a:r>
                        <a:rPr lang="en" b="1">
                          <a:solidFill>
                            <a:srgbClr val="202122"/>
                          </a:solidFill>
                        </a:rPr>
                        <a:t>[0, 0.25, 0.5, 0.75, 1]</a:t>
                      </a:r>
                      <a:endParaRPr sz="1200">
                        <a:solidFill>
                          <a:schemeClr val="dk1"/>
                        </a:solidFill>
                      </a:endParaRPr>
                    </a:p>
                  </a:txBody>
                  <a:tcPr marL="91425" marR="91425" marT="91425" marB="91425"/>
                </a:tc>
                <a:tc>
                  <a:txBody>
                    <a:bodyPr/>
                    <a:lstStyle/>
                    <a:p>
                      <a:pPr marL="0" lvl="0" indent="0" algn="l" rtl="0">
                        <a:lnSpc>
                          <a:spcPct val="115000"/>
                        </a:lnSpc>
                        <a:spcBef>
                          <a:spcPts val="0"/>
                        </a:spcBef>
                        <a:spcAft>
                          <a:spcPts val="800"/>
                        </a:spcAft>
                        <a:buNone/>
                      </a:pPr>
                      <a:r>
                        <a:rPr lang="en" b="1">
                          <a:solidFill>
                            <a:srgbClr val="333333"/>
                          </a:solidFill>
                          <a:highlight>
                            <a:schemeClr val="lt1"/>
                          </a:highlight>
                        </a:rPr>
                        <a:t>Subsample is the ratio of the training instances. </a:t>
                      </a:r>
                      <a:br>
                        <a:rPr lang="en" b="1">
                          <a:solidFill>
                            <a:srgbClr val="333333"/>
                          </a:solidFill>
                          <a:highlight>
                            <a:schemeClr val="lt1"/>
                          </a:highlight>
                        </a:rPr>
                      </a:br>
                      <a:r>
                        <a:rPr lang="en" b="1">
                          <a:solidFill>
                            <a:srgbClr val="343A40"/>
                          </a:solidFill>
                          <a:highlight>
                            <a:schemeClr val="lt1"/>
                          </a:highlight>
                        </a:rPr>
                        <a:t>The default here is set to 1.0, which means each iteration of the training process can sample 100% of the data.</a:t>
                      </a:r>
                      <a:endParaRPr sz="1200"/>
                    </a:p>
                  </a:txBody>
                  <a:tcPr marL="91425" marR="91425" marT="91425" marB="91425"/>
                </a:tc>
                <a:tc>
                  <a:txBody>
                    <a:bodyPr/>
                    <a:lstStyle/>
                    <a:p>
                      <a:pPr marL="0" lvl="0" indent="0" algn="l" rtl="0">
                        <a:lnSpc>
                          <a:spcPct val="115000"/>
                        </a:lnSpc>
                        <a:spcBef>
                          <a:spcPts val="0"/>
                        </a:spcBef>
                        <a:spcAft>
                          <a:spcPts val="800"/>
                        </a:spcAft>
                        <a:buClr>
                          <a:schemeClr val="dk1"/>
                        </a:buClr>
                        <a:buSzPts val="1100"/>
                        <a:buFont typeface="Arial"/>
                        <a:buNone/>
                      </a:pPr>
                      <a:r>
                        <a:rPr lang="en" b="1">
                          <a:solidFill>
                            <a:srgbClr val="333333"/>
                          </a:solidFill>
                        </a:rPr>
                        <a:t>Setting it to 0.5 means that XGBoost would randomly sample half of the training data prior to growing trees and this will prevent overfitting.</a:t>
                      </a:r>
                      <a:endParaRPr sz="1200">
                        <a:solidFill>
                          <a:schemeClr val="dk1"/>
                        </a:solidFill>
                      </a:endParaRPr>
                    </a:p>
                  </a:txBody>
                  <a:tcPr marL="91425" marR="91425" marT="91425" marB="91425"/>
                </a:tc>
                <a:extLst>
                  <a:ext uri="{0D108BD9-81ED-4DB2-BD59-A6C34878D82A}">
                    <a16:rowId xmlns:a16="http://schemas.microsoft.com/office/drawing/2014/main" val="10002"/>
                  </a:ext>
                </a:extLst>
              </a:tr>
            </a:tbl>
          </a:graphicData>
        </a:graphic>
      </p:graphicFrame>
      <p:sp>
        <p:nvSpPr>
          <p:cNvPr id="956" name="Google Shape;956;p120"/>
          <p:cNvSpPr/>
          <p:nvPr/>
        </p:nvSpPr>
        <p:spPr>
          <a:xfrm>
            <a:off x="7836050" y="1832925"/>
            <a:ext cx="1206600" cy="1258200"/>
          </a:xfrm>
          <a:prstGeom prst="roundRect">
            <a:avLst>
              <a:gd name="adj" fmla="val 16667"/>
            </a:avLst>
          </a:prstGeom>
          <a:solidFill>
            <a:srgbClr val="6D9EE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7000"/>
              </a:lnSpc>
              <a:spcBef>
                <a:spcPts val="0"/>
              </a:spcBef>
              <a:spcAft>
                <a:spcPts val="0"/>
              </a:spcAft>
              <a:buNone/>
            </a:pPr>
            <a:r>
              <a:rPr lang="en" sz="1100" b="1">
                <a:solidFill>
                  <a:schemeClr val="lt1"/>
                </a:solidFill>
              </a:rPr>
              <a:t>XGBOOST </a:t>
            </a:r>
            <a:br>
              <a:rPr lang="en" sz="1100" b="1">
                <a:solidFill>
                  <a:schemeClr val="lt1"/>
                </a:solidFill>
              </a:rPr>
            </a:br>
            <a:r>
              <a:rPr lang="en" sz="1100" b="1">
                <a:solidFill>
                  <a:schemeClr val="lt1"/>
                </a:solidFill>
              </a:rPr>
              <a:t>Classifier</a:t>
            </a:r>
            <a:endParaRPr sz="1100" b="1">
              <a:solidFill>
                <a:schemeClr val="lt1"/>
              </a:solidFill>
            </a:endParaRPr>
          </a:p>
          <a:p>
            <a:pPr marL="0" lvl="0" indent="0" algn="ctr" rtl="0">
              <a:spcBef>
                <a:spcPts val="0"/>
              </a:spcBef>
              <a:spcAft>
                <a:spcPts val="0"/>
              </a:spcAft>
              <a:buNone/>
            </a:pPr>
            <a:r>
              <a:rPr lang="en" sz="1100" b="1">
                <a:solidFill>
                  <a:schemeClr val="lt1"/>
                </a:solidFill>
              </a:rPr>
              <a:t>(Tuning Parameters)</a:t>
            </a:r>
            <a:br>
              <a:rPr lang="en" sz="1100" b="1">
                <a:solidFill>
                  <a:schemeClr val="lt1"/>
                </a:solidFill>
              </a:rPr>
            </a:br>
            <a:r>
              <a:rPr lang="en" sz="1100" b="1">
                <a:solidFill>
                  <a:schemeClr val="lt1"/>
                </a:solidFill>
              </a:rPr>
              <a:t>(Grid Search)</a:t>
            </a:r>
            <a:endParaRPr sz="1600"/>
          </a:p>
        </p:txBody>
      </p:sp>
      <p:sp>
        <p:nvSpPr>
          <p:cNvPr id="957" name="Google Shape;957;p120"/>
          <p:cNvSpPr txBox="1">
            <a:spLocks noGrp="1"/>
          </p:cNvSpPr>
          <p:nvPr>
            <p:ph type="ctrTitle"/>
          </p:nvPr>
        </p:nvSpPr>
        <p:spPr>
          <a:xfrm>
            <a:off x="4072850" y="0"/>
            <a:ext cx="4896300" cy="769200"/>
          </a:xfrm>
          <a:prstGeom prst="rect">
            <a:avLst/>
          </a:prstGeom>
          <a:noFill/>
        </p:spPr>
        <p:txBody>
          <a:bodyPr spcFirstLastPara="1" wrap="square" lIns="91425" tIns="91425" rIns="91425" bIns="91425" anchor="b" anchorCtr="0">
            <a:normAutofit fontScale="90000"/>
          </a:bodyPr>
          <a:lstStyle/>
          <a:p>
            <a:pPr marL="0" lvl="0" indent="0" algn="r" rtl="0">
              <a:spcBef>
                <a:spcPts val="0"/>
              </a:spcBef>
              <a:spcAft>
                <a:spcPts val="0"/>
              </a:spcAft>
              <a:buSzPct val="29700"/>
              <a:buNone/>
            </a:pPr>
            <a:r>
              <a:rPr lang="en" sz="3333">
                <a:solidFill>
                  <a:srgbClr val="FFFFFF"/>
                </a:solidFill>
              </a:rPr>
              <a:t>Predictive Analytics</a:t>
            </a:r>
            <a:br>
              <a:rPr lang="en" sz="3000">
                <a:solidFill>
                  <a:srgbClr val="FFFFFF"/>
                </a:solidFill>
              </a:rPr>
            </a:br>
            <a:r>
              <a:rPr lang="en" sz="2000" b="1">
                <a:solidFill>
                  <a:srgbClr val="000000"/>
                </a:solidFill>
              </a:rPr>
              <a:t>(Hyperparameter Optimization Process)</a:t>
            </a:r>
            <a:endParaRPr sz="2000" b="1">
              <a:solidFill>
                <a:srgbClr val="000000"/>
              </a:solidFill>
            </a:endParaRP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961"/>
        <p:cNvGrpSpPr/>
        <p:nvPr/>
      </p:nvGrpSpPr>
      <p:grpSpPr>
        <a:xfrm>
          <a:off x="0" y="0"/>
          <a:ext cx="0" cy="0"/>
          <a:chOff x="0" y="0"/>
          <a:chExt cx="0" cy="0"/>
        </a:xfrm>
      </p:grpSpPr>
      <p:sp>
        <p:nvSpPr>
          <p:cNvPr id="962" name="Google Shape;962;p121"/>
          <p:cNvSpPr txBox="1"/>
          <p:nvPr/>
        </p:nvSpPr>
        <p:spPr>
          <a:xfrm>
            <a:off x="8295225" y="3038825"/>
            <a:ext cx="431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rgbClr val="FF0000"/>
                </a:solidFill>
              </a:rPr>
              <a:t>(3)</a:t>
            </a:r>
            <a:endParaRPr b="1">
              <a:solidFill>
                <a:srgbClr val="FF0000"/>
              </a:solidFill>
            </a:endParaRPr>
          </a:p>
        </p:txBody>
      </p:sp>
      <p:graphicFrame>
        <p:nvGraphicFramePr>
          <p:cNvPr id="963" name="Google Shape;963;p121"/>
          <p:cNvGraphicFramePr/>
          <p:nvPr/>
        </p:nvGraphicFramePr>
        <p:xfrm>
          <a:off x="359750" y="749650"/>
          <a:ext cx="3000000" cy="3000000"/>
        </p:xfrm>
        <a:graphic>
          <a:graphicData uri="http://schemas.openxmlformats.org/drawingml/2006/table">
            <a:tbl>
              <a:tblPr>
                <a:noFill/>
                <a:tableStyleId>{B94F1407-AD16-4182-BEAE-3C67775D527A}</a:tableStyleId>
              </a:tblPr>
              <a:tblGrid>
                <a:gridCol w="2070825">
                  <a:extLst>
                    <a:ext uri="{9D8B030D-6E8A-4147-A177-3AD203B41FA5}">
                      <a16:colId xmlns:a16="http://schemas.microsoft.com/office/drawing/2014/main" val="20000"/>
                    </a:ext>
                  </a:extLst>
                </a:gridCol>
                <a:gridCol w="2523400">
                  <a:extLst>
                    <a:ext uri="{9D8B030D-6E8A-4147-A177-3AD203B41FA5}">
                      <a16:colId xmlns:a16="http://schemas.microsoft.com/office/drawing/2014/main" val="20001"/>
                    </a:ext>
                  </a:extLst>
                </a:gridCol>
                <a:gridCol w="2644775">
                  <a:extLst>
                    <a:ext uri="{9D8B030D-6E8A-4147-A177-3AD203B41FA5}">
                      <a16:colId xmlns:a16="http://schemas.microsoft.com/office/drawing/2014/main" val="20002"/>
                    </a:ext>
                  </a:extLst>
                </a:gridCol>
              </a:tblGrid>
              <a:tr h="381000">
                <a:tc>
                  <a:txBody>
                    <a:bodyPr/>
                    <a:lstStyle/>
                    <a:p>
                      <a:pPr marL="0" lvl="0" indent="0" algn="ctr" rtl="0">
                        <a:spcBef>
                          <a:spcPts val="0"/>
                        </a:spcBef>
                        <a:spcAft>
                          <a:spcPts val="0"/>
                        </a:spcAft>
                        <a:buNone/>
                      </a:pPr>
                      <a:r>
                        <a:rPr lang="en" b="1">
                          <a:solidFill>
                            <a:schemeClr val="dk1"/>
                          </a:solidFill>
                        </a:rPr>
                        <a:t> </a:t>
                      </a:r>
                      <a:endParaRPr b="1"/>
                    </a:p>
                  </a:txBody>
                  <a:tcPr marL="91425" marR="91425" marT="91425" marB="91425">
                    <a:solidFill>
                      <a:srgbClr val="D9D9D9"/>
                    </a:solidFill>
                  </a:tcPr>
                </a:tc>
                <a:tc>
                  <a:txBody>
                    <a:bodyPr/>
                    <a:lstStyle/>
                    <a:p>
                      <a:pPr marL="0" lvl="0" indent="0" algn="ctr" rtl="0">
                        <a:spcBef>
                          <a:spcPts val="0"/>
                        </a:spcBef>
                        <a:spcAft>
                          <a:spcPts val="0"/>
                        </a:spcAft>
                        <a:buNone/>
                      </a:pPr>
                      <a:r>
                        <a:rPr lang="en" b="1"/>
                        <a:t>Definitions</a:t>
                      </a:r>
                      <a:endParaRPr b="1"/>
                    </a:p>
                  </a:txBody>
                  <a:tcPr marL="91425" marR="91425" marT="91425" marB="91425">
                    <a:solidFill>
                      <a:srgbClr val="D9D9D9"/>
                    </a:solidFill>
                  </a:tcPr>
                </a:tc>
                <a:tc>
                  <a:txBody>
                    <a:bodyPr/>
                    <a:lstStyle/>
                    <a:p>
                      <a:pPr marL="0" lvl="0" indent="0" algn="ctr" rtl="0">
                        <a:spcBef>
                          <a:spcPts val="0"/>
                        </a:spcBef>
                        <a:spcAft>
                          <a:spcPts val="0"/>
                        </a:spcAft>
                        <a:buClr>
                          <a:schemeClr val="dk1"/>
                        </a:buClr>
                        <a:buSzPts val="1100"/>
                        <a:buFont typeface="Arial"/>
                        <a:buNone/>
                      </a:pPr>
                      <a:r>
                        <a:rPr lang="en" b="1">
                          <a:solidFill>
                            <a:schemeClr val="dk1"/>
                          </a:solidFill>
                        </a:rPr>
                        <a:t>Impacts</a:t>
                      </a:r>
                      <a:endParaRPr b="1"/>
                    </a:p>
                  </a:txBody>
                  <a:tcPr marL="91425" marR="91425" marT="91425" marB="91425">
                    <a:solidFill>
                      <a:srgbClr val="D9D9D9"/>
                    </a:solidFill>
                  </a:tcPr>
                </a:tc>
                <a:extLst>
                  <a:ext uri="{0D108BD9-81ED-4DB2-BD59-A6C34878D82A}">
                    <a16:rowId xmlns:a16="http://schemas.microsoft.com/office/drawing/2014/main" val="10000"/>
                  </a:ext>
                </a:extLst>
              </a:tr>
              <a:tr h="381000">
                <a:tc>
                  <a:txBody>
                    <a:bodyPr/>
                    <a:lstStyle/>
                    <a:p>
                      <a:pPr marL="0" lvl="0" indent="0" algn="l" rtl="0">
                        <a:lnSpc>
                          <a:spcPct val="115000"/>
                        </a:lnSpc>
                        <a:spcBef>
                          <a:spcPts val="0"/>
                        </a:spcBef>
                        <a:spcAft>
                          <a:spcPts val="0"/>
                        </a:spcAft>
                        <a:buNone/>
                      </a:pPr>
                      <a:r>
                        <a:rPr lang="en" b="1" u="sng">
                          <a:solidFill>
                            <a:srgbClr val="202124"/>
                          </a:solidFill>
                          <a:highlight>
                            <a:schemeClr val="lt1"/>
                          </a:highlight>
                        </a:rPr>
                        <a:t>What is OverFitting?</a:t>
                      </a:r>
                      <a:endParaRPr/>
                    </a:p>
                  </a:txBody>
                  <a:tcPr marL="91425" marR="91425" marT="91425" marB="91425"/>
                </a:tc>
                <a:tc>
                  <a:txBody>
                    <a:bodyPr/>
                    <a:lstStyle/>
                    <a:p>
                      <a:pPr marL="0" lvl="0" indent="0" algn="l" rtl="0">
                        <a:lnSpc>
                          <a:spcPct val="115000"/>
                        </a:lnSpc>
                        <a:spcBef>
                          <a:spcPts val="0"/>
                        </a:spcBef>
                        <a:spcAft>
                          <a:spcPts val="0"/>
                        </a:spcAft>
                        <a:buNone/>
                      </a:pPr>
                      <a:r>
                        <a:rPr lang="en" b="1">
                          <a:solidFill>
                            <a:srgbClr val="202124"/>
                          </a:solidFill>
                          <a:highlight>
                            <a:schemeClr val="lt1"/>
                          </a:highlight>
                        </a:rPr>
                        <a:t>Overfitting refers to a modeling error that occurs when a function corresponds too closely to a particular set of data. </a:t>
                      </a:r>
                      <a:endParaRPr sz="1200"/>
                    </a:p>
                  </a:txBody>
                  <a:tcPr marL="91425" marR="91425" marT="91425" marB="91425"/>
                </a:tc>
                <a:tc>
                  <a:txBody>
                    <a:bodyPr/>
                    <a:lstStyle/>
                    <a:p>
                      <a:pPr marL="0" lvl="0" indent="0" algn="l" rtl="0">
                        <a:lnSpc>
                          <a:spcPct val="115000"/>
                        </a:lnSpc>
                        <a:spcBef>
                          <a:spcPts val="0"/>
                        </a:spcBef>
                        <a:spcAft>
                          <a:spcPts val="0"/>
                        </a:spcAft>
                        <a:buNone/>
                      </a:pPr>
                      <a:r>
                        <a:rPr lang="en" b="1">
                          <a:solidFill>
                            <a:srgbClr val="202124"/>
                          </a:solidFill>
                          <a:highlight>
                            <a:schemeClr val="lt1"/>
                          </a:highlight>
                        </a:rPr>
                        <a:t>As a result, overfitting may fail to fit additional data, and this may affect the accuracy of predicting future observations.</a:t>
                      </a:r>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l" rtl="0">
                        <a:lnSpc>
                          <a:spcPct val="115000"/>
                        </a:lnSpc>
                        <a:spcBef>
                          <a:spcPts val="0"/>
                        </a:spcBef>
                        <a:spcAft>
                          <a:spcPts val="0"/>
                        </a:spcAft>
                        <a:buNone/>
                      </a:pPr>
                      <a:r>
                        <a:rPr lang="en" b="1" u="sng">
                          <a:solidFill>
                            <a:srgbClr val="202124"/>
                          </a:solidFill>
                          <a:highlight>
                            <a:schemeClr val="lt1"/>
                          </a:highlight>
                        </a:rPr>
                        <a:t>What is UnderFitting?</a:t>
                      </a:r>
                      <a:endParaRPr sz="1200">
                        <a:solidFill>
                          <a:schemeClr val="dk1"/>
                        </a:solidFill>
                      </a:endParaRPr>
                    </a:p>
                  </a:txBody>
                  <a:tcPr marL="91425" marR="91425" marT="91425" marB="91425"/>
                </a:tc>
                <a:tc>
                  <a:txBody>
                    <a:bodyPr/>
                    <a:lstStyle/>
                    <a:p>
                      <a:pPr marL="0" lvl="0" indent="0" algn="l" rtl="0">
                        <a:lnSpc>
                          <a:spcPct val="115000"/>
                        </a:lnSpc>
                        <a:spcBef>
                          <a:spcPts val="0"/>
                        </a:spcBef>
                        <a:spcAft>
                          <a:spcPts val="0"/>
                        </a:spcAft>
                        <a:buNone/>
                      </a:pPr>
                      <a:r>
                        <a:rPr lang="en" b="1">
                          <a:solidFill>
                            <a:srgbClr val="202124"/>
                          </a:solidFill>
                          <a:highlight>
                            <a:schemeClr val="lt1"/>
                          </a:highlight>
                        </a:rPr>
                        <a:t>Underfitting is the case where the model has “not learned enough” from the training data, resulting in low generalization and unreliable predictions. </a:t>
                      </a:r>
                      <a:endParaRPr sz="1200"/>
                    </a:p>
                  </a:txBody>
                  <a:tcPr marL="91425" marR="91425" marT="91425" marB="91425"/>
                </a:tc>
                <a:tc>
                  <a:txBody>
                    <a:bodyPr/>
                    <a:lstStyle/>
                    <a:p>
                      <a:pPr marL="0" lvl="0" indent="0" algn="l" rtl="0">
                        <a:lnSpc>
                          <a:spcPct val="115000"/>
                        </a:lnSpc>
                        <a:spcBef>
                          <a:spcPts val="0"/>
                        </a:spcBef>
                        <a:spcAft>
                          <a:spcPts val="0"/>
                        </a:spcAft>
                        <a:buNone/>
                      </a:pPr>
                      <a:r>
                        <a:rPr lang="en" b="1">
                          <a:solidFill>
                            <a:srgbClr val="202124"/>
                          </a:solidFill>
                          <a:highlight>
                            <a:schemeClr val="lt1"/>
                          </a:highlight>
                        </a:rPr>
                        <a:t>As you probably expected, underfitting (i.e. high bias) is just as bad for generalization of the model as overfitting.</a:t>
                      </a:r>
                      <a:endParaRPr sz="1200">
                        <a:solidFill>
                          <a:schemeClr val="dk1"/>
                        </a:solidFill>
                      </a:endParaRPr>
                    </a:p>
                  </a:txBody>
                  <a:tcPr marL="91425" marR="91425" marT="91425" marB="91425"/>
                </a:tc>
                <a:extLst>
                  <a:ext uri="{0D108BD9-81ED-4DB2-BD59-A6C34878D82A}">
                    <a16:rowId xmlns:a16="http://schemas.microsoft.com/office/drawing/2014/main" val="10002"/>
                  </a:ext>
                </a:extLst>
              </a:tr>
            </a:tbl>
          </a:graphicData>
        </a:graphic>
      </p:graphicFrame>
      <p:sp>
        <p:nvSpPr>
          <p:cNvPr id="964" name="Google Shape;964;p121"/>
          <p:cNvSpPr/>
          <p:nvPr/>
        </p:nvSpPr>
        <p:spPr>
          <a:xfrm>
            <a:off x="7836050" y="1832925"/>
            <a:ext cx="1206600" cy="1258200"/>
          </a:xfrm>
          <a:prstGeom prst="roundRect">
            <a:avLst>
              <a:gd name="adj" fmla="val 16667"/>
            </a:avLst>
          </a:prstGeom>
          <a:solidFill>
            <a:srgbClr val="6D9EE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7000"/>
              </a:lnSpc>
              <a:spcBef>
                <a:spcPts val="0"/>
              </a:spcBef>
              <a:spcAft>
                <a:spcPts val="0"/>
              </a:spcAft>
              <a:buNone/>
            </a:pPr>
            <a:r>
              <a:rPr lang="en" sz="1100" b="1">
                <a:solidFill>
                  <a:schemeClr val="lt1"/>
                </a:solidFill>
              </a:rPr>
              <a:t>XGBOOST </a:t>
            </a:r>
            <a:br>
              <a:rPr lang="en" sz="1100" b="1">
                <a:solidFill>
                  <a:schemeClr val="lt1"/>
                </a:solidFill>
              </a:rPr>
            </a:br>
            <a:r>
              <a:rPr lang="en" sz="1100" b="1">
                <a:solidFill>
                  <a:schemeClr val="lt1"/>
                </a:solidFill>
              </a:rPr>
              <a:t>Classifier</a:t>
            </a:r>
            <a:endParaRPr sz="1100" b="1">
              <a:solidFill>
                <a:schemeClr val="lt1"/>
              </a:solidFill>
            </a:endParaRPr>
          </a:p>
          <a:p>
            <a:pPr marL="0" lvl="0" indent="0" algn="ctr" rtl="0">
              <a:spcBef>
                <a:spcPts val="0"/>
              </a:spcBef>
              <a:spcAft>
                <a:spcPts val="0"/>
              </a:spcAft>
              <a:buNone/>
            </a:pPr>
            <a:r>
              <a:rPr lang="en" sz="1100" b="1">
                <a:solidFill>
                  <a:schemeClr val="lt1"/>
                </a:solidFill>
              </a:rPr>
              <a:t>(Tuning Parameters)</a:t>
            </a:r>
            <a:br>
              <a:rPr lang="en" sz="1100" b="1">
                <a:solidFill>
                  <a:schemeClr val="lt1"/>
                </a:solidFill>
              </a:rPr>
            </a:br>
            <a:r>
              <a:rPr lang="en" sz="1100" b="1">
                <a:solidFill>
                  <a:schemeClr val="lt1"/>
                </a:solidFill>
              </a:rPr>
              <a:t>(Grid Search)</a:t>
            </a:r>
            <a:endParaRPr sz="1600"/>
          </a:p>
        </p:txBody>
      </p:sp>
      <p:sp>
        <p:nvSpPr>
          <p:cNvPr id="965" name="Google Shape;965;p121"/>
          <p:cNvSpPr txBox="1">
            <a:spLocks noGrp="1"/>
          </p:cNvSpPr>
          <p:nvPr>
            <p:ph type="ctrTitle"/>
          </p:nvPr>
        </p:nvSpPr>
        <p:spPr>
          <a:xfrm>
            <a:off x="4072850" y="0"/>
            <a:ext cx="4896300" cy="769200"/>
          </a:xfrm>
          <a:prstGeom prst="rect">
            <a:avLst/>
          </a:prstGeom>
          <a:noFill/>
        </p:spPr>
        <p:txBody>
          <a:bodyPr spcFirstLastPara="1" wrap="square" lIns="91425" tIns="91425" rIns="91425" bIns="91425" anchor="b" anchorCtr="0">
            <a:normAutofit fontScale="90000"/>
          </a:bodyPr>
          <a:lstStyle/>
          <a:p>
            <a:pPr marL="0" lvl="0" indent="0" algn="r" rtl="0">
              <a:spcBef>
                <a:spcPts val="0"/>
              </a:spcBef>
              <a:spcAft>
                <a:spcPts val="0"/>
              </a:spcAft>
              <a:buSzPct val="29700"/>
              <a:buNone/>
            </a:pPr>
            <a:r>
              <a:rPr lang="en" sz="3333">
                <a:solidFill>
                  <a:srgbClr val="FFFFFF"/>
                </a:solidFill>
              </a:rPr>
              <a:t>Predictive Analytics</a:t>
            </a:r>
            <a:br>
              <a:rPr lang="en" sz="3000">
                <a:solidFill>
                  <a:srgbClr val="FFFFFF"/>
                </a:solidFill>
              </a:rPr>
            </a:br>
            <a:r>
              <a:rPr lang="en" sz="2000" b="1">
                <a:solidFill>
                  <a:srgbClr val="000000"/>
                </a:solidFill>
              </a:rPr>
              <a:t>(Hyperparameter Optimization Process)</a:t>
            </a:r>
            <a:endParaRPr sz="2000" b="1">
              <a:solidFill>
                <a:srgbClr val="000000"/>
              </a:solidFill>
            </a:endParaRP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969"/>
        <p:cNvGrpSpPr/>
        <p:nvPr/>
      </p:nvGrpSpPr>
      <p:grpSpPr>
        <a:xfrm>
          <a:off x="0" y="0"/>
          <a:ext cx="0" cy="0"/>
          <a:chOff x="0" y="0"/>
          <a:chExt cx="0" cy="0"/>
        </a:xfrm>
      </p:grpSpPr>
      <p:sp>
        <p:nvSpPr>
          <p:cNvPr id="970" name="Google Shape;970;p122"/>
          <p:cNvSpPr txBox="1"/>
          <p:nvPr/>
        </p:nvSpPr>
        <p:spPr>
          <a:xfrm>
            <a:off x="8371425" y="3115025"/>
            <a:ext cx="431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rgbClr val="FF0000"/>
                </a:solidFill>
              </a:rPr>
              <a:t>(3)</a:t>
            </a:r>
            <a:endParaRPr b="1">
              <a:solidFill>
                <a:srgbClr val="FF0000"/>
              </a:solidFill>
            </a:endParaRPr>
          </a:p>
        </p:txBody>
      </p:sp>
      <p:graphicFrame>
        <p:nvGraphicFramePr>
          <p:cNvPr id="971" name="Google Shape;971;p122"/>
          <p:cNvGraphicFramePr/>
          <p:nvPr/>
        </p:nvGraphicFramePr>
        <p:xfrm>
          <a:off x="282500" y="1522275"/>
          <a:ext cx="3000000" cy="3000000"/>
        </p:xfrm>
        <a:graphic>
          <a:graphicData uri="http://schemas.openxmlformats.org/drawingml/2006/table">
            <a:tbl>
              <a:tblPr>
                <a:noFill/>
                <a:tableStyleId>{B94F1407-AD16-4182-BEAE-3C67775D527A}</a:tableStyleId>
              </a:tblPr>
              <a:tblGrid>
                <a:gridCol w="2070825">
                  <a:extLst>
                    <a:ext uri="{9D8B030D-6E8A-4147-A177-3AD203B41FA5}">
                      <a16:colId xmlns:a16="http://schemas.microsoft.com/office/drawing/2014/main" val="20000"/>
                    </a:ext>
                  </a:extLst>
                </a:gridCol>
                <a:gridCol w="2523400">
                  <a:extLst>
                    <a:ext uri="{9D8B030D-6E8A-4147-A177-3AD203B41FA5}">
                      <a16:colId xmlns:a16="http://schemas.microsoft.com/office/drawing/2014/main" val="20001"/>
                    </a:ext>
                  </a:extLst>
                </a:gridCol>
                <a:gridCol w="2644775">
                  <a:extLst>
                    <a:ext uri="{9D8B030D-6E8A-4147-A177-3AD203B41FA5}">
                      <a16:colId xmlns:a16="http://schemas.microsoft.com/office/drawing/2014/main" val="20002"/>
                    </a:ext>
                  </a:extLst>
                </a:gridCol>
              </a:tblGrid>
              <a:tr h="381000">
                <a:tc>
                  <a:txBody>
                    <a:bodyPr/>
                    <a:lstStyle/>
                    <a:p>
                      <a:pPr marL="0" lvl="0" indent="0" algn="ctr" rtl="0">
                        <a:spcBef>
                          <a:spcPts val="0"/>
                        </a:spcBef>
                        <a:spcAft>
                          <a:spcPts val="0"/>
                        </a:spcAft>
                        <a:buNone/>
                      </a:pPr>
                      <a:r>
                        <a:rPr lang="en" b="1">
                          <a:solidFill>
                            <a:schemeClr val="dk1"/>
                          </a:solidFill>
                        </a:rPr>
                        <a:t> </a:t>
                      </a:r>
                      <a:endParaRPr b="1"/>
                    </a:p>
                  </a:txBody>
                  <a:tcPr marL="91425" marR="91425" marT="91425" marB="91425">
                    <a:solidFill>
                      <a:srgbClr val="D9D9D9"/>
                    </a:solidFill>
                  </a:tcPr>
                </a:tc>
                <a:tc>
                  <a:txBody>
                    <a:bodyPr/>
                    <a:lstStyle/>
                    <a:p>
                      <a:pPr marL="0" lvl="0" indent="0" algn="ctr" rtl="0">
                        <a:spcBef>
                          <a:spcPts val="0"/>
                        </a:spcBef>
                        <a:spcAft>
                          <a:spcPts val="0"/>
                        </a:spcAft>
                        <a:buNone/>
                      </a:pPr>
                      <a:r>
                        <a:rPr lang="en" b="1"/>
                        <a:t>Training Error </a:t>
                      </a:r>
                      <a:endParaRPr b="1"/>
                    </a:p>
                  </a:txBody>
                  <a:tcPr marL="91425" marR="91425" marT="91425" marB="91425">
                    <a:solidFill>
                      <a:srgbClr val="D9D9D9"/>
                    </a:solidFill>
                  </a:tcPr>
                </a:tc>
                <a:tc>
                  <a:txBody>
                    <a:bodyPr/>
                    <a:lstStyle/>
                    <a:p>
                      <a:pPr marL="0" lvl="0" indent="0" algn="ctr" rtl="0">
                        <a:spcBef>
                          <a:spcPts val="0"/>
                        </a:spcBef>
                        <a:spcAft>
                          <a:spcPts val="0"/>
                        </a:spcAft>
                        <a:buClr>
                          <a:schemeClr val="dk1"/>
                        </a:buClr>
                        <a:buSzPts val="1100"/>
                        <a:buFont typeface="Arial"/>
                        <a:buNone/>
                      </a:pPr>
                      <a:r>
                        <a:rPr lang="en" b="1">
                          <a:solidFill>
                            <a:schemeClr val="dk1"/>
                          </a:solidFill>
                        </a:rPr>
                        <a:t>Testing Error </a:t>
                      </a:r>
                      <a:endParaRPr b="1"/>
                    </a:p>
                  </a:txBody>
                  <a:tcPr marL="91425" marR="91425" marT="91425" marB="91425">
                    <a:solidFill>
                      <a:srgbClr val="D9D9D9"/>
                    </a:solidFill>
                  </a:tcPr>
                </a:tc>
                <a:extLst>
                  <a:ext uri="{0D108BD9-81ED-4DB2-BD59-A6C34878D82A}">
                    <a16:rowId xmlns:a16="http://schemas.microsoft.com/office/drawing/2014/main" val="10000"/>
                  </a:ext>
                </a:extLst>
              </a:tr>
              <a:tr h="381000">
                <a:tc>
                  <a:txBody>
                    <a:bodyPr/>
                    <a:lstStyle/>
                    <a:p>
                      <a:pPr marL="0" lvl="0" indent="0" algn="l" rtl="0">
                        <a:lnSpc>
                          <a:spcPct val="115000"/>
                        </a:lnSpc>
                        <a:spcBef>
                          <a:spcPts val="0"/>
                        </a:spcBef>
                        <a:spcAft>
                          <a:spcPts val="0"/>
                        </a:spcAft>
                        <a:buNone/>
                      </a:pPr>
                      <a:r>
                        <a:rPr lang="en" b="1" u="sng">
                          <a:solidFill>
                            <a:srgbClr val="202124"/>
                          </a:solidFill>
                          <a:highlight>
                            <a:schemeClr val="lt1"/>
                          </a:highlight>
                        </a:rPr>
                        <a:t>How do you know if your model is Overfitting?</a:t>
                      </a:r>
                      <a:endParaRPr/>
                    </a:p>
                  </a:txBody>
                  <a:tcPr marL="91425" marR="91425" marT="91425" marB="91425"/>
                </a:tc>
                <a:tc>
                  <a:txBody>
                    <a:bodyPr/>
                    <a:lstStyle/>
                    <a:p>
                      <a:pPr marL="0" lvl="0" indent="0" algn="l" rtl="0">
                        <a:lnSpc>
                          <a:spcPct val="115000"/>
                        </a:lnSpc>
                        <a:spcBef>
                          <a:spcPts val="0"/>
                        </a:spcBef>
                        <a:spcAft>
                          <a:spcPts val="1800"/>
                        </a:spcAft>
                        <a:buNone/>
                      </a:pPr>
                      <a:r>
                        <a:rPr lang="en" b="1">
                          <a:solidFill>
                            <a:srgbClr val="202124"/>
                          </a:solidFill>
                          <a:highlight>
                            <a:schemeClr val="lt1"/>
                          </a:highlight>
                        </a:rPr>
                        <a:t>Model's error on the training set (i.e. during training) is very low </a:t>
                      </a:r>
                      <a:endParaRPr sz="1200"/>
                    </a:p>
                  </a:txBody>
                  <a:tcPr marL="91425" marR="91425" marT="91425" marB="91425"/>
                </a:tc>
                <a:tc>
                  <a:txBody>
                    <a:bodyPr/>
                    <a:lstStyle/>
                    <a:p>
                      <a:pPr marL="0" lvl="0" indent="0" algn="l" rtl="0">
                        <a:lnSpc>
                          <a:spcPct val="115000"/>
                        </a:lnSpc>
                        <a:spcBef>
                          <a:spcPts val="0"/>
                        </a:spcBef>
                        <a:spcAft>
                          <a:spcPts val="1800"/>
                        </a:spcAft>
                        <a:buNone/>
                      </a:pPr>
                      <a:r>
                        <a:rPr lang="en" b="1">
                          <a:solidFill>
                            <a:srgbClr val="202124"/>
                          </a:solidFill>
                          <a:highlight>
                            <a:schemeClr val="lt1"/>
                          </a:highlight>
                        </a:rPr>
                        <a:t>Model's error on the test set (i.e. unseen samples) is large!</a:t>
                      </a:r>
                      <a:endParaRPr b="1">
                        <a:solidFill>
                          <a:srgbClr val="202124"/>
                        </a:solidFill>
                        <a:highlight>
                          <a:schemeClr val="lt1"/>
                        </a:highlight>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l" rtl="0">
                        <a:lnSpc>
                          <a:spcPct val="115000"/>
                        </a:lnSpc>
                        <a:spcBef>
                          <a:spcPts val="0"/>
                        </a:spcBef>
                        <a:spcAft>
                          <a:spcPts val="0"/>
                        </a:spcAft>
                        <a:buNone/>
                      </a:pPr>
                      <a:r>
                        <a:rPr lang="en" b="1" u="sng">
                          <a:solidFill>
                            <a:srgbClr val="202124"/>
                          </a:solidFill>
                          <a:highlight>
                            <a:schemeClr val="lt1"/>
                          </a:highlight>
                        </a:rPr>
                        <a:t>How do you know if your model is Underfitting?</a:t>
                      </a:r>
                      <a:endParaRPr sz="1200">
                        <a:solidFill>
                          <a:schemeClr val="dk1"/>
                        </a:solidFill>
                      </a:endParaRPr>
                    </a:p>
                  </a:txBody>
                  <a:tcPr marL="91425" marR="91425" marT="91425" marB="91425"/>
                </a:tc>
                <a:tc>
                  <a:txBody>
                    <a:bodyPr/>
                    <a:lstStyle/>
                    <a:p>
                      <a:pPr marL="0" lvl="0" indent="0" algn="l" rtl="0">
                        <a:lnSpc>
                          <a:spcPct val="115000"/>
                        </a:lnSpc>
                        <a:spcBef>
                          <a:spcPts val="0"/>
                        </a:spcBef>
                        <a:spcAft>
                          <a:spcPts val="0"/>
                        </a:spcAft>
                        <a:buNone/>
                      </a:pPr>
                      <a:r>
                        <a:rPr lang="en" b="1">
                          <a:solidFill>
                            <a:srgbClr val="202124"/>
                          </a:solidFill>
                          <a:highlight>
                            <a:schemeClr val="lt1"/>
                          </a:highlight>
                        </a:rPr>
                        <a:t>Model's error on the training (i.e. during training) is very high. </a:t>
                      </a:r>
                      <a:endParaRPr sz="1200"/>
                    </a:p>
                  </a:txBody>
                  <a:tcPr marL="91425" marR="91425" marT="91425" marB="91425"/>
                </a:tc>
                <a:tc>
                  <a:txBody>
                    <a:bodyPr/>
                    <a:lstStyle/>
                    <a:p>
                      <a:pPr marL="0" lvl="0" indent="0" algn="l" rtl="0">
                        <a:lnSpc>
                          <a:spcPct val="115000"/>
                        </a:lnSpc>
                        <a:spcBef>
                          <a:spcPts val="0"/>
                        </a:spcBef>
                        <a:spcAft>
                          <a:spcPts val="1500"/>
                        </a:spcAft>
                        <a:buNone/>
                      </a:pPr>
                      <a:r>
                        <a:rPr lang="en" b="1">
                          <a:solidFill>
                            <a:srgbClr val="202124"/>
                          </a:solidFill>
                          <a:highlight>
                            <a:schemeClr val="lt1"/>
                          </a:highlight>
                        </a:rPr>
                        <a:t>Model's error on the test sets (i.e. during testing) is very high.</a:t>
                      </a:r>
                      <a:endParaRPr sz="1200">
                        <a:solidFill>
                          <a:schemeClr val="dk1"/>
                        </a:solidFill>
                      </a:endParaRPr>
                    </a:p>
                  </a:txBody>
                  <a:tcPr marL="91425" marR="91425" marT="91425" marB="91425"/>
                </a:tc>
                <a:extLst>
                  <a:ext uri="{0D108BD9-81ED-4DB2-BD59-A6C34878D82A}">
                    <a16:rowId xmlns:a16="http://schemas.microsoft.com/office/drawing/2014/main" val="10002"/>
                  </a:ext>
                </a:extLst>
              </a:tr>
            </a:tbl>
          </a:graphicData>
        </a:graphic>
      </p:graphicFrame>
      <p:sp>
        <p:nvSpPr>
          <p:cNvPr id="972" name="Google Shape;972;p122"/>
          <p:cNvSpPr/>
          <p:nvPr/>
        </p:nvSpPr>
        <p:spPr>
          <a:xfrm>
            <a:off x="7836050" y="1909125"/>
            <a:ext cx="1206600" cy="1258200"/>
          </a:xfrm>
          <a:prstGeom prst="roundRect">
            <a:avLst>
              <a:gd name="adj" fmla="val 16667"/>
            </a:avLst>
          </a:prstGeom>
          <a:solidFill>
            <a:srgbClr val="6D9EE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7000"/>
              </a:lnSpc>
              <a:spcBef>
                <a:spcPts val="0"/>
              </a:spcBef>
              <a:spcAft>
                <a:spcPts val="0"/>
              </a:spcAft>
              <a:buNone/>
            </a:pPr>
            <a:r>
              <a:rPr lang="en" sz="1100" b="1">
                <a:solidFill>
                  <a:schemeClr val="lt1"/>
                </a:solidFill>
              </a:rPr>
              <a:t>XGBOOST </a:t>
            </a:r>
            <a:br>
              <a:rPr lang="en" sz="1100" b="1">
                <a:solidFill>
                  <a:schemeClr val="lt1"/>
                </a:solidFill>
              </a:rPr>
            </a:br>
            <a:r>
              <a:rPr lang="en" sz="1100" b="1">
                <a:solidFill>
                  <a:schemeClr val="lt1"/>
                </a:solidFill>
              </a:rPr>
              <a:t>Classifier</a:t>
            </a:r>
            <a:endParaRPr sz="1100" b="1">
              <a:solidFill>
                <a:schemeClr val="lt1"/>
              </a:solidFill>
            </a:endParaRPr>
          </a:p>
          <a:p>
            <a:pPr marL="0" lvl="0" indent="0" algn="ctr" rtl="0">
              <a:spcBef>
                <a:spcPts val="0"/>
              </a:spcBef>
              <a:spcAft>
                <a:spcPts val="0"/>
              </a:spcAft>
              <a:buNone/>
            </a:pPr>
            <a:r>
              <a:rPr lang="en" sz="1100" b="1">
                <a:solidFill>
                  <a:schemeClr val="lt1"/>
                </a:solidFill>
              </a:rPr>
              <a:t>(Tuning Parameters)</a:t>
            </a:r>
            <a:br>
              <a:rPr lang="en" sz="1100" b="1">
                <a:solidFill>
                  <a:schemeClr val="lt1"/>
                </a:solidFill>
              </a:rPr>
            </a:br>
            <a:r>
              <a:rPr lang="en" sz="1100" b="1">
                <a:solidFill>
                  <a:schemeClr val="lt1"/>
                </a:solidFill>
              </a:rPr>
              <a:t>(Grid Search)</a:t>
            </a:r>
            <a:endParaRPr sz="1600"/>
          </a:p>
        </p:txBody>
      </p:sp>
      <p:sp>
        <p:nvSpPr>
          <p:cNvPr id="973" name="Google Shape;973;p122"/>
          <p:cNvSpPr txBox="1">
            <a:spLocks noGrp="1"/>
          </p:cNvSpPr>
          <p:nvPr>
            <p:ph type="ctrTitle"/>
          </p:nvPr>
        </p:nvSpPr>
        <p:spPr>
          <a:xfrm>
            <a:off x="4072850" y="0"/>
            <a:ext cx="4896300" cy="769200"/>
          </a:xfrm>
          <a:prstGeom prst="rect">
            <a:avLst/>
          </a:prstGeom>
          <a:noFill/>
        </p:spPr>
        <p:txBody>
          <a:bodyPr spcFirstLastPara="1" wrap="square" lIns="91425" tIns="91425" rIns="91425" bIns="91425" anchor="b" anchorCtr="0">
            <a:normAutofit fontScale="90000"/>
          </a:bodyPr>
          <a:lstStyle/>
          <a:p>
            <a:pPr marL="0" lvl="0" indent="0" algn="r" rtl="0">
              <a:spcBef>
                <a:spcPts val="0"/>
              </a:spcBef>
              <a:spcAft>
                <a:spcPts val="0"/>
              </a:spcAft>
              <a:buSzPct val="29700"/>
              <a:buNone/>
            </a:pPr>
            <a:r>
              <a:rPr lang="en" sz="3333">
                <a:solidFill>
                  <a:srgbClr val="FFFFFF"/>
                </a:solidFill>
              </a:rPr>
              <a:t>Predictive Analytics</a:t>
            </a:r>
            <a:br>
              <a:rPr lang="en" sz="3000">
                <a:solidFill>
                  <a:srgbClr val="FFFFFF"/>
                </a:solidFill>
              </a:rPr>
            </a:br>
            <a:r>
              <a:rPr lang="en" sz="2000" b="1">
                <a:solidFill>
                  <a:srgbClr val="000000"/>
                </a:solidFill>
              </a:rPr>
              <a:t>(Hyperparameter Optimization Process)</a:t>
            </a:r>
            <a:endParaRPr sz="2000" b="1">
              <a:solidFill>
                <a:srgbClr val="000000"/>
              </a:solidFill>
            </a:endParaR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977"/>
        <p:cNvGrpSpPr/>
        <p:nvPr/>
      </p:nvGrpSpPr>
      <p:grpSpPr>
        <a:xfrm>
          <a:off x="0" y="0"/>
          <a:ext cx="0" cy="0"/>
          <a:chOff x="0" y="0"/>
          <a:chExt cx="0" cy="0"/>
        </a:xfrm>
      </p:grpSpPr>
      <p:sp>
        <p:nvSpPr>
          <p:cNvPr id="978" name="Google Shape;978;p123"/>
          <p:cNvSpPr txBox="1"/>
          <p:nvPr/>
        </p:nvSpPr>
        <p:spPr>
          <a:xfrm>
            <a:off x="118875" y="732850"/>
            <a:ext cx="6421200" cy="400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500"/>
              </a:spcBef>
              <a:spcAft>
                <a:spcPts val="1500"/>
              </a:spcAft>
              <a:buNone/>
            </a:pPr>
            <a:r>
              <a:rPr lang="en" b="1" u="sng">
                <a:solidFill>
                  <a:srgbClr val="202122"/>
                </a:solidFill>
              </a:rPr>
              <a:t>Tuning the Model with selected parameters using Grid Search (Box #3)</a:t>
            </a:r>
            <a:r>
              <a:rPr lang="en" b="1">
                <a:solidFill>
                  <a:srgbClr val="202122"/>
                </a:solidFill>
              </a:rPr>
              <a:t>.</a:t>
            </a:r>
            <a:r>
              <a:rPr lang="en" sz="1200">
                <a:solidFill>
                  <a:srgbClr val="202122"/>
                </a:solidFill>
              </a:rPr>
              <a:t> </a:t>
            </a:r>
            <a:endParaRPr sz="1200">
              <a:solidFill>
                <a:srgbClr val="202122"/>
              </a:solidFill>
            </a:endParaRPr>
          </a:p>
        </p:txBody>
      </p:sp>
      <p:sp>
        <p:nvSpPr>
          <p:cNvPr id="979" name="Google Shape;979;p123"/>
          <p:cNvSpPr txBox="1"/>
          <p:nvPr/>
        </p:nvSpPr>
        <p:spPr>
          <a:xfrm>
            <a:off x="103875" y="2786050"/>
            <a:ext cx="6783600" cy="2285700"/>
          </a:xfrm>
          <a:prstGeom prst="rect">
            <a:avLst/>
          </a:prstGeom>
          <a:solidFill>
            <a:srgbClr val="EFEFEF"/>
          </a:solidFill>
          <a:ln>
            <a:noFill/>
          </a:ln>
        </p:spPr>
        <p:txBody>
          <a:bodyPr spcFirstLastPara="1" wrap="square" lIns="91425" tIns="91425" rIns="91425" bIns="91425" anchor="t" anchorCtr="0">
            <a:spAutoFit/>
          </a:bodyPr>
          <a:lstStyle/>
          <a:p>
            <a:pPr marL="0" lvl="0" indent="0" algn="l" rtl="0">
              <a:lnSpc>
                <a:spcPct val="115000"/>
              </a:lnSpc>
              <a:spcBef>
                <a:spcPts val="600"/>
              </a:spcBef>
              <a:spcAft>
                <a:spcPts val="1200"/>
              </a:spcAft>
              <a:buNone/>
            </a:pPr>
            <a:r>
              <a:rPr lang="en" sz="1000" b="1">
                <a:solidFill>
                  <a:srgbClr val="45818E"/>
                </a:solidFill>
                <a:highlight>
                  <a:srgbClr val="FFFFFF"/>
                </a:highlight>
              </a:rPr>
              <a:t>#this will take very very long (bob marley:"I've been watching you~~") to run due to the various combinations </a:t>
            </a:r>
            <a:br>
              <a:rPr lang="en" sz="1000" b="1">
                <a:solidFill>
                  <a:srgbClr val="45818E"/>
                </a:solidFill>
                <a:highlight>
                  <a:srgbClr val="FFFFFF"/>
                </a:highlight>
              </a:rPr>
            </a:br>
            <a:r>
              <a:rPr lang="en" sz="1000" b="1">
                <a:solidFill>
                  <a:srgbClr val="45818E"/>
                </a:solidFill>
                <a:highlight>
                  <a:srgbClr val="FFFFFF"/>
                </a:highlight>
              </a:rPr>
              <a:t>#thought of increasing cores used but refrained, for portability</a:t>
            </a:r>
            <a:br>
              <a:rPr lang="en" sz="1000" b="1">
                <a:solidFill>
                  <a:srgbClr val="45818E"/>
                </a:solidFill>
                <a:highlight>
                  <a:srgbClr val="FFFFFF"/>
                </a:highlight>
              </a:rPr>
            </a:br>
            <a:br>
              <a:rPr lang="en" sz="1000" b="1">
                <a:solidFill>
                  <a:srgbClr val="45818E"/>
                </a:solidFill>
                <a:highlight>
                  <a:srgbClr val="FFFFFF"/>
                </a:highlight>
              </a:rPr>
            </a:br>
            <a:r>
              <a:rPr lang="en" sz="1000" b="1">
                <a:highlight>
                  <a:srgbClr val="FFFFFF"/>
                </a:highlight>
              </a:rPr>
              <a:t>model2</a:t>
            </a:r>
            <a:r>
              <a:rPr lang="en" sz="1000" b="1">
                <a:solidFill>
                  <a:srgbClr val="45818E"/>
                </a:solidFill>
                <a:highlight>
                  <a:srgbClr val="FFFFFF"/>
                </a:highlight>
              </a:rPr>
              <a:t> </a:t>
            </a:r>
            <a:r>
              <a:rPr lang="en" sz="1000" b="1">
                <a:solidFill>
                  <a:srgbClr val="9900FF"/>
                </a:solidFill>
                <a:highlight>
                  <a:srgbClr val="FFFFFF"/>
                </a:highlight>
              </a:rPr>
              <a:t>=</a:t>
            </a:r>
            <a:r>
              <a:rPr lang="en" sz="1000" b="1">
                <a:solidFill>
                  <a:srgbClr val="45818E"/>
                </a:solidFill>
                <a:highlight>
                  <a:srgbClr val="FFFFFF"/>
                </a:highlight>
              </a:rPr>
              <a:t> </a:t>
            </a:r>
            <a:r>
              <a:rPr lang="en" sz="1000" b="1">
                <a:highlight>
                  <a:srgbClr val="FFFFFF"/>
                </a:highlight>
              </a:rPr>
              <a:t>xgb.XGBClassifier(use_label_encoder</a:t>
            </a:r>
            <a:r>
              <a:rPr lang="en" sz="1000" b="1">
                <a:solidFill>
                  <a:srgbClr val="9900FF"/>
                </a:solidFill>
                <a:highlight>
                  <a:srgbClr val="FFFFFF"/>
                </a:highlight>
              </a:rPr>
              <a:t>=</a:t>
            </a:r>
            <a:r>
              <a:rPr lang="en" sz="1000" b="1">
                <a:highlight>
                  <a:srgbClr val="FFFFFF"/>
                </a:highlight>
              </a:rPr>
              <a:t>False, verbosity</a:t>
            </a:r>
            <a:r>
              <a:rPr lang="en" sz="1000" b="1">
                <a:solidFill>
                  <a:srgbClr val="9900FF"/>
                </a:solidFill>
                <a:highlight>
                  <a:srgbClr val="FFFFFF"/>
                </a:highlight>
              </a:rPr>
              <a:t>=</a:t>
            </a:r>
            <a:r>
              <a:rPr lang="en" sz="1000" b="1">
                <a:highlight>
                  <a:srgbClr val="FFFFFF"/>
                </a:highlight>
              </a:rPr>
              <a:t>0)</a:t>
            </a:r>
            <a:br>
              <a:rPr lang="en" sz="1000" b="1">
                <a:solidFill>
                  <a:srgbClr val="45818E"/>
                </a:solidFill>
                <a:highlight>
                  <a:srgbClr val="FFFFFF"/>
                </a:highlight>
              </a:rPr>
            </a:br>
            <a:r>
              <a:rPr lang="en" sz="1000" b="1">
                <a:highlight>
                  <a:srgbClr val="FFFFFF"/>
                </a:highlight>
              </a:rPr>
              <a:t>param_grid </a:t>
            </a:r>
            <a:r>
              <a:rPr lang="en" sz="1000" b="1">
                <a:solidFill>
                  <a:srgbClr val="9900FF"/>
                </a:solidFill>
                <a:highlight>
                  <a:srgbClr val="FFFFFF"/>
                </a:highlight>
              </a:rPr>
              <a:t>=</a:t>
            </a:r>
            <a:r>
              <a:rPr lang="en" sz="1000" b="1">
                <a:highlight>
                  <a:srgbClr val="FFFFFF"/>
                </a:highlight>
              </a:rPr>
              <a:t> {</a:t>
            </a:r>
            <a:r>
              <a:rPr lang="en" sz="1000" b="1">
                <a:solidFill>
                  <a:srgbClr val="FF0000"/>
                </a:solidFill>
                <a:highlight>
                  <a:srgbClr val="FFFFFF"/>
                </a:highlight>
              </a:rPr>
              <a:t>'eta'</a:t>
            </a:r>
            <a:r>
              <a:rPr lang="en" sz="1000" b="1">
                <a:highlight>
                  <a:srgbClr val="FFFFFF"/>
                </a:highlight>
              </a:rPr>
              <a:t>:[</a:t>
            </a:r>
            <a:r>
              <a:rPr lang="en" sz="1000" b="1">
                <a:solidFill>
                  <a:srgbClr val="45818E"/>
                </a:solidFill>
                <a:highlight>
                  <a:srgbClr val="FFFFFF"/>
                </a:highlight>
              </a:rPr>
              <a:t>0.1</a:t>
            </a:r>
            <a:r>
              <a:rPr lang="en" sz="1000" b="1">
                <a:highlight>
                  <a:srgbClr val="FFFFFF"/>
                </a:highlight>
              </a:rPr>
              <a:t>,</a:t>
            </a:r>
            <a:r>
              <a:rPr lang="en" sz="1000" b="1">
                <a:solidFill>
                  <a:srgbClr val="45818E"/>
                </a:solidFill>
                <a:highlight>
                  <a:srgbClr val="FFFFFF"/>
                </a:highlight>
              </a:rPr>
              <a:t> 0.2</a:t>
            </a:r>
            <a:r>
              <a:rPr lang="en" sz="1000" b="1">
                <a:highlight>
                  <a:srgbClr val="FFFFFF"/>
                </a:highlight>
              </a:rPr>
              <a:t>,</a:t>
            </a:r>
            <a:r>
              <a:rPr lang="en" sz="1000" b="1">
                <a:solidFill>
                  <a:srgbClr val="45818E"/>
                </a:solidFill>
                <a:highlight>
                  <a:srgbClr val="FFFFFF"/>
                </a:highlight>
              </a:rPr>
              <a:t> 0.3</a:t>
            </a:r>
            <a:r>
              <a:rPr lang="en" sz="1000" b="1">
                <a:highlight>
                  <a:srgbClr val="FFFFFF"/>
                </a:highlight>
              </a:rPr>
              <a:t>,</a:t>
            </a:r>
            <a:r>
              <a:rPr lang="en" sz="1000" b="1">
                <a:solidFill>
                  <a:srgbClr val="45818E"/>
                </a:solidFill>
                <a:highlight>
                  <a:srgbClr val="FFFFFF"/>
                </a:highlight>
              </a:rPr>
              <a:t> 0.4</a:t>
            </a:r>
            <a:r>
              <a:rPr lang="en" sz="1000" b="1">
                <a:highlight>
                  <a:srgbClr val="FFFFFF"/>
                </a:highlight>
              </a:rPr>
              <a:t>,</a:t>
            </a:r>
            <a:r>
              <a:rPr lang="en" sz="1000" b="1">
                <a:solidFill>
                  <a:srgbClr val="45818E"/>
                </a:solidFill>
                <a:highlight>
                  <a:srgbClr val="FFFFFF"/>
                </a:highlight>
              </a:rPr>
              <a:t> 0.5</a:t>
            </a:r>
            <a:r>
              <a:rPr lang="en" sz="1000" b="1">
                <a:highlight>
                  <a:srgbClr val="FFFFFF"/>
                </a:highlight>
              </a:rPr>
              <a:t>],</a:t>
            </a:r>
            <a:br>
              <a:rPr lang="en" sz="1000" b="1">
                <a:solidFill>
                  <a:srgbClr val="45818E"/>
                </a:solidFill>
                <a:highlight>
                  <a:srgbClr val="FFFFFF"/>
                </a:highlight>
              </a:rPr>
            </a:br>
            <a:r>
              <a:rPr lang="en" sz="1000" b="1">
                <a:solidFill>
                  <a:srgbClr val="45818E"/>
                </a:solidFill>
                <a:highlight>
                  <a:srgbClr val="FFFFFF"/>
                </a:highlight>
              </a:rPr>
              <a:t>                         </a:t>
            </a:r>
            <a:r>
              <a:rPr lang="en" sz="1000" b="1">
                <a:solidFill>
                  <a:srgbClr val="FF0000"/>
                </a:solidFill>
                <a:highlight>
                  <a:srgbClr val="FFFFFF"/>
                </a:highlight>
              </a:rPr>
              <a:t>'max_depth'</a:t>
            </a:r>
            <a:r>
              <a:rPr lang="en" sz="1000" b="1">
                <a:highlight>
                  <a:srgbClr val="FFFFFF"/>
                </a:highlight>
              </a:rPr>
              <a:t>:[</a:t>
            </a:r>
            <a:r>
              <a:rPr lang="en" sz="1000" b="1">
                <a:solidFill>
                  <a:srgbClr val="45818E"/>
                </a:solidFill>
                <a:highlight>
                  <a:srgbClr val="FFFFFF"/>
                </a:highlight>
              </a:rPr>
              <a:t>3</a:t>
            </a:r>
            <a:r>
              <a:rPr lang="en" sz="1000" b="1">
                <a:highlight>
                  <a:srgbClr val="FFFFFF"/>
                </a:highlight>
              </a:rPr>
              <a:t>,</a:t>
            </a:r>
            <a:r>
              <a:rPr lang="en" sz="1000" b="1">
                <a:solidFill>
                  <a:srgbClr val="45818E"/>
                </a:solidFill>
                <a:highlight>
                  <a:srgbClr val="FFFFFF"/>
                </a:highlight>
              </a:rPr>
              <a:t> 4</a:t>
            </a:r>
            <a:r>
              <a:rPr lang="en" sz="1000" b="1">
                <a:highlight>
                  <a:srgbClr val="FFFFFF"/>
                </a:highlight>
              </a:rPr>
              <a:t>,</a:t>
            </a:r>
            <a:r>
              <a:rPr lang="en" sz="1000" b="1">
                <a:solidFill>
                  <a:srgbClr val="45818E"/>
                </a:solidFill>
                <a:highlight>
                  <a:srgbClr val="FFFFFF"/>
                </a:highlight>
              </a:rPr>
              <a:t> 5</a:t>
            </a:r>
            <a:r>
              <a:rPr lang="en" sz="1000" b="1">
                <a:highlight>
                  <a:srgbClr val="FFFFFF"/>
                </a:highlight>
              </a:rPr>
              <a:t>,</a:t>
            </a:r>
            <a:r>
              <a:rPr lang="en" sz="1000" b="1">
                <a:solidFill>
                  <a:srgbClr val="45818E"/>
                </a:solidFill>
                <a:highlight>
                  <a:srgbClr val="FFFFFF"/>
                </a:highlight>
              </a:rPr>
              <a:t> 6</a:t>
            </a:r>
            <a:r>
              <a:rPr lang="en" sz="1000" b="1">
                <a:highlight>
                  <a:srgbClr val="FFFFFF"/>
                </a:highlight>
              </a:rPr>
              <a:t>,</a:t>
            </a:r>
            <a:r>
              <a:rPr lang="en" sz="1000" b="1">
                <a:solidFill>
                  <a:srgbClr val="45818E"/>
                </a:solidFill>
                <a:highlight>
                  <a:srgbClr val="FFFFFF"/>
                </a:highlight>
              </a:rPr>
              <a:t> 7</a:t>
            </a:r>
            <a:r>
              <a:rPr lang="en" sz="1000" b="1">
                <a:highlight>
                  <a:srgbClr val="FFFFFF"/>
                </a:highlight>
              </a:rPr>
              <a:t>],</a:t>
            </a:r>
            <a:br>
              <a:rPr lang="en" sz="1000" b="1">
                <a:solidFill>
                  <a:srgbClr val="45818E"/>
                </a:solidFill>
                <a:highlight>
                  <a:srgbClr val="FFFFFF"/>
                </a:highlight>
              </a:rPr>
            </a:br>
            <a:r>
              <a:rPr lang="en" sz="1000" b="1">
                <a:solidFill>
                  <a:srgbClr val="45818E"/>
                </a:solidFill>
                <a:highlight>
                  <a:srgbClr val="FFFFFF"/>
                </a:highlight>
              </a:rPr>
              <a:t>                          </a:t>
            </a:r>
            <a:r>
              <a:rPr lang="en" sz="1000" b="1">
                <a:solidFill>
                  <a:srgbClr val="FF0000"/>
                </a:solidFill>
                <a:highlight>
                  <a:srgbClr val="FFFFFF"/>
                </a:highlight>
              </a:rPr>
              <a:t>'gamma'</a:t>
            </a:r>
            <a:r>
              <a:rPr lang="en" sz="1000" b="1">
                <a:highlight>
                  <a:srgbClr val="FFFFFF"/>
                </a:highlight>
              </a:rPr>
              <a:t>:[</a:t>
            </a:r>
            <a:r>
              <a:rPr lang="en" sz="1000" b="1">
                <a:solidFill>
                  <a:srgbClr val="45818E"/>
                </a:solidFill>
                <a:highlight>
                  <a:srgbClr val="FFFFFF"/>
                </a:highlight>
              </a:rPr>
              <a:t>0</a:t>
            </a:r>
            <a:r>
              <a:rPr lang="en" sz="1000" b="1">
                <a:highlight>
                  <a:srgbClr val="FFFFFF"/>
                </a:highlight>
              </a:rPr>
              <a:t>,</a:t>
            </a:r>
            <a:r>
              <a:rPr lang="en" sz="1000" b="1">
                <a:solidFill>
                  <a:srgbClr val="45818E"/>
                </a:solidFill>
                <a:highlight>
                  <a:srgbClr val="FFFFFF"/>
                </a:highlight>
              </a:rPr>
              <a:t> 3</a:t>
            </a:r>
            <a:r>
              <a:rPr lang="en" sz="1000" b="1">
                <a:highlight>
                  <a:srgbClr val="FFFFFF"/>
                </a:highlight>
              </a:rPr>
              <a:t>,</a:t>
            </a:r>
            <a:r>
              <a:rPr lang="en" sz="1000" b="1">
                <a:solidFill>
                  <a:srgbClr val="45818E"/>
                </a:solidFill>
                <a:highlight>
                  <a:srgbClr val="FFFFFF"/>
                </a:highlight>
              </a:rPr>
              <a:t> 6</a:t>
            </a:r>
            <a:r>
              <a:rPr lang="en" sz="1000" b="1">
                <a:highlight>
                  <a:srgbClr val="FFFFFF"/>
                </a:highlight>
              </a:rPr>
              <a:t>,</a:t>
            </a:r>
            <a:r>
              <a:rPr lang="en" sz="1000" b="1">
                <a:solidFill>
                  <a:srgbClr val="45818E"/>
                </a:solidFill>
                <a:highlight>
                  <a:srgbClr val="FFFFFF"/>
                </a:highlight>
              </a:rPr>
              <a:t> 9</a:t>
            </a:r>
            <a:r>
              <a:rPr lang="en" sz="1000" b="1">
                <a:highlight>
                  <a:srgbClr val="FFFFFF"/>
                </a:highlight>
              </a:rPr>
              <a:t>, </a:t>
            </a:r>
            <a:r>
              <a:rPr lang="en" sz="1000" b="1">
                <a:solidFill>
                  <a:srgbClr val="45818E"/>
                </a:solidFill>
                <a:highlight>
                  <a:srgbClr val="FFFFFF"/>
                </a:highlight>
              </a:rPr>
              <a:t>12</a:t>
            </a:r>
            <a:r>
              <a:rPr lang="en" sz="1000" b="1">
                <a:highlight>
                  <a:srgbClr val="FFFFFF"/>
                </a:highlight>
              </a:rPr>
              <a:t>],</a:t>
            </a:r>
            <a:br>
              <a:rPr lang="en" sz="1000" b="1">
                <a:solidFill>
                  <a:srgbClr val="45818E"/>
                </a:solidFill>
                <a:highlight>
                  <a:srgbClr val="FFFFFF"/>
                </a:highlight>
              </a:rPr>
            </a:br>
            <a:r>
              <a:rPr lang="en" sz="1000" b="1">
                <a:solidFill>
                  <a:srgbClr val="45818E"/>
                </a:solidFill>
                <a:highlight>
                  <a:srgbClr val="FFFFFF"/>
                </a:highlight>
              </a:rPr>
              <a:t>                          </a:t>
            </a:r>
            <a:r>
              <a:rPr lang="en" sz="1000" b="1">
                <a:solidFill>
                  <a:srgbClr val="FF0000"/>
                </a:solidFill>
                <a:highlight>
                  <a:srgbClr val="FFFFFF"/>
                </a:highlight>
              </a:rPr>
              <a:t>'subsample'</a:t>
            </a:r>
            <a:r>
              <a:rPr lang="en" sz="1000" b="1">
                <a:highlight>
                  <a:srgbClr val="FFFFFF"/>
                </a:highlight>
              </a:rPr>
              <a:t>:[</a:t>
            </a:r>
            <a:r>
              <a:rPr lang="en" sz="1000" b="1">
                <a:solidFill>
                  <a:srgbClr val="45818E"/>
                </a:solidFill>
                <a:highlight>
                  <a:srgbClr val="FFFFFF"/>
                </a:highlight>
              </a:rPr>
              <a:t>0</a:t>
            </a:r>
            <a:r>
              <a:rPr lang="en" sz="1000" b="1">
                <a:highlight>
                  <a:srgbClr val="FFFFFF"/>
                </a:highlight>
              </a:rPr>
              <a:t>,</a:t>
            </a:r>
            <a:r>
              <a:rPr lang="en" sz="1000" b="1">
                <a:solidFill>
                  <a:srgbClr val="45818E"/>
                </a:solidFill>
                <a:highlight>
                  <a:srgbClr val="FFFFFF"/>
                </a:highlight>
              </a:rPr>
              <a:t> 0.25</a:t>
            </a:r>
            <a:r>
              <a:rPr lang="en" sz="1000" b="1">
                <a:highlight>
                  <a:srgbClr val="FFFFFF"/>
                </a:highlight>
              </a:rPr>
              <a:t>,</a:t>
            </a:r>
            <a:r>
              <a:rPr lang="en" sz="1000" b="1">
                <a:solidFill>
                  <a:srgbClr val="45818E"/>
                </a:solidFill>
                <a:highlight>
                  <a:srgbClr val="FFFFFF"/>
                </a:highlight>
              </a:rPr>
              <a:t> 0.5</a:t>
            </a:r>
            <a:r>
              <a:rPr lang="en" sz="1000" b="1">
                <a:highlight>
                  <a:srgbClr val="FFFFFF"/>
                </a:highlight>
              </a:rPr>
              <a:t>,</a:t>
            </a:r>
            <a:r>
              <a:rPr lang="en" sz="1000" b="1">
                <a:solidFill>
                  <a:srgbClr val="45818E"/>
                </a:solidFill>
                <a:highlight>
                  <a:srgbClr val="FFFFFF"/>
                </a:highlight>
              </a:rPr>
              <a:t> 0.75</a:t>
            </a:r>
            <a:r>
              <a:rPr lang="en" sz="1000" b="1">
                <a:highlight>
                  <a:srgbClr val="FFFFFF"/>
                </a:highlight>
              </a:rPr>
              <a:t>,</a:t>
            </a:r>
            <a:r>
              <a:rPr lang="en" sz="1000" b="1">
                <a:solidFill>
                  <a:srgbClr val="45818E"/>
                </a:solidFill>
                <a:highlight>
                  <a:srgbClr val="FFFFFF"/>
                </a:highlight>
              </a:rPr>
              <a:t> 1</a:t>
            </a:r>
            <a:r>
              <a:rPr lang="en" sz="1000" b="1">
                <a:highlight>
                  <a:srgbClr val="FFFFFF"/>
                </a:highlight>
              </a:rPr>
              <a:t>]}</a:t>
            </a:r>
            <a:br>
              <a:rPr lang="en" sz="1000" b="1">
                <a:solidFill>
                  <a:srgbClr val="45818E"/>
                </a:solidFill>
                <a:highlight>
                  <a:srgbClr val="FFFFFF"/>
                </a:highlight>
              </a:rPr>
            </a:br>
            <a:br>
              <a:rPr lang="en" sz="1000" b="1">
                <a:solidFill>
                  <a:srgbClr val="45818E"/>
                </a:solidFill>
                <a:highlight>
                  <a:srgbClr val="FFFFFF"/>
                </a:highlight>
              </a:rPr>
            </a:br>
            <a:r>
              <a:rPr lang="en" sz="1000" b="1">
                <a:highlight>
                  <a:srgbClr val="FFFFFF"/>
                </a:highlight>
              </a:rPr>
              <a:t>kfold </a:t>
            </a:r>
            <a:r>
              <a:rPr lang="en" sz="1000" b="1">
                <a:solidFill>
                  <a:srgbClr val="9900FF"/>
                </a:solidFill>
                <a:highlight>
                  <a:srgbClr val="FFFFFF"/>
                </a:highlight>
              </a:rPr>
              <a:t>=</a:t>
            </a:r>
            <a:r>
              <a:rPr lang="en" sz="1000" b="1">
                <a:solidFill>
                  <a:srgbClr val="45818E"/>
                </a:solidFill>
                <a:highlight>
                  <a:srgbClr val="FFFFFF"/>
                </a:highlight>
              </a:rPr>
              <a:t> </a:t>
            </a:r>
            <a:r>
              <a:rPr lang="en" sz="1000" b="1">
                <a:highlight>
                  <a:srgbClr val="FFFFFF"/>
                </a:highlight>
              </a:rPr>
              <a:t>StratifiedKFold(n_splits</a:t>
            </a:r>
            <a:r>
              <a:rPr lang="en" sz="1000" b="1">
                <a:solidFill>
                  <a:srgbClr val="9900FF"/>
                </a:solidFill>
                <a:highlight>
                  <a:srgbClr val="FFFFFF"/>
                </a:highlight>
              </a:rPr>
              <a:t>=</a:t>
            </a:r>
            <a:r>
              <a:rPr lang="en" sz="1000" b="1">
                <a:solidFill>
                  <a:srgbClr val="45818E"/>
                </a:solidFill>
                <a:highlight>
                  <a:srgbClr val="FFFFFF"/>
                </a:highlight>
              </a:rPr>
              <a:t>3</a:t>
            </a:r>
            <a:r>
              <a:rPr lang="en" sz="1000" b="1">
                <a:highlight>
                  <a:srgbClr val="FFFFFF"/>
                </a:highlight>
              </a:rPr>
              <a:t>,</a:t>
            </a:r>
            <a:r>
              <a:rPr lang="en" sz="1000" b="1">
                <a:solidFill>
                  <a:srgbClr val="45818E"/>
                </a:solidFill>
                <a:highlight>
                  <a:srgbClr val="FFFFFF"/>
                </a:highlight>
              </a:rPr>
              <a:t> </a:t>
            </a:r>
            <a:r>
              <a:rPr lang="en" sz="1000" b="1">
                <a:highlight>
                  <a:srgbClr val="FFFFFF"/>
                </a:highlight>
              </a:rPr>
              <a:t>shuffle</a:t>
            </a:r>
            <a:r>
              <a:rPr lang="en" sz="1000" b="1">
                <a:solidFill>
                  <a:srgbClr val="9900FF"/>
                </a:solidFill>
                <a:highlight>
                  <a:srgbClr val="FFFFFF"/>
                </a:highlight>
              </a:rPr>
              <a:t>=</a:t>
            </a:r>
            <a:r>
              <a:rPr lang="en" sz="1000" b="1">
                <a:solidFill>
                  <a:srgbClr val="45818E"/>
                </a:solidFill>
                <a:highlight>
                  <a:srgbClr val="FFFFFF"/>
                </a:highlight>
              </a:rPr>
              <a:t>True</a:t>
            </a:r>
            <a:r>
              <a:rPr lang="en" sz="1000" b="1">
                <a:highlight>
                  <a:srgbClr val="FFFFFF"/>
                </a:highlight>
              </a:rPr>
              <a:t>,</a:t>
            </a:r>
            <a:r>
              <a:rPr lang="en" sz="1000" b="1">
                <a:solidFill>
                  <a:srgbClr val="45818E"/>
                </a:solidFill>
                <a:highlight>
                  <a:srgbClr val="FFFFFF"/>
                </a:highlight>
              </a:rPr>
              <a:t> </a:t>
            </a:r>
            <a:r>
              <a:rPr lang="en" sz="1000" b="1">
                <a:highlight>
                  <a:srgbClr val="FFFFFF"/>
                </a:highlight>
              </a:rPr>
              <a:t>random_state</a:t>
            </a:r>
            <a:r>
              <a:rPr lang="en" sz="1000" b="1">
                <a:solidFill>
                  <a:srgbClr val="9900FF"/>
                </a:solidFill>
                <a:highlight>
                  <a:srgbClr val="FFFFFF"/>
                </a:highlight>
              </a:rPr>
              <a:t>=</a:t>
            </a:r>
            <a:r>
              <a:rPr lang="en" sz="1000" b="1">
                <a:solidFill>
                  <a:srgbClr val="45818E"/>
                </a:solidFill>
                <a:highlight>
                  <a:srgbClr val="FFFFFF"/>
                </a:highlight>
              </a:rPr>
              <a:t>55</a:t>
            </a:r>
            <a:r>
              <a:rPr lang="en" sz="1000" b="1">
                <a:highlight>
                  <a:srgbClr val="FFFFFF"/>
                </a:highlight>
              </a:rPr>
              <a:t>)</a:t>
            </a:r>
            <a:br>
              <a:rPr lang="en" sz="1000" b="1">
                <a:solidFill>
                  <a:srgbClr val="45818E"/>
                </a:solidFill>
                <a:highlight>
                  <a:srgbClr val="FFFFFF"/>
                </a:highlight>
              </a:rPr>
            </a:br>
            <a:r>
              <a:rPr lang="en" sz="1000" b="1">
                <a:highlight>
                  <a:srgbClr val="FFFFFF"/>
                </a:highlight>
              </a:rPr>
              <a:t>grid_search </a:t>
            </a:r>
            <a:r>
              <a:rPr lang="en" sz="1000" b="1">
                <a:solidFill>
                  <a:srgbClr val="9900FF"/>
                </a:solidFill>
                <a:highlight>
                  <a:srgbClr val="FFFFFF"/>
                </a:highlight>
              </a:rPr>
              <a:t>=</a:t>
            </a:r>
            <a:r>
              <a:rPr lang="en" sz="1000" b="1">
                <a:solidFill>
                  <a:srgbClr val="45818E"/>
                </a:solidFill>
                <a:highlight>
                  <a:srgbClr val="FFFFFF"/>
                </a:highlight>
              </a:rPr>
              <a:t> </a:t>
            </a:r>
            <a:r>
              <a:rPr lang="en" sz="1000" b="1">
                <a:highlight>
                  <a:srgbClr val="FFFFFF"/>
                </a:highlight>
              </a:rPr>
              <a:t>GridSearchCV(model2, param_grid, scoring</a:t>
            </a:r>
            <a:r>
              <a:rPr lang="en" sz="1000" b="1">
                <a:solidFill>
                  <a:srgbClr val="9900FF"/>
                </a:solidFill>
                <a:highlight>
                  <a:srgbClr val="FFFFFF"/>
                </a:highlight>
              </a:rPr>
              <a:t>=</a:t>
            </a:r>
            <a:r>
              <a:rPr lang="en" sz="1000" b="1">
                <a:solidFill>
                  <a:srgbClr val="FF0000"/>
                </a:solidFill>
                <a:highlight>
                  <a:srgbClr val="FFFFFF"/>
                </a:highlight>
              </a:rPr>
              <a:t>'roc_auc'</a:t>
            </a:r>
            <a:r>
              <a:rPr lang="en" sz="1000" b="1">
                <a:highlight>
                  <a:srgbClr val="FFFFFF"/>
                </a:highlight>
              </a:rPr>
              <a:t>,</a:t>
            </a:r>
            <a:r>
              <a:rPr lang="en" sz="1000" b="1">
                <a:solidFill>
                  <a:srgbClr val="45818E"/>
                </a:solidFill>
                <a:highlight>
                  <a:srgbClr val="FFFFFF"/>
                </a:highlight>
              </a:rPr>
              <a:t> </a:t>
            </a:r>
            <a:r>
              <a:rPr lang="en" sz="1000" b="1">
                <a:highlight>
                  <a:srgbClr val="FFFFFF"/>
                </a:highlight>
              </a:rPr>
              <a:t>cv</a:t>
            </a:r>
            <a:r>
              <a:rPr lang="en" sz="1000" b="1">
                <a:solidFill>
                  <a:srgbClr val="9900FF"/>
                </a:solidFill>
                <a:highlight>
                  <a:srgbClr val="FFFFFF"/>
                </a:highlight>
              </a:rPr>
              <a:t>=</a:t>
            </a:r>
            <a:r>
              <a:rPr lang="en" sz="1000" b="1">
                <a:highlight>
                  <a:srgbClr val="FFFFFF"/>
                </a:highlight>
              </a:rPr>
              <a:t>kfold)</a:t>
            </a:r>
            <a:br>
              <a:rPr lang="en" sz="1000" b="1">
                <a:highlight>
                  <a:srgbClr val="FFFFFF"/>
                </a:highlight>
              </a:rPr>
            </a:br>
            <a:r>
              <a:rPr lang="en" sz="1000" b="1">
                <a:highlight>
                  <a:srgbClr val="FFFFFF"/>
                </a:highlight>
              </a:rPr>
              <a:t>grid_result</a:t>
            </a:r>
            <a:r>
              <a:rPr lang="en" sz="1000" b="1">
                <a:solidFill>
                  <a:srgbClr val="45818E"/>
                </a:solidFill>
                <a:highlight>
                  <a:srgbClr val="FFFFFF"/>
                </a:highlight>
              </a:rPr>
              <a:t> </a:t>
            </a:r>
            <a:r>
              <a:rPr lang="en" sz="1000" b="1">
                <a:solidFill>
                  <a:srgbClr val="9900FF"/>
                </a:solidFill>
                <a:highlight>
                  <a:srgbClr val="FFFFFF"/>
                </a:highlight>
              </a:rPr>
              <a:t>=</a:t>
            </a:r>
            <a:r>
              <a:rPr lang="en" sz="1000" b="1">
                <a:solidFill>
                  <a:srgbClr val="45818E"/>
                </a:solidFill>
                <a:highlight>
                  <a:srgbClr val="FFFFFF"/>
                </a:highlight>
              </a:rPr>
              <a:t> </a:t>
            </a:r>
            <a:r>
              <a:rPr lang="en" sz="1000" b="1">
                <a:highlight>
                  <a:srgbClr val="FFFFFF"/>
                </a:highlight>
              </a:rPr>
              <a:t>grid_search.fit(train_X, train_Y)</a:t>
            </a:r>
            <a:endParaRPr sz="1000" b="1">
              <a:highlight>
                <a:srgbClr val="FFFFFF"/>
              </a:highlight>
            </a:endParaRPr>
          </a:p>
        </p:txBody>
      </p:sp>
      <p:sp>
        <p:nvSpPr>
          <p:cNvPr id="980" name="Google Shape;980;p123"/>
          <p:cNvSpPr txBox="1"/>
          <p:nvPr/>
        </p:nvSpPr>
        <p:spPr>
          <a:xfrm>
            <a:off x="6303975" y="2671475"/>
            <a:ext cx="2766000" cy="2345700"/>
          </a:xfrm>
          <a:prstGeom prst="rect">
            <a:avLst/>
          </a:prstGeom>
          <a:noFill/>
          <a:ln>
            <a:noFill/>
          </a:ln>
        </p:spPr>
        <p:txBody>
          <a:bodyPr spcFirstLastPara="1" wrap="square" lIns="91425" tIns="91425" rIns="91425" bIns="91425" anchor="t" anchorCtr="0">
            <a:spAutoFit/>
          </a:bodyPr>
          <a:lstStyle/>
          <a:p>
            <a:pPr marL="0" lvl="0" indent="0" algn="r" rtl="0">
              <a:lnSpc>
                <a:spcPct val="107000"/>
              </a:lnSpc>
              <a:spcBef>
                <a:spcPts val="1500"/>
              </a:spcBef>
              <a:spcAft>
                <a:spcPts val="1500"/>
              </a:spcAft>
              <a:buClr>
                <a:schemeClr val="dk1"/>
              </a:buClr>
              <a:buSzPts val="1100"/>
              <a:buFont typeface="Arial"/>
              <a:buNone/>
            </a:pPr>
            <a:r>
              <a:rPr lang="en" sz="1200" b="1">
                <a:solidFill>
                  <a:srgbClr val="202122"/>
                </a:solidFill>
              </a:rPr>
              <a:t>eta':[0.1, 0.2, 0.3, 0.4, 0.5], </a:t>
            </a:r>
            <a:br>
              <a:rPr lang="en" sz="1200" b="1">
                <a:solidFill>
                  <a:srgbClr val="202122"/>
                </a:solidFill>
              </a:rPr>
            </a:br>
            <a:r>
              <a:rPr lang="en" sz="1200" b="1">
                <a:solidFill>
                  <a:srgbClr val="202122"/>
                </a:solidFill>
              </a:rPr>
              <a:t>(default is 0.3)</a:t>
            </a:r>
            <a:br>
              <a:rPr lang="en" sz="1200" b="1">
                <a:solidFill>
                  <a:srgbClr val="202122"/>
                </a:solidFill>
              </a:rPr>
            </a:br>
            <a:r>
              <a:rPr lang="en" sz="1200" b="1">
                <a:solidFill>
                  <a:srgbClr val="202122"/>
                </a:solidFill>
              </a:rPr>
              <a:t> </a:t>
            </a:r>
            <a:br>
              <a:rPr lang="en" sz="1200" b="1">
                <a:solidFill>
                  <a:srgbClr val="202122"/>
                </a:solidFill>
              </a:rPr>
            </a:br>
            <a:r>
              <a:rPr lang="en" sz="1200" b="1">
                <a:solidFill>
                  <a:srgbClr val="202122"/>
                </a:solidFill>
              </a:rPr>
              <a:t>'max_depth':[3, 4, 5, 6, 7], </a:t>
            </a:r>
            <a:br>
              <a:rPr lang="en" sz="1200" b="1">
                <a:solidFill>
                  <a:srgbClr val="202122"/>
                </a:solidFill>
              </a:rPr>
            </a:br>
            <a:r>
              <a:rPr lang="en" sz="1200" b="1">
                <a:solidFill>
                  <a:srgbClr val="202122"/>
                </a:solidFill>
              </a:rPr>
              <a:t>(default is 6)</a:t>
            </a:r>
            <a:br>
              <a:rPr lang="en" sz="1200" b="1">
                <a:solidFill>
                  <a:srgbClr val="202122"/>
                </a:solidFill>
              </a:rPr>
            </a:br>
            <a:r>
              <a:rPr lang="en" sz="1200" b="1">
                <a:solidFill>
                  <a:srgbClr val="202122"/>
                </a:solidFill>
              </a:rPr>
              <a:t> </a:t>
            </a:r>
            <a:br>
              <a:rPr lang="en" sz="1200" b="1">
                <a:solidFill>
                  <a:srgbClr val="202122"/>
                </a:solidFill>
              </a:rPr>
            </a:br>
            <a:r>
              <a:rPr lang="en" sz="1200" b="1">
                <a:solidFill>
                  <a:srgbClr val="202122"/>
                </a:solidFill>
              </a:rPr>
              <a:t>'gamma':[0, 3, 6, 9, 12], </a:t>
            </a:r>
            <a:br>
              <a:rPr lang="en" sz="1200" b="1">
                <a:solidFill>
                  <a:srgbClr val="202122"/>
                </a:solidFill>
              </a:rPr>
            </a:br>
            <a:r>
              <a:rPr lang="en" sz="1200" b="1">
                <a:solidFill>
                  <a:srgbClr val="202122"/>
                </a:solidFill>
              </a:rPr>
              <a:t>(default is 0)</a:t>
            </a:r>
            <a:br>
              <a:rPr lang="en" sz="1200" b="1">
                <a:solidFill>
                  <a:srgbClr val="202122"/>
                </a:solidFill>
              </a:rPr>
            </a:br>
            <a:br>
              <a:rPr lang="en" sz="1200" b="1">
                <a:solidFill>
                  <a:srgbClr val="202122"/>
                </a:solidFill>
              </a:rPr>
            </a:br>
            <a:r>
              <a:rPr lang="en" sz="1200" b="1">
                <a:solidFill>
                  <a:srgbClr val="202122"/>
                </a:solidFill>
              </a:rPr>
              <a:t>'subsample':[0, 0.25, 0.5, 0.75, 1] </a:t>
            </a:r>
            <a:br>
              <a:rPr lang="en" sz="1200" b="1">
                <a:solidFill>
                  <a:srgbClr val="202122"/>
                </a:solidFill>
              </a:rPr>
            </a:br>
            <a:r>
              <a:rPr lang="en" sz="1200" b="1">
                <a:solidFill>
                  <a:srgbClr val="202122"/>
                </a:solidFill>
              </a:rPr>
              <a:t>(default is 1)</a:t>
            </a:r>
            <a:endParaRPr sz="1200" b="1">
              <a:solidFill>
                <a:srgbClr val="202122"/>
              </a:solidFill>
            </a:endParaRPr>
          </a:p>
        </p:txBody>
      </p:sp>
      <p:grpSp>
        <p:nvGrpSpPr>
          <p:cNvPr id="981" name="Google Shape;981;p123"/>
          <p:cNvGrpSpPr/>
          <p:nvPr/>
        </p:nvGrpSpPr>
        <p:grpSpPr>
          <a:xfrm>
            <a:off x="391025" y="1070925"/>
            <a:ext cx="7910200" cy="1584450"/>
            <a:chOff x="391025" y="2671125"/>
            <a:chExt cx="7910200" cy="1584450"/>
          </a:xfrm>
        </p:grpSpPr>
        <p:sp>
          <p:nvSpPr>
            <p:cNvPr id="982" name="Google Shape;982;p123"/>
            <p:cNvSpPr/>
            <p:nvPr/>
          </p:nvSpPr>
          <p:spPr>
            <a:xfrm>
              <a:off x="1455125" y="3154025"/>
              <a:ext cx="431100" cy="3723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123"/>
            <p:cNvSpPr/>
            <p:nvPr/>
          </p:nvSpPr>
          <p:spPr>
            <a:xfrm>
              <a:off x="3211375" y="3154025"/>
              <a:ext cx="431100" cy="3723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123"/>
            <p:cNvSpPr/>
            <p:nvPr/>
          </p:nvSpPr>
          <p:spPr>
            <a:xfrm>
              <a:off x="5006613" y="3154025"/>
              <a:ext cx="431100" cy="3723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123"/>
            <p:cNvSpPr txBox="1"/>
            <p:nvPr/>
          </p:nvSpPr>
          <p:spPr>
            <a:xfrm>
              <a:off x="634875" y="3853125"/>
              <a:ext cx="431100" cy="4002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AutoNum type="arabicParenBoth"/>
              </a:pPr>
              <a:endParaRPr/>
            </a:p>
          </p:txBody>
        </p:sp>
        <p:sp>
          <p:nvSpPr>
            <p:cNvPr id="986" name="Google Shape;986;p123"/>
            <p:cNvSpPr txBox="1"/>
            <p:nvPr/>
          </p:nvSpPr>
          <p:spPr>
            <a:xfrm>
              <a:off x="2351575" y="3853125"/>
              <a:ext cx="431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(2)</a:t>
              </a:r>
              <a:endParaRPr/>
            </a:p>
          </p:txBody>
        </p:sp>
        <p:sp>
          <p:nvSpPr>
            <p:cNvPr id="987" name="Google Shape;987;p123"/>
            <p:cNvSpPr txBox="1"/>
            <p:nvPr/>
          </p:nvSpPr>
          <p:spPr>
            <a:xfrm>
              <a:off x="4144475" y="3853125"/>
              <a:ext cx="431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rgbClr val="FF0000"/>
                  </a:solidFill>
                </a:rPr>
                <a:t>(3)</a:t>
              </a:r>
              <a:endParaRPr b="1">
                <a:solidFill>
                  <a:srgbClr val="FF0000"/>
                </a:solidFill>
              </a:endParaRPr>
            </a:p>
          </p:txBody>
        </p:sp>
        <p:sp>
          <p:nvSpPr>
            <p:cNvPr id="988" name="Google Shape;988;p123"/>
            <p:cNvSpPr/>
            <p:nvPr/>
          </p:nvSpPr>
          <p:spPr>
            <a:xfrm>
              <a:off x="391025" y="2815025"/>
              <a:ext cx="987900" cy="10407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 </a:t>
              </a:r>
              <a:endParaRPr/>
            </a:p>
          </p:txBody>
        </p:sp>
        <p:sp>
          <p:nvSpPr>
            <p:cNvPr id="989" name="Google Shape;989;p123"/>
            <p:cNvSpPr/>
            <p:nvPr/>
          </p:nvSpPr>
          <p:spPr>
            <a:xfrm>
              <a:off x="1907400" y="2671125"/>
              <a:ext cx="1206600" cy="1258200"/>
            </a:xfrm>
            <a:prstGeom prst="roundRect">
              <a:avLst>
                <a:gd name="adj" fmla="val 16667"/>
              </a:avLst>
            </a:prstGeom>
            <a:solidFill>
              <a:srgbClr val="6D9EE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7000"/>
                </a:lnSpc>
                <a:spcBef>
                  <a:spcPts val="0"/>
                </a:spcBef>
                <a:spcAft>
                  <a:spcPts val="0"/>
                </a:spcAft>
                <a:buNone/>
              </a:pPr>
              <a:r>
                <a:rPr lang="en" sz="1100" b="1">
                  <a:solidFill>
                    <a:schemeClr val="lt1"/>
                  </a:solidFill>
                </a:rPr>
                <a:t>  </a:t>
              </a:r>
              <a:endParaRPr sz="1600"/>
            </a:p>
          </p:txBody>
        </p:sp>
        <p:sp>
          <p:nvSpPr>
            <p:cNvPr id="990" name="Google Shape;990;p123"/>
            <p:cNvSpPr/>
            <p:nvPr/>
          </p:nvSpPr>
          <p:spPr>
            <a:xfrm>
              <a:off x="3721250" y="2671125"/>
              <a:ext cx="1206600" cy="1258200"/>
            </a:xfrm>
            <a:prstGeom prst="roundRect">
              <a:avLst>
                <a:gd name="adj" fmla="val 16667"/>
              </a:avLst>
            </a:prstGeom>
            <a:solidFill>
              <a:srgbClr val="6D9EE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7000"/>
                </a:lnSpc>
                <a:spcBef>
                  <a:spcPts val="0"/>
                </a:spcBef>
                <a:spcAft>
                  <a:spcPts val="0"/>
                </a:spcAft>
                <a:buNone/>
              </a:pPr>
              <a:r>
                <a:rPr lang="en" sz="1100" b="1">
                  <a:solidFill>
                    <a:schemeClr val="lt1"/>
                  </a:solidFill>
                </a:rPr>
                <a:t>XGBOOST </a:t>
              </a:r>
              <a:br>
                <a:rPr lang="en" sz="1100" b="1">
                  <a:solidFill>
                    <a:schemeClr val="lt1"/>
                  </a:solidFill>
                </a:rPr>
              </a:br>
              <a:r>
                <a:rPr lang="en" sz="1100" b="1">
                  <a:solidFill>
                    <a:schemeClr val="lt1"/>
                  </a:solidFill>
                </a:rPr>
                <a:t>Classifier</a:t>
              </a:r>
              <a:endParaRPr sz="1100" b="1">
                <a:solidFill>
                  <a:schemeClr val="lt1"/>
                </a:solidFill>
              </a:endParaRPr>
            </a:p>
            <a:p>
              <a:pPr marL="0" lvl="0" indent="0" algn="ctr" rtl="0">
                <a:spcBef>
                  <a:spcPts val="0"/>
                </a:spcBef>
                <a:spcAft>
                  <a:spcPts val="0"/>
                </a:spcAft>
                <a:buNone/>
              </a:pPr>
              <a:r>
                <a:rPr lang="en" sz="1100" b="1">
                  <a:solidFill>
                    <a:schemeClr val="lt1"/>
                  </a:solidFill>
                </a:rPr>
                <a:t>(Tuning Parameters)</a:t>
              </a:r>
              <a:br>
                <a:rPr lang="en" sz="1100" b="1">
                  <a:solidFill>
                    <a:schemeClr val="lt1"/>
                  </a:solidFill>
                </a:rPr>
              </a:br>
              <a:r>
                <a:rPr lang="en" sz="1100" b="1">
                  <a:solidFill>
                    <a:schemeClr val="lt1"/>
                  </a:solidFill>
                </a:rPr>
                <a:t>(Grid Search)</a:t>
              </a:r>
              <a:endParaRPr sz="1600"/>
            </a:p>
          </p:txBody>
        </p:sp>
        <p:sp>
          <p:nvSpPr>
            <p:cNvPr id="991" name="Google Shape;991;p123"/>
            <p:cNvSpPr/>
            <p:nvPr/>
          </p:nvSpPr>
          <p:spPr>
            <a:xfrm>
              <a:off x="7313325" y="2823525"/>
              <a:ext cx="987900" cy="9351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1500"/>
                </a:spcBef>
                <a:spcAft>
                  <a:spcPts val="1500"/>
                </a:spcAft>
                <a:buNone/>
              </a:pPr>
              <a:endParaRPr/>
            </a:p>
          </p:txBody>
        </p:sp>
        <p:sp>
          <p:nvSpPr>
            <p:cNvPr id="992" name="Google Shape;992;p123"/>
            <p:cNvSpPr txBox="1"/>
            <p:nvPr/>
          </p:nvSpPr>
          <p:spPr>
            <a:xfrm>
              <a:off x="5889175" y="3855375"/>
              <a:ext cx="431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(4)</a:t>
              </a:r>
              <a:endParaRPr/>
            </a:p>
          </p:txBody>
        </p:sp>
        <p:sp>
          <p:nvSpPr>
            <p:cNvPr id="993" name="Google Shape;993;p123"/>
            <p:cNvSpPr/>
            <p:nvPr/>
          </p:nvSpPr>
          <p:spPr>
            <a:xfrm>
              <a:off x="5516500" y="2671125"/>
              <a:ext cx="1206600" cy="1258200"/>
            </a:xfrm>
            <a:prstGeom prst="roundRect">
              <a:avLst>
                <a:gd name="adj" fmla="val 16667"/>
              </a:avLst>
            </a:prstGeom>
            <a:solidFill>
              <a:srgbClr val="6D9EE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600"/>
            </a:p>
          </p:txBody>
        </p:sp>
        <p:sp>
          <p:nvSpPr>
            <p:cNvPr id="994" name="Google Shape;994;p123"/>
            <p:cNvSpPr/>
            <p:nvPr/>
          </p:nvSpPr>
          <p:spPr>
            <a:xfrm>
              <a:off x="6835413" y="3154025"/>
              <a:ext cx="431100" cy="3723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123"/>
            <p:cNvSpPr txBox="1"/>
            <p:nvPr/>
          </p:nvSpPr>
          <p:spPr>
            <a:xfrm>
              <a:off x="7565575" y="3779175"/>
              <a:ext cx="431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(5)</a:t>
              </a:r>
              <a:endParaRPr/>
            </a:p>
          </p:txBody>
        </p:sp>
      </p:grpSp>
      <p:sp>
        <p:nvSpPr>
          <p:cNvPr id="996" name="Google Shape;996;p123"/>
          <p:cNvSpPr txBox="1">
            <a:spLocks noGrp="1"/>
          </p:cNvSpPr>
          <p:nvPr>
            <p:ph type="ctrTitle"/>
          </p:nvPr>
        </p:nvSpPr>
        <p:spPr>
          <a:xfrm>
            <a:off x="4072850" y="0"/>
            <a:ext cx="4896300" cy="769200"/>
          </a:xfrm>
          <a:prstGeom prst="rect">
            <a:avLst/>
          </a:prstGeom>
          <a:noFill/>
        </p:spPr>
        <p:txBody>
          <a:bodyPr spcFirstLastPara="1" wrap="square" lIns="91425" tIns="91425" rIns="91425" bIns="91425" anchor="b" anchorCtr="0">
            <a:normAutofit fontScale="90000"/>
          </a:bodyPr>
          <a:lstStyle/>
          <a:p>
            <a:pPr marL="0" lvl="0" indent="0" algn="r" rtl="0">
              <a:spcBef>
                <a:spcPts val="0"/>
              </a:spcBef>
              <a:spcAft>
                <a:spcPts val="0"/>
              </a:spcAft>
              <a:buSzPct val="29700"/>
              <a:buNone/>
            </a:pPr>
            <a:r>
              <a:rPr lang="en" sz="3333">
                <a:solidFill>
                  <a:srgbClr val="FFFFFF"/>
                </a:solidFill>
              </a:rPr>
              <a:t>Predictive Analytics</a:t>
            </a:r>
            <a:br>
              <a:rPr lang="en" sz="3000">
                <a:solidFill>
                  <a:srgbClr val="FFFFFF"/>
                </a:solidFill>
              </a:rPr>
            </a:br>
            <a:r>
              <a:rPr lang="en" sz="2000" b="1">
                <a:solidFill>
                  <a:srgbClr val="000000"/>
                </a:solidFill>
              </a:rPr>
              <a:t>(Hyperparameter Optimization Process)</a:t>
            </a:r>
            <a:endParaRPr sz="2000" b="1">
              <a:solidFill>
                <a:srgbClr val="000000"/>
              </a:solidFill>
            </a:endParaRPr>
          </a:p>
        </p:txBody>
      </p:sp>
      <p:sp>
        <p:nvSpPr>
          <p:cNvPr id="997" name="Google Shape;997;p123"/>
          <p:cNvSpPr txBox="1"/>
          <p:nvPr/>
        </p:nvSpPr>
        <p:spPr>
          <a:xfrm>
            <a:off x="3594950" y="2426775"/>
            <a:ext cx="3314400" cy="354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300"/>
              </a:spcBef>
              <a:spcAft>
                <a:spcPts val="1200"/>
              </a:spcAft>
              <a:buNone/>
            </a:pPr>
            <a:r>
              <a:rPr lang="en" sz="1100" b="1">
                <a:solidFill>
                  <a:srgbClr val="FF0000"/>
                </a:solidFill>
                <a:highlight>
                  <a:schemeClr val="lt1"/>
                </a:highlight>
              </a:rPr>
              <a:t>Hyperparameter Optimization Process (3) &amp; (4)</a:t>
            </a:r>
            <a:endParaRPr sz="1100">
              <a:solidFill>
                <a:srgbClr val="FF0000"/>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25"/>
          <p:cNvSpPr txBox="1"/>
          <p:nvPr/>
        </p:nvSpPr>
        <p:spPr>
          <a:xfrm>
            <a:off x="4853100" y="1599225"/>
            <a:ext cx="4236300" cy="4660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500" b="1" i="1">
                <a:solidFill>
                  <a:srgbClr val="1C4587"/>
                </a:solidFill>
              </a:rPr>
              <a:t>1/ Increased productivity (instantly) </a:t>
            </a:r>
            <a:br>
              <a:rPr lang="en" sz="2500" b="1" i="1">
                <a:solidFill>
                  <a:srgbClr val="1C4587"/>
                </a:solidFill>
              </a:rPr>
            </a:br>
            <a:r>
              <a:rPr lang="en" sz="2500" b="1" i="1">
                <a:solidFill>
                  <a:srgbClr val="1C4587"/>
                </a:solidFill>
              </a:rPr>
              <a:t>2/ Reduce Cost (instantly) </a:t>
            </a:r>
            <a:br>
              <a:rPr lang="en" sz="2500" b="1" i="1">
                <a:solidFill>
                  <a:srgbClr val="1C4587"/>
                </a:solidFill>
              </a:rPr>
            </a:br>
            <a:r>
              <a:rPr lang="en" sz="2500" b="1" i="1">
                <a:solidFill>
                  <a:srgbClr val="1C4587"/>
                </a:solidFill>
              </a:rPr>
              <a:t>3/ Headcount &amp; payroll (Save$)</a:t>
            </a:r>
            <a:br>
              <a:rPr lang="en" sz="2500" b="1" i="1">
                <a:solidFill>
                  <a:srgbClr val="1C4587"/>
                </a:solidFill>
              </a:rPr>
            </a:br>
            <a:r>
              <a:rPr lang="en" sz="2500" b="1" i="1">
                <a:solidFill>
                  <a:srgbClr val="1C4587"/>
                </a:solidFill>
              </a:rPr>
              <a:t>4/ Less call failures (save time)</a:t>
            </a:r>
            <a:endParaRPr sz="2500" b="1" i="1">
              <a:solidFill>
                <a:srgbClr val="1C4587"/>
              </a:solidFill>
            </a:endParaRPr>
          </a:p>
        </p:txBody>
      </p:sp>
      <p:pic>
        <p:nvPicPr>
          <p:cNvPr id="141" name="Google Shape;141;p25"/>
          <p:cNvPicPr preferRelativeResize="0"/>
          <p:nvPr/>
        </p:nvPicPr>
        <p:blipFill>
          <a:blip r:embed="rId3">
            <a:alphaModFix/>
          </a:blip>
          <a:stretch>
            <a:fillRect/>
          </a:stretch>
        </p:blipFill>
        <p:spPr>
          <a:xfrm>
            <a:off x="0" y="931550"/>
            <a:ext cx="4371700" cy="4211950"/>
          </a:xfrm>
          <a:prstGeom prst="rect">
            <a:avLst/>
          </a:prstGeom>
          <a:noFill/>
          <a:ln>
            <a:noFill/>
          </a:ln>
        </p:spPr>
      </p:pic>
      <p:pic>
        <p:nvPicPr>
          <p:cNvPr id="142" name="Google Shape;142;p25"/>
          <p:cNvPicPr preferRelativeResize="0"/>
          <p:nvPr/>
        </p:nvPicPr>
        <p:blipFill>
          <a:blip r:embed="rId4">
            <a:alphaModFix/>
          </a:blip>
          <a:stretch>
            <a:fillRect/>
          </a:stretch>
        </p:blipFill>
        <p:spPr>
          <a:xfrm>
            <a:off x="4371700" y="4604200"/>
            <a:ext cx="4933850" cy="607050"/>
          </a:xfrm>
          <a:prstGeom prst="rect">
            <a:avLst/>
          </a:prstGeom>
          <a:noFill/>
          <a:ln>
            <a:noFill/>
          </a:ln>
        </p:spPr>
      </p:pic>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1001"/>
        <p:cNvGrpSpPr/>
        <p:nvPr/>
      </p:nvGrpSpPr>
      <p:grpSpPr>
        <a:xfrm>
          <a:off x="0" y="0"/>
          <a:ext cx="0" cy="0"/>
          <a:chOff x="0" y="0"/>
          <a:chExt cx="0" cy="0"/>
        </a:xfrm>
      </p:grpSpPr>
      <p:sp>
        <p:nvSpPr>
          <p:cNvPr id="1002" name="Google Shape;1002;p124"/>
          <p:cNvSpPr txBox="1"/>
          <p:nvPr/>
        </p:nvSpPr>
        <p:spPr>
          <a:xfrm>
            <a:off x="212650" y="1139625"/>
            <a:ext cx="6972900" cy="3397800"/>
          </a:xfrm>
          <a:prstGeom prst="rect">
            <a:avLst/>
          </a:prstGeom>
          <a:noFill/>
          <a:ln>
            <a:noFill/>
          </a:ln>
        </p:spPr>
        <p:txBody>
          <a:bodyPr spcFirstLastPara="1" wrap="square" lIns="91425" tIns="91425" rIns="91425" bIns="91425" anchor="t" anchorCtr="0">
            <a:spAutoFit/>
          </a:bodyPr>
          <a:lstStyle/>
          <a:p>
            <a:pPr marL="0" lvl="0" indent="0" algn="l" rtl="0">
              <a:lnSpc>
                <a:spcPct val="107000"/>
              </a:lnSpc>
              <a:spcBef>
                <a:spcPts val="0"/>
              </a:spcBef>
              <a:spcAft>
                <a:spcPts val="0"/>
              </a:spcAft>
              <a:buNone/>
            </a:pPr>
            <a:r>
              <a:rPr lang="en" b="1" u="sng">
                <a:solidFill>
                  <a:srgbClr val="292929"/>
                </a:solidFill>
                <a:highlight>
                  <a:srgbClr val="FFFFFF"/>
                </a:highlight>
              </a:rPr>
              <a:t>What Is Grid Search?</a:t>
            </a:r>
            <a:br>
              <a:rPr lang="en" b="1" u="sng">
                <a:solidFill>
                  <a:srgbClr val="292929"/>
                </a:solidFill>
                <a:highlight>
                  <a:srgbClr val="FFFFFF"/>
                </a:highlight>
              </a:rPr>
            </a:br>
            <a:r>
              <a:rPr lang="en" b="1">
                <a:solidFill>
                  <a:schemeClr val="dk1"/>
                </a:solidFill>
              </a:rPr>
              <a:t>Grid search is a tuning technique that attempts to compute the optimum values of hyperparameters. Each hyperparameter is interlink with one another. </a:t>
            </a:r>
            <a:br>
              <a:rPr lang="en" b="1">
                <a:solidFill>
                  <a:schemeClr val="dk1"/>
                </a:solidFill>
              </a:rPr>
            </a:br>
            <a:r>
              <a:rPr lang="en" b="1">
                <a:solidFill>
                  <a:schemeClr val="dk1"/>
                </a:solidFill>
              </a:rPr>
              <a:t>Changing one value will affect the other.   </a:t>
            </a:r>
            <a:br>
              <a:rPr lang="en" b="1">
                <a:solidFill>
                  <a:schemeClr val="dk1"/>
                </a:solidFill>
              </a:rPr>
            </a:br>
            <a:br>
              <a:rPr lang="en" b="1">
                <a:solidFill>
                  <a:schemeClr val="dk1"/>
                </a:solidFill>
              </a:rPr>
            </a:br>
            <a:r>
              <a:rPr lang="en" b="1">
                <a:solidFill>
                  <a:schemeClr val="dk1"/>
                </a:solidFill>
              </a:rPr>
              <a:t>The Grid search method will go through all the permutation values of the 4 hyperparameters to find the Optimal solution.</a:t>
            </a:r>
            <a:br>
              <a:rPr lang="en" b="1">
                <a:solidFill>
                  <a:schemeClr val="dk1"/>
                </a:solidFill>
              </a:rPr>
            </a:br>
            <a:br>
              <a:rPr lang="en" b="1">
                <a:solidFill>
                  <a:schemeClr val="dk1"/>
                </a:solidFill>
              </a:rPr>
            </a:br>
            <a:r>
              <a:rPr lang="en" b="1">
                <a:solidFill>
                  <a:schemeClr val="dk1"/>
                </a:solidFill>
              </a:rPr>
              <a:t>     	eta':[0.1, 0.2, 0.3, 0.4, 0.5],   		(default is 0.3)</a:t>
            </a:r>
            <a:br>
              <a:rPr lang="en" b="1">
                <a:solidFill>
                  <a:schemeClr val="dk1"/>
                </a:solidFill>
              </a:rPr>
            </a:br>
            <a:r>
              <a:rPr lang="en" b="1">
                <a:solidFill>
                  <a:schemeClr val="dk1"/>
                </a:solidFill>
              </a:rPr>
              <a:t>     	'max_depth':[3, 4, 5, 6, 7],   		(default is 6)</a:t>
            </a:r>
            <a:br>
              <a:rPr lang="en" b="1">
                <a:solidFill>
                  <a:schemeClr val="dk1"/>
                </a:solidFill>
              </a:rPr>
            </a:br>
            <a:r>
              <a:rPr lang="en" b="1">
                <a:solidFill>
                  <a:schemeClr val="dk1"/>
                </a:solidFill>
              </a:rPr>
              <a:t>     	'gamma':[0, 3, 6, 9, 12],        		(default is 0)</a:t>
            </a:r>
            <a:br>
              <a:rPr lang="en" b="1">
                <a:solidFill>
                  <a:schemeClr val="dk1"/>
                </a:solidFill>
              </a:rPr>
            </a:br>
            <a:r>
              <a:rPr lang="en" b="1">
                <a:solidFill>
                  <a:schemeClr val="dk1"/>
                </a:solidFill>
              </a:rPr>
              <a:t>     	'subsample':[0, 0.25, 0.5, 0.75, 1]  	(default is 1)</a:t>
            </a:r>
            <a:br>
              <a:rPr lang="en" b="1">
                <a:solidFill>
                  <a:srgbClr val="202122"/>
                </a:solidFill>
              </a:rPr>
            </a:br>
            <a:br>
              <a:rPr lang="en" b="1">
                <a:solidFill>
                  <a:srgbClr val="202122"/>
                </a:solidFill>
              </a:rPr>
            </a:br>
            <a:endParaRPr b="1">
              <a:solidFill>
                <a:srgbClr val="FF0000"/>
              </a:solidFill>
            </a:endParaRPr>
          </a:p>
        </p:txBody>
      </p:sp>
      <p:sp>
        <p:nvSpPr>
          <p:cNvPr id="1003" name="Google Shape;1003;p124"/>
          <p:cNvSpPr/>
          <p:nvPr/>
        </p:nvSpPr>
        <p:spPr>
          <a:xfrm>
            <a:off x="7836050" y="1909125"/>
            <a:ext cx="1206600" cy="1258200"/>
          </a:xfrm>
          <a:prstGeom prst="roundRect">
            <a:avLst>
              <a:gd name="adj" fmla="val 16667"/>
            </a:avLst>
          </a:prstGeom>
          <a:solidFill>
            <a:srgbClr val="6D9EE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7000"/>
              </a:lnSpc>
              <a:spcBef>
                <a:spcPts val="0"/>
              </a:spcBef>
              <a:spcAft>
                <a:spcPts val="0"/>
              </a:spcAft>
              <a:buNone/>
            </a:pPr>
            <a:r>
              <a:rPr lang="en" sz="1100" b="1">
                <a:solidFill>
                  <a:schemeClr val="lt1"/>
                </a:solidFill>
              </a:rPr>
              <a:t>XGBOOST </a:t>
            </a:r>
            <a:br>
              <a:rPr lang="en" sz="1100" b="1">
                <a:solidFill>
                  <a:schemeClr val="lt1"/>
                </a:solidFill>
              </a:rPr>
            </a:br>
            <a:r>
              <a:rPr lang="en" sz="1100" b="1">
                <a:solidFill>
                  <a:schemeClr val="lt1"/>
                </a:solidFill>
              </a:rPr>
              <a:t>Classifier</a:t>
            </a:r>
            <a:endParaRPr sz="1100" b="1">
              <a:solidFill>
                <a:schemeClr val="lt1"/>
              </a:solidFill>
            </a:endParaRPr>
          </a:p>
          <a:p>
            <a:pPr marL="0" lvl="0" indent="0" algn="ctr" rtl="0">
              <a:spcBef>
                <a:spcPts val="0"/>
              </a:spcBef>
              <a:spcAft>
                <a:spcPts val="0"/>
              </a:spcAft>
              <a:buNone/>
            </a:pPr>
            <a:r>
              <a:rPr lang="en" sz="1100" b="1">
                <a:solidFill>
                  <a:schemeClr val="lt1"/>
                </a:solidFill>
              </a:rPr>
              <a:t>(Tuning Parameters)</a:t>
            </a:r>
            <a:br>
              <a:rPr lang="en" sz="1100" b="1">
                <a:solidFill>
                  <a:schemeClr val="lt1"/>
                </a:solidFill>
              </a:rPr>
            </a:br>
            <a:r>
              <a:rPr lang="en" sz="1100" b="1">
                <a:solidFill>
                  <a:schemeClr val="lt1"/>
                </a:solidFill>
              </a:rPr>
              <a:t>(Grid Search)</a:t>
            </a:r>
            <a:endParaRPr sz="1600"/>
          </a:p>
        </p:txBody>
      </p:sp>
      <p:sp>
        <p:nvSpPr>
          <p:cNvPr id="1004" name="Google Shape;1004;p124"/>
          <p:cNvSpPr txBox="1"/>
          <p:nvPr/>
        </p:nvSpPr>
        <p:spPr>
          <a:xfrm>
            <a:off x="8219025" y="3191225"/>
            <a:ext cx="431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rgbClr val="FF0000"/>
                </a:solidFill>
              </a:rPr>
              <a:t>(3)</a:t>
            </a:r>
            <a:endParaRPr b="1">
              <a:solidFill>
                <a:srgbClr val="FF0000"/>
              </a:solidFill>
            </a:endParaRPr>
          </a:p>
        </p:txBody>
      </p:sp>
      <p:sp>
        <p:nvSpPr>
          <p:cNvPr id="1005" name="Google Shape;1005;p124"/>
          <p:cNvSpPr txBox="1">
            <a:spLocks noGrp="1"/>
          </p:cNvSpPr>
          <p:nvPr>
            <p:ph type="ctrTitle"/>
          </p:nvPr>
        </p:nvSpPr>
        <p:spPr>
          <a:xfrm>
            <a:off x="4072850" y="0"/>
            <a:ext cx="4896300" cy="769200"/>
          </a:xfrm>
          <a:prstGeom prst="rect">
            <a:avLst/>
          </a:prstGeom>
          <a:noFill/>
        </p:spPr>
        <p:txBody>
          <a:bodyPr spcFirstLastPara="1" wrap="square" lIns="91425" tIns="91425" rIns="91425" bIns="91425" anchor="b" anchorCtr="0">
            <a:normAutofit fontScale="90000"/>
          </a:bodyPr>
          <a:lstStyle/>
          <a:p>
            <a:pPr marL="0" lvl="0" indent="0" algn="r" rtl="0">
              <a:spcBef>
                <a:spcPts val="0"/>
              </a:spcBef>
              <a:spcAft>
                <a:spcPts val="0"/>
              </a:spcAft>
              <a:buSzPct val="29700"/>
              <a:buNone/>
            </a:pPr>
            <a:r>
              <a:rPr lang="en" sz="3333">
                <a:solidFill>
                  <a:srgbClr val="FFFFFF"/>
                </a:solidFill>
              </a:rPr>
              <a:t>Predictive Analytics</a:t>
            </a:r>
            <a:br>
              <a:rPr lang="en" sz="3000">
                <a:solidFill>
                  <a:srgbClr val="FFFFFF"/>
                </a:solidFill>
              </a:rPr>
            </a:br>
            <a:r>
              <a:rPr lang="en" sz="2000" b="1">
                <a:solidFill>
                  <a:srgbClr val="000000"/>
                </a:solidFill>
              </a:rPr>
              <a:t>(Hyperparameter Optimization Process)</a:t>
            </a:r>
            <a:endParaRPr sz="2000" b="1">
              <a:solidFill>
                <a:srgbClr val="000000"/>
              </a:solidFill>
            </a:endParaRP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1009"/>
        <p:cNvGrpSpPr/>
        <p:nvPr/>
      </p:nvGrpSpPr>
      <p:grpSpPr>
        <a:xfrm>
          <a:off x="0" y="0"/>
          <a:ext cx="0" cy="0"/>
          <a:chOff x="0" y="0"/>
          <a:chExt cx="0" cy="0"/>
        </a:xfrm>
      </p:grpSpPr>
      <p:sp>
        <p:nvSpPr>
          <p:cNvPr id="1010" name="Google Shape;1010;p125"/>
          <p:cNvSpPr txBox="1"/>
          <p:nvPr/>
        </p:nvSpPr>
        <p:spPr>
          <a:xfrm>
            <a:off x="279150" y="4137400"/>
            <a:ext cx="7580700" cy="8958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500"/>
              </a:spcBef>
              <a:spcAft>
                <a:spcPts val="1500"/>
              </a:spcAft>
              <a:buClr>
                <a:schemeClr val="dk1"/>
              </a:buClr>
              <a:buSzPts val="1100"/>
              <a:buFont typeface="Arial"/>
              <a:buNone/>
            </a:pPr>
            <a:r>
              <a:rPr lang="en" b="1">
                <a:solidFill>
                  <a:schemeClr val="dk1"/>
                </a:solidFill>
                <a:highlight>
                  <a:srgbClr val="FFFFFF"/>
                </a:highlight>
              </a:rPr>
              <a:t>Best ROC AUC: 0.842320 using {'eta': 0.1, 'gamma': 6, 'max_depth': 3, 'subsample': 0.25</a:t>
            </a:r>
            <a:br>
              <a:rPr lang="en" b="1">
                <a:solidFill>
                  <a:schemeClr val="dk1"/>
                </a:solidFill>
                <a:highlight>
                  <a:srgbClr val="FFFFFF"/>
                </a:highlight>
              </a:rPr>
            </a:br>
            <a:r>
              <a:rPr lang="en" b="1">
                <a:solidFill>
                  <a:srgbClr val="FF0000"/>
                </a:solidFill>
                <a:highlight>
                  <a:srgbClr val="FFFFFF"/>
                </a:highlight>
              </a:rPr>
              <a:t>Grid search can save us time, effort and resources searching through all the permutation for the best combination.</a:t>
            </a:r>
            <a:endParaRPr sz="1500" b="1">
              <a:solidFill>
                <a:srgbClr val="292929"/>
              </a:solidFill>
              <a:highlight>
                <a:srgbClr val="FFFFFF"/>
              </a:highlight>
            </a:endParaRPr>
          </a:p>
        </p:txBody>
      </p:sp>
      <p:sp>
        <p:nvSpPr>
          <p:cNvPr id="1011" name="Google Shape;1011;p125"/>
          <p:cNvSpPr txBox="1"/>
          <p:nvPr/>
        </p:nvSpPr>
        <p:spPr>
          <a:xfrm>
            <a:off x="8219025" y="3191225"/>
            <a:ext cx="431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rgbClr val="FF0000"/>
                </a:solidFill>
              </a:rPr>
              <a:t>(3)</a:t>
            </a:r>
            <a:endParaRPr b="1">
              <a:solidFill>
                <a:srgbClr val="FF0000"/>
              </a:solidFill>
            </a:endParaRPr>
          </a:p>
        </p:txBody>
      </p:sp>
      <p:sp>
        <p:nvSpPr>
          <p:cNvPr id="1012" name="Google Shape;1012;p125"/>
          <p:cNvSpPr txBox="1"/>
          <p:nvPr/>
        </p:nvSpPr>
        <p:spPr>
          <a:xfrm>
            <a:off x="298325" y="819325"/>
            <a:ext cx="7539900" cy="648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500"/>
              </a:spcBef>
              <a:spcAft>
                <a:spcPts val="1500"/>
              </a:spcAft>
              <a:buNone/>
            </a:pPr>
            <a:r>
              <a:rPr lang="en" b="1" u="sng">
                <a:solidFill>
                  <a:srgbClr val="292929"/>
                </a:solidFill>
                <a:highlight>
                  <a:schemeClr val="lt1"/>
                </a:highlight>
              </a:rPr>
              <a:t>Grid Search search exhaustively </a:t>
            </a:r>
            <a:r>
              <a:rPr lang="en" b="1" u="sng">
                <a:solidFill>
                  <a:srgbClr val="202124"/>
                </a:solidFill>
                <a:highlight>
                  <a:schemeClr val="lt1"/>
                </a:highlight>
              </a:rPr>
              <a:t>from the listed hyperparameters </a:t>
            </a:r>
            <a:br>
              <a:rPr lang="en" b="1" u="sng">
                <a:solidFill>
                  <a:srgbClr val="202124"/>
                </a:solidFill>
                <a:highlight>
                  <a:schemeClr val="lt1"/>
                </a:highlight>
              </a:rPr>
            </a:br>
            <a:r>
              <a:rPr lang="en" b="1" u="sng">
                <a:solidFill>
                  <a:srgbClr val="202124"/>
                </a:solidFill>
                <a:highlight>
                  <a:schemeClr val="lt1"/>
                </a:highlight>
              </a:rPr>
              <a:t>Permutation </a:t>
            </a:r>
            <a:r>
              <a:rPr lang="en" b="1" u="sng">
                <a:solidFill>
                  <a:srgbClr val="202122"/>
                </a:solidFill>
              </a:rPr>
              <a:t>(Box 3).</a:t>
            </a:r>
            <a:r>
              <a:rPr lang="en" sz="1200" u="sng">
                <a:solidFill>
                  <a:srgbClr val="202122"/>
                </a:solidFill>
              </a:rPr>
              <a:t> </a:t>
            </a:r>
            <a:endParaRPr sz="1200" u="sng">
              <a:solidFill>
                <a:srgbClr val="202122"/>
              </a:solidFill>
            </a:endParaRPr>
          </a:p>
        </p:txBody>
      </p:sp>
      <p:sp>
        <p:nvSpPr>
          <p:cNvPr id="1013" name="Google Shape;1013;p125"/>
          <p:cNvSpPr txBox="1"/>
          <p:nvPr/>
        </p:nvSpPr>
        <p:spPr>
          <a:xfrm>
            <a:off x="384175" y="1507363"/>
            <a:ext cx="7475700" cy="2517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600"/>
              </a:spcBef>
              <a:spcAft>
                <a:spcPts val="1200"/>
              </a:spcAft>
              <a:buNone/>
            </a:pPr>
            <a:r>
              <a:rPr lang="en" sz="950">
                <a:solidFill>
                  <a:schemeClr val="dk1"/>
                </a:solidFill>
                <a:highlight>
                  <a:srgbClr val="FFFFFF"/>
                </a:highlight>
              </a:rPr>
              <a:t>Best ROC AUC: 0.842320 using {'eta': 0.1, 'gamma': 6, 'max_depth': 3, 'subsample': 0.25}</a:t>
            </a:r>
            <a:br>
              <a:rPr lang="en" sz="950">
                <a:solidFill>
                  <a:schemeClr val="dk1"/>
                </a:solidFill>
                <a:highlight>
                  <a:srgbClr val="FFFFFF"/>
                </a:highlight>
              </a:rPr>
            </a:br>
            <a:r>
              <a:rPr lang="en" sz="950">
                <a:solidFill>
                  <a:schemeClr val="dk1"/>
                </a:solidFill>
                <a:highlight>
                  <a:srgbClr val="FFFFFF"/>
                </a:highlight>
              </a:rPr>
              <a:t>ROC AUC 0.500000 (0.000000) with: {'eta': 0.1, 'gamma': 0, 'max_depth': 3, 'subsample': 0}</a:t>
            </a:r>
            <a:br>
              <a:rPr lang="en" sz="950">
                <a:solidFill>
                  <a:schemeClr val="dk1"/>
                </a:solidFill>
                <a:highlight>
                  <a:srgbClr val="FFFFFF"/>
                </a:highlight>
              </a:rPr>
            </a:br>
            <a:r>
              <a:rPr lang="en" sz="950">
                <a:solidFill>
                  <a:schemeClr val="dk1"/>
                </a:solidFill>
                <a:highlight>
                  <a:srgbClr val="FFFFFF"/>
                </a:highlight>
              </a:rPr>
              <a:t>ROC AUC 0.837453 (0.008699) with: {'eta': 0.1, 'gamma': 0, 'max_depth': 3, 'subsample': 0.25}</a:t>
            </a:r>
            <a:br>
              <a:rPr lang="en" sz="950">
                <a:solidFill>
                  <a:schemeClr val="dk1"/>
                </a:solidFill>
                <a:highlight>
                  <a:srgbClr val="FFFFFF"/>
                </a:highlight>
              </a:rPr>
            </a:br>
            <a:r>
              <a:rPr lang="en" sz="950">
                <a:solidFill>
                  <a:schemeClr val="dk1"/>
                </a:solidFill>
                <a:highlight>
                  <a:srgbClr val="FFFFFF"/>
                </a:highlight>
              </a:rPr>
              <a:t>ROC AUC 0.835415 (0.006767) with: {'eta': 0.1, 'gamma': 0, 'max_depth': 3, 'subsample': 0.5}</a:t>
            </a:r>
            <a:br>
              <a:rPr lang="en" sz="950">
                <a:solidFill>
                  <a:schemeClr val="dk1"/>
                </a:solidFill>
                <a:highlight>
                  <a:srgbClr val="FFFFFF"/>
                </a:highlight>
              </a:rPr>
            </a:br>
            <a:r>
              <a:rPr lang="en" sz="950">
                <a:solidFill>
                  <a:schemeClr val="dk1"/>
                </a:solidFill>
                <a:highlight>
                  <a:srgbClr val="FFFFFF"/>
                </a:highlight>
              </a:rPr>
              <a:t>ROC AUC 0.837263 (0.006902) with: {'eta': 0.1, 'gamma': 0, 'max_depth': 3, 'subsample': 0.75}</a:t>
            </a:r>
            <a:br>
              <a:rPr lang="en" sz="950">
                <a:solidFill>
                  <a:schemeClr val="dk1"/>
                </a:solidFill>
                <a:highlight>
                  <a:srgbClr val="FFFFFF"/>
                </a:highlight>
              </a:rPr>
            </a:br>
            <a:r>
              <a:rPr lang="en" sz="950">
                <a:solidFill>
                  <a:schemeClr val="dk1"/>
                </a:solidFill>
                <a:highlight>
                  <a:srgbClr val="FFFFFF"/>
                </a:highlight>
              </a:rPr>
              <a:t>ROC AUC 0.837699 (0.008263) with: {'eta': 0.1, 'gamma': 0, 'max_depth': 3, 'subsample': 1}</a:t>
            </a:r>
            <a:br>
              <a:rPr lang="en" sz="950">
                <a:solidFill>
                  <a:schemeClr val="dk1"/>
                </a:solidFill>
                <a:highlight>
                  <a:srgbClr val="FFFFFF"/>
                </a:highlight>
              </a:rPr>
            </a:br>
            <a:r>
              <a:rPr lang="en" sz="950">
                <a:solidFill>
                  <a:schemeClr val="dk1"/>
                </a:solidFill>
                <a:highlight>
                  <a:srgbClr val="FFFFFF"/>
                </a:highlight>
              </a:rPr>
              <a:t>ROC AUC 0.500000 (0.000000) with: {'eta': 0.1, 'gamma': 0, 'max_depth': 4, 'subsample': 0}</a:t>
            </a:r>
            <a:br>
              <a:rPr lang="en" sz="950">
                <a:solidFill>
                  <a:schemeClr val="dk1"/>
                </a:solidFill>
                <a:highlight>
                  <a:srgbClr val="FFFFFF"/>
                </a:highlight>
              </a:rPr>
            </a:br>
            <a:r>
              <a:rPr lang="en" sz="950">
                <a:solidFill>
                  <a:schemeClr val="dk1"/>
                </a:solidFill>
                <a:highlight>
                  <a:srgbClr val="FFFFFF"/>
                </a:highlight>
              </a:rPr>
              <a:t>ROC AUC 0.828760 (0.009236) with: {'eta': 0.1, 'gamma': 0, 'max_depth': 4, 'subsample': 0.25}</a:t>
            </a:r>
            <a:br>
              <a:rPr lang="en" sz="950">
                <a:solidFill>
                  <a:schemeClr val="dk1"/>
                </a:solidFill>
                <a:highlight>
                  <a:srgbClr val="FFFFFF"/>
                </a:highlight>
              </a:rPr>
            </a:br>
            <a:r>
              <a:rPr lang="en" sz="950">
                <a:solidFill>
                  <a:schemeClr val="dk1"/>
                </a:solidFill>
                <a:highlight>
                  <a:srgbClr val="FFFFFF"/>
                </a:highlight>
              </a:rPr>
              <a:t>ROC AUC 0.829046 (0.006481) with: {'eta': 0.1, 'gamma': 0, 'max_depth': 4, 'subsample': 0.5}</a:t>
            </a:r>
            <a:br>
              <a:rPr lang="en" sz="950">
                <a:solidFill>
                  <a:schemeClr val="dk1"/>
                </a:solidFill>
                <a:highlight>
                  <a:srgbClr val="FFFFFF"/>
                </a:highlight>
              </a:rPr>
            </a:br>
            <a:r>
              <a:rPr lang="en" sz="950">
                <a:solidFill>
                  <a:schemeClr val="dk1"/>
                </a:solidFill>
                <a:highlight>
                  <a:srgbClr val="FFFFFF"/>
                </a:highlight>
              </a:rPr>
              <a:t>ROC AUC 0.830517 (0.008099) with: {'eta': 0.1, 'gamma': 0, 'max_depth': 4, 'subsample': 0.75}</a:t>
            </a:r>
            <a:br>
              <a:rPr lang="en" sz="950">
                <a:solidFill>
                  <a:schemeClr val="dk1"/>
                </a:solidFill>
                <a:highlight>
                  <a:srgbClr val="FFFFFF"/>
                </a:highlight>
              </a:rPr>
            </a:br>
            <a:r>
              <a:rPr lang="en" sz="950">
                <a:solidFill>
                  <a:schemeClr val="dk1"/>
                </a:solidFill>
                <a:highlight>
                  <a:srgbClr val="FFFFFF"/>
                </a:highlight>
              </a:rPr>
              <a:t>ROC AUC 0.832286 (0.006571) with: {'eta': 0.1, 'gamma': 0, 'max_depth': 4, 'subsample': 1}</a:t>
            </a:r>
            <a:br>
              <a:rPr lang="en" sz="950">
                <a:solidFill>
                  <a:schemeClr val="dk1"/>
                </a:solidFill>
                <a:highlight>
                  <a:srgbClr val="FFFFFF"/>
                </a:highlight>
              </a:rPr>
            </a:br>
            <a:r>
              <a:rPr lang="en" sz="950">
                <a:solidFill>
                  <a:schemeClr val="dk1"/>
                </a:solidFill>
                <a:highlight>
                  <a:srgbClr val="FFFFFF"/>
                </a:highlight>
              </a:rPr>
              <a:t>ROC AUC 0.500000 (0.000000) with: {'eta': 0.1, 'gamma': 0, 'max_depth': 5, 'subsample': 0}</a:t>
            </a:r>
            <a:br>
              <a:rPr lang="en" sz="950">
                <a:solidFill>
                  <a:schemeClr val="dk1"/>
                </a:solidFill>
                <a:highlight>
                  <a:srgbClr val="FFFFFF"/>
                </a:highlight>
              </a:rPr>
            </a:br>
            <a:r>
              <a:rPr lang="en" sz="950">
                <a:solidFill>
                  <a:schemeClr val="dk1"/>
                </a:solidFill>
                <a:highlight>
                  <a:srgbClr val="FFFFFF"/>
                </a:highlight>
              </a:rPr>
              <a:t>ROC AUC 0.825539 (0.010641) with: {'eta': 0.1, 'gamma': 0, 'max_depth': 5, 'subsample': 0.25}</a:t>
            </a:r>
            <a:br>
              <a:rPr lang="en" sz="950">
                <a:solidFill>
                  <a:schemeClr val="dk1"/>
                </a:solidFill>
                <a:highlight>
                  <a:srgbClr val="FFFFFF"/>
                </a:highlight>
              </a:rPr>
            </a:br>
            <a:r>
              <a:rPr lang="en" sz="950">
                <a:solidFill>
                  <a:schemeClr val="dk1"/>
                </a:solidFill>
                <a:highlight>
                  <a:srgbClr val="FFFFFF"/>
                </a:highlight>
              </a:rPr>
              <a:t>ROC AUC 0.822221 (0.007729) with: {'eta': 0.1, 'gamma': 0, 'max_depth': 5, 'subsample': 0.5}</a:t>
            </a:r>
            <a:endParaRPr sz="850">
              <a:solidFill>
                <a:schemeClr val="dk1"/>
              </a:solidFill>
              <a:highlight>
                <a:srgbClr val="FFFFFF"/>
              </a:highlight>
            </a:endParaRPr>
          </a:p>
        </p:txBody>
      </p:sp>
      <p:sp>
        <p:nvSpPr>
          <p:cNvPr id="1014" name="Google Shape;1014;p125"/>
          <p:cNvSpPr/>
          <p:nvPr/>
        </p:nvSpPr>
        <p:spPr>
          <a:xfrm>
            <a:off x="7836050" y="1985325"/>
            <a:ext cx="1206600" cy="1258200"/>
          </a:xfrm>
          <a:prstGeom prst="roundRect">
            <a:avLst>
              <a:gd name="adj" fmla="val 16667"/>
            </a:avLst>
          </a:prstGeom>
          <a:solidFill>
            <a:srgbClr val="6D9EE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7000"/>
              </a:lnSpc>
              <a:spcBef>
                <a:spcPts val="0"/>
              </a:spcBef>
              <a:spcAft>
                <a:spcPts val="0"/>
              </a:spcAft>
              <a:buNone/>
            </a:pPr>
            <a:r>
              <a:rPr lang="en" sz="1100" b="1">
                <a:solidFill>
                  <a:schemeClr val="lt1"/>
                </a:solidFill>
              </a:rPr>
              <a:t>XGBOOST </a:t>
            </a:r>
            <a:br>
              <a:rPr lang="en" sz="1100" b="1">
                <a:solidFill>
                  <a:schemeClr val="lt1"/>
                </a:solidFill>
              </a:rPr>
            </a:br>
            <a:r>
              <a:rPr lang="en" sz="1100" b="1">
                <a:solidFill>
                  <a:schemeClr val="lt1"/>
                </a:solidFill>
              </a:rPr>
              <a:t>Classifier</a:t>
            </a:r>
            <a:endParaRPr sz="1100" b="1">
              <a:solidFill>
                <a:schemeClr val="lt1"/>
              </a:solidFill>
            </a:endParaRPr>
          </a:p>
          <a:p>
            <a:pPr marL="0" lvl="0" indent="0" algn="ctr" rtl="0">
              <a:spcBef>
                <a:spcPts val="0"/>
              </a:spcBef>
              <a:spcAft>
                <a:spcPts val="0"/>
              </a:spcAft>
              <a:buNone/>
            </a:pPr>
            <a:r>
              <a:rPr lang="en" sz="1100" b="1">
                <a:solidFill>
                  <a:schemeClr val="lt1"/>
                </a:solidFill>
              </a:rPr>
              <a:t>(Tuning Parameters)</a:t>
            </a:r>
            <a:br>
              <a:rPr lang="en" sz="1100" b="1">
                <a:solidFill>
                  <a:schemeClr val="lt1"/>
                </a:solidFill>
              </a:rPr>
            </a:br>
            <a:r>
              <a:rPr lang="en" sz="1100" b="1">
                <a:solidFill>
                  <a:schemeClr val="lt1"/>
                </a:solidFill>
              </a:rPr>
              <a:t>(Grid Search)</a:t>
            </a:r>
            <a:endParaRPr sz="1600"/>
          </a:p>
        </p:txBody>
      </p:sp>
      <p:sp>
        <p:nvSpPr>
          <p:cNvPr id="1015" name="Google Shape;1015;p125"/>
          <p:cNvSpPr txBox="1">
            <a:spLocks noGrp="1"/>
          </p:cNvSpPr>
          <p:nvPr>
            <p:ph type="ctrTitle"/>
          </p:nvPr>
        </p:nvSpPr>
        <p:spPr>
          <a:xfrm>
            <a:off x="4072850" y="0"/>
            <a:ext cx="4896300" cy="769200"/>
          </a:xfrm>
          <a:prstGeom prst="rect">
            <a:avLst/>
          </a:prstGeom>
          <a:noFill/>
        </p:spPr>
        <p:txBody>
          <a:bodyPr spcFirstLastPara="1" wrap="square" lIns="91425" tIns="91425" rIns="91425" bIns="91425" anchor="b" anchorCtr="0">
            <a:normAutofit fontScale="90000"/>
          </a:bodyPr>
          <a:lstStyle/>
          <a:p>
            <a:pPr marL="0" lvl="0" indent="0" algn="r" rtl="0">
              <a:spcBef>
                <a:spcPts val="0"/>
              </a:spcBef>
              <a:spcAft>
                <a:spcPts val="0"/>
              </a:spcAft>
              <a:buSzPct val="29700"/>
              <a:buNone/>
            </a:pPr>
            <a:r>
              <a:rPr lang="en" sz="3333">
                <a:solidFill>
                  <a:srgbClr val="FFFFFF"/>
                </a:solidFill>
              </a:rPr>
              <a:t>Predictive Analytics</a:t>
            </a:r>
            <a:br>
              <a:rPr lang="en" sz="3000">
                <a:solidFill>
                  <a:srgbClr val="FFFFFF"/>
                </a:solidFill>
              </a:rPr>
            </a:br>
            <a:r>
              <a:rPr lang="en" sz="2000" b="1">
                <a:solidFill>
                  <a:srgbClr val="000000"/>
                </a:solidFill>
              </a:rPr>
              <a:t>(Hyperparameter Optimization Process)</a:t>
            </a:r>
            <a:endParaRPr sz="2000" b="1">
              <a:solidFill>
                <a:srgbClr val="000000"/>
              </a:solidFill>
            </a:endParaRP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1019"/>
        <p:cNvGrpSpPr/>
        <p:nvPr/>
      </p:nvGrpSpPr>
      <p:grpSpPr>
        <a:xfrm>
          <a:off x="0" y="0"/>
          <a:ext cx="0" cy="0"/>
          <a:chOff x="0" y="0"/>
          <a:chExt cx="0" cy="0"/>
        </a:xfrm>
      </p:grpSpPr>
      <p:graphicFrame>
        <p:nvGraphicFramePr>
          <p:cNvPr id="1020" name="Google Shape;1020;p126"/>
          <p:cNvGraphicFramePr/>
          <p:nvPr/>
        </p:nvGraphicFramePr>
        <p:xfrm>
          <a:off x="316750" y="1054050"/>
          <a:ext cx="3000000" cy="3000000"/>
        </p:xfrm>
        <a:graphic>
          <a:graphicData uri="http://schemas.openxmlformats.org/drawingml/2006/table">
            <a:tbl>
              <a:tblPr>
                <a:noFill/>
                <a:tableStyleId>{B94F1407-AD16-4182-BEAE-3C67775D527A}</a:tableStyleId>
              </a:tblPr>
              <a:tblGrid>
                <a:gridCol w="3391450">
                  <a:extLst>
                    <a:ext uri="{9D8B030D-6E8A-4147-A177-3AD203B41FA5}">
                      <a16:colId xmlns:a16="http://schemas.microsoft.com/office/drawing/2014/main" val="20000"/>
                    </a:ext>
                  </a:extLst>
                </a:gridCol>
                <a:gridCol w="3320400">
                  <a:extLst>
                    <a:ext uri="{9D8B030D-6E8A-4147-A177-3AD203B41FA5}">
                      <a16:colId xmlns:a16="http://schemas.microsoft.com/office/drawing/2014/main" val="20001"/>
                    </a:ext>
                  </a:extLst>
                </a:gridCol>
              </a:tblGrid>
              <a:tr h="337425">
                <a:tc>
                  <a:txBody>
                    <a:bodyPr/>
                    <a:lstStyle/>
                    <a:p>
                      <a:pPr marL="0" lvl="0" indent="0" algn="ctr" rtl="0">
                        <a:spcBef>
                          <a:spcPts val="0"/>
                        </a:spcBef>
                        <a:spcAft>
                          <a:spcPts val="0"/>
                        </a:spcAft>
                        <a:buNone/>
                      </a:pPr>
                      <a:r>
                        <a:rPr lang="en" sz="1200" b="1">
                          <a:solidFill>
                            <a:schemeClr val="dk1"/>
                          </a:solidFill>
                        </a:rPr>
                        <a:t>New Setting (Best ROC AUC: 0.842320)</a:t>
                      </a:r>
                      <a:endParaRPr sz="1200" b="1"/>
                    </a:p>
                  </a:txBody>
                  <a:tcPr marL="91425" marR="91425" marT="91425" marB="91425">
                    <a:solidFill>
                      <a:srgbClr val="D9D9D9"/>
                    </a:solidFill>
                  </a:tcPr>
                </a:tc>
                <a:tc>
                  <a:txBody>
                    <a:bodyPr/>
                    <a:lstStyle/>
                    <a:p>
                      <a:pPr marL="0" lvl="0" indent="0" algn="ctr" rtl="0">
                        <a:spcBef>
                          <a:spcPts val="0"/>
                        </a:spcBef>
                        <a:spcAft>
                          <a:spcPts val="0"/>
                        </a:spcAft>
                        <a:buClr>
                          <a:schemeClr val="dk1"/>
                        </a:buClr>
                        <a:buSzPts val="1100"/>
                        <a:buFont typeface="Arial"/>
                        <a:buNone/>
                      </a:pPr>
                      <a:r>
                        <a:rPr lang="en" sz="1200" b="1">
                          <a:solidFill>
                            <a:schemeClr val="dk1"/>
                          </a:solidFill>
                        </a:rPr>
                        <a:t>Default Setting (ROC AUC:0.818)</a:t>
                      </a:r>
                      <a:endParaRPr sz="1200" b="1"/>
                    </a:p>
                  </a:txBody>
                  <a:tcPr marL="91425" marR="91425" marT="91425" marB="91425">
                    <a:solidFill>
                      <a:srgbClr val="D9D9D9"/>
                    </a:solidFill>
                  </a:tcPr>
                </a:tc>
                <a:extLst>
                  <a:ext uri="{0D108BD9-81ED-4DB2-BD59-A6C34878D82A}">
                    <a16:rowId xmlns:a16="http://schemas.microsoft.com/office/drawing/2014/main" val="10000"/>
                  </a:ext>
                </a:extLst>
              </a:tr>
              <a:tr h="515725">
                <a:tc>
                  <a:txBody>
                    <a:bodyPr/>
                    <a:lstStyle/>
                    <a:p>
                      <a:pPr marL="0" lvl="0" indent="0" algn="ctr" rtl="0">
                        <a:lnSpc>
                          <a:spcPct val="115000"/>
                        </a:lnSpc>
                        <a:spcBef>
                          <a:spcPts val="0"/>
                        </a:spcBef>
                        <a:spcAft>
                          <a:spcPts val="0"/>
                        </a:spcAft>
                        <a:buNone/>
                      </a:pPr>
                      <a:r>
                        <a:rPr lang="en" sz="1200" b="1">
                          <a:solidFill>
                            <a:srgbClr val="8D1A38"/>
                          </a:solidFill>
                          <a:highlight>
                            <a:schemeClr val="lt1"/>
                          </a:highlight>
                        </a:rPr>
                        <a:t>eta</a:t>
                      </a:r>
                      <a:r>
                        <a:rPr lang="en" sz="1200" b="1">
                          <a:solidFill>
                            <a:srgbClr val="333333"/>
                          </a:solidFill>
                          <a:highlight>
                            <a:schemeClr val="lt1"/>
                          </a:highlight>
                        </a:rPr>
                        <a:t>  alias: </a:t>
                      </a:r>
                      <a:r>
                        <a:rPr lang="en" sz="1200" b="1">
                          <a:solidFill>
                            <a:srgbClr val="8D1A38"/>
                          </a:solidFill>
                          <a:highlight>
                            <a:schemeClr val="lt1"/>
                          </a:highlight>
                        </a:rPr>
                        <a:t>learning_rate</a:t>
                      </a:r>
                      <a:r>
                        <a:rPr lang="en" sz="1200" b="1">
                          <a:solidFill>
                            <a:srgbClr val="333333"/>
                          </a:solidFill>
                          <a:highlight>
                            <a:schemeClr val="lt1"/>
                          </a:highlight>
                        </a:rPr>
                        <a:t>]  </a:t>
                      </a:r>
                      <a:r>
                        <a:rPr lang="en" sz="1200" b="1">
                          <a:solidFill>
                            <a:srgbClr val="202124"/>
                          </a:solidFill>
                        </a:rPr>
                        <a:t> </a:t>
                      </a:r>
                      <a:endParaRPr sz="1200" b="1">
                        <a:solidFill>
                          <a:srgbClr val="333333"/>
                        </a:solidFill>
                        <a:highlight>
                          <a:schemeClr val="lt1"/>
                        </a:highlight>
                      </a:endParaRPr>
                    </a:p>
                    <a:p>
                      <a:pPr marL="0" lvl="0" indent="0" algn="ctr" rtl="0">
                        <a:lnSpc>
                          <a:spcPct val="115000"/>
                        </a:lnSpc>
                        <a:spcBef>
                          <a:spcPts val="0"/>
                        </a:spcBef>
                        <a:spcAft>
                          <a:spcPts val="0"/>
                        </a:spcAft>
                        <a:buClr>
                          <a:schemeClr val="dk1"/>
                        </a:buClr>
                        <a:buSzPts val="1100"/>
                        <a:buFont typeface="Arial"/>
                        <a:buNone/>
                      </a:pPr>
                      <a:r>
                        <a:rPr lang="en" sz="1200" b="1">
                          <a:solidFill>
                            <a:srgbClr val="333333"/>
                          </a:solidFill>
                          <a:highlight>
                            <a:schemeClr val="lt1"/>
                          </a:highlight>
                        </a:rPr>
                        <a:t>[New Setting = 0.3]</a:t>
                      </a:r>
                      <a:endParaRPr sz="1200"/>
                    </a:p>
                  </a:txBody>
                  <a:tcPr marL="91425" marR="91425" marT="91425" marB="91425"/>
                </a:tc>
                <a:tc>
                  <a:txBody>
                    <a:bodyPr/>
                    <a:lstStyle/>
                    <a:p>
                      <a:pPr marL="0" lvl="0" indent="0" algn="ctr" rtl="0">
                        <a:lnSpc>
                          <a:spcPct val="115000"/>
                        </a:lnSpc>
                        <a:spcBef>
                          <a:spcPts val="0"/>
                        </a:spcBef>
                        <a:spcAft>
                          <a:spcPts val="0"/>
                        </a:spcAft>
                        <a:buNone/>
                      </a:pPr>
                      <a:r>
                        <a:rPr lang="en" sz="1200" b="1">
                          <a:solidFill>
                            <a:srgbClr val="8D1A38"/>
                          </a:solidFill>
                          <a:highlight>
                            <a:schemeClr val="lt1"/>
                          </a:highlight>
                        </a:rPr>
                        <a:t>eta</a:t>
                      </a:r>
                      <a:r>
                        <a:rPr lang="en" sz="1200" b="1">
                          <a:solidFill>
                            <a:srgbClr val="333333"/>
                          </a:solidFill>
                          <a:highlight>
                            <a:schemeClr val="lt1"/>
                          </a:highlight>
                        </a:rPr>
                        <a:t>  alias: </a:t>
                      </a:r>
                      <a:r>
                        <a:rPr lang="en" sz="1200" b="1">
                          <a:solidFill>
                            <a:srgbClr val="8D1A38"/>
                          </a:solidFill>
                          <a:highlight>
                            <a:schemeClr val="lt1"/>
                          </a:highlight>
                        </a:rPr>
                        <a:t>learning_rate</a:t>
                      </a:r>
                      <a:r>
                        <a:rPr lang="en" sz="1200" b="1">
                          <a:solidFill>
                            <a:srgbClr val="333333"/>
                          </a:solidFill>
                          <a:highlight>
                            <a:schemeClr val="lt1"/>
                          </a:highlight>
                        </a:rPr>
                        <a:t>]  </a:t>
                      </a:r>
                      <a:r>
                        <a:rPr lang="en" sz="1200" b="1">
                          <a:solidFill>
                            <a:srgbClr val="202124"/>
                          </a:solidFill>
                        </a:rPr>
                        <a:t> </a:t>
                      </a:r>
                      <a:br>
                        <a:rPr lang="en" sz="1200" b="1">
                          <a:solidFill>
                            <a:srgbClr val="333333"/>
                          </a:solidFill>
                          <a:highlight>
                            <a:schemeClr val="lt1"/>
                          </a:highlight>
                        </a:rPr>
                      </a:br>
                      <a:r>
                        <a:rPr lang="en" sz="1200" b="1">
                          <a:solidFill>
                            <a:srgbClr val="333333"/>
                          </a:solidFill>
                          <a:highlight>
                            <a:schemeClr val="lt1"/>
                          </a:highlight>
                        </a:rPr>
                        <a:t>[default = 0.3]</a:t>
                      </a:r>
                      <a:endParaRPr sz="1200"/>
                    </a:p>
                  </a:txBody>
                  <a:tcPr marL="91425" marR="91425" marT="91425" marB="91425"/>
                </a:tc>
                <a:extLst>
                  <a:ext uri="{0D108BD9-81ED-4DB2-BD59-A6C34878D82A}">
                    <a16:rowId xmlns:a16="http://schemas.microsoft.com/office/drawing/2014/main" val="10001"/>
                  </a:ext>
                </a:extLst>
              </a:tr>
              <a:tr h="349800">
                <a:tc>
                  <a:txBody>
                    <a:bodyPr/>
                    <a:lstStyle/>
                    <a:p>
                      <a:pPr marL="0" lvl="0" indent="0" algn="ctr" rtl="0">
                        <a:lnSpc>
                          <a:spcPct val="115000"/>
                        </a:lnSpc>
                        <a:spcBef>
                          <a:spcPts val="0"/>
                        </a:spcBef>
                        <a:spcAft>
                          <a:spcPts val="0"/>
                        </a:spcAft>
                        <a:buClr>
                          <a:schemeClr val="dk1"/>
                        </a:buClr>
                        <a:buSzPts val="1100"/>
                        <a:buFont typeface="Arial"/>
                        <a:buNone/>
                      </a:pPr>
                      <a:r>
                        <a:rPr lang="en" sz="1200" b="1">
                          <a:solidFill>
                            <a:srgbClr val="8D1A38"/>
                          </a:solidFill>
                          <a:highlight>
                            <a:schemeClr val="lt1"/>
                          </a:highlight>
                        </a:rPr>
                        <a:t>Max_depth  </a:t>
                      </a:r>
                      <a:r>
                        <a:rPr lang="en" sz="1200" b="1">
                          <a:solidFill>
                            <a:srgbClr val="333333"/>
                          </a:solidFill>
                          <a:highlight>
                            <a:schemeClr val="lt1"/>
                          </a:highlight>
                        </a:rPr>
                        <a:t> [New Setting = 3] </a:t>
                      </a:r>
                      <a:endParaRPr sz="1200" b="1">
                        <a:solidFill>
                          <a:srgbClr val="8D1A38"/>
                        </a:solidFill>
                        <a:highlight>
                          <a:schemeClr val="lt1"/>
                        </a:highlight>
                      </a:endParaRPr>
                    </a:p>
                  </a:txBody>
                  <a:tcPr marL="91425" marR="91425" marT="91425" marB="91425"/>
                </a:tc>
                <a:tc>
                  <a:txBody>
                    <a:bodyPr/>
                    <a:lstStyle/>
                    <a:p>
                      <a:pPr marL="0" lvl="0" indent="0" algn="ctr" rtl="0">
                        <a:lnSpc>
                          <a:spcPct val="115000"/>
                        </a:lnSpc>
                        <a:spcBef>
                          <a:spcPts val="0"/>
                        </a:spcBef>
                        <a:spcAft>
                          <a:spcPts val="0"/>
                        </a:spcAft>
                        <a:buClr>
                          <a:schemeClr val="dk1"/>
                        </a:buClr>
                        <a:buSzPts val="1100"/>
                        <a:buFont typeface="Arial"/>
                        <a:buNone/>
                      </a:pPr>
                      <a:r>
                        <a:rPr lang="en" sz="1200" b="1">
                          <a:solidFill>
                            <a:srgbClr val="8D1A38"/>
                          </a:solidFill>
                          <a:highlight>
                            <a:schemeClr val="lt1"/>
                          </a:highlight>
                        </a:rPr>
                        <a:t>max_depth</a:t>
                      </a:r>
                      <a:r>
                        <a:rPr lang="en" sz="1200" b="1">
                          <a:solidFill>
                            <a:srgbClr val="333333"/>
                          </a:solidFill>
                          <a:highlight>
                            <a:schemeClr val="lt1"/>
                          </a:highlight>
                        </a:rPr>
                        <a:t>   [default = 6] </a:t>
                      </a:r>
                      <a:endParaRPr sz="1200" b="1">
                        <a:solidFill>
                          <a:srgbClr val="8D1A38"/>
                        </a:solidFill>
                        <a:highlight>
                          <a:schemeClr val="lt1"/>
                        </a:highlight>
                      </a:endParaRPr>
                    </a:p>
                  </a:txBody>
                  <a:tcPr marL="91425" marR="91425" marT="91425" marB="91425"/>
                </a:tc>
                <a:extLst>
                  <a:ext uri="{0D108BD9-81ED-4DB2-BD59-A6C34878D82A}">
                    <a16:rowId xmlns:a16="http://schemas.microsoft.com/office/drawing/2014/main" val="10002"/>
                  </a:ext>
                </a:extLst>
              </a:tr>
              <a:tr h="349800">
                <a:tc>
                  <a:txBody>
                    <a:bodyPr/>
                    <a:lstStyle/>
                    <a:p>
                      <a:pPr marL="0" lvl="0" indent="0" algn="ctr" rtl="0">
                        <a:lnSpc>
                          <a:spcPct val="115000"/>
                        </a:lnSpc>
                        <a:spcBef>
                          <a:spcPts val="0"/>
                        </a:spcBef>
                        <a:spcAft>
                          <a:spcPts val="0"/>
                        </a:spcAft>
                        <a:buClr>
                          <a:schemeClr val="dk1"/>
                        </a:buClr>
                        <a:buSzPts val="1100"/>
                        <a:buFont typeface="Arial"/>
                        <a:buNone/>
                      </a:pPr>
                      <a:r>
                        <a:rPr lang="en" sz="1200" b="1">
                          <a:solidFill>
                            <a:srgbClr val="8D1A38"/>
                          </a:solidFill>
                          <a:highlight>
                            <a:schemeClr val="lt1"/>
                          </a:highlight>
                        </a:rPr>
                        <a:t>max_depth</a:t>
                      </a:r>
                      <a:r>
                        <a:rPr lang="en" sz="1200" b="1">
                          <a:solidFill>
                            <a:srgbClr val="333333"/>
                          </a:solidFill>
                          <a:highlight>
                            <a:schemeClr val="lt1"/>
                          </a:highlight>
                        </a:rPr>
                        <a:t>   [New Setting = 3] </a:t>
                      </a:r>
                      <a:endParaRPr sz="1200" b="1">
                        <a:solidFill>
                          <a:srgbClr val="8D1A38"/>
                        </a:solidFill>
                        <a:highlight>
                          <a:schemeClr val="lt1"/>
                        </a:highlight>
                      </a:endParaRPr>
                    </a:p>
                  </a:txBody>
                  <a:tcPr marL="91425" marR="91425" marT="91425" marB="91425"/>
                </a:tc>
                <a:tc>
                  <a:txBody>
                    <a:bodyPr/>
                    <a:lstStyle/>
                    <a:p>
                      <a:pPr marL="0" lvl="0" indent="0" algn="ctr" rtl="0">
                        <a:lnSpc>
                          <a:spcPct val="115000"/>
                        </a:lnSpc>
                        <a:spcBef>
                          <a:spcPts val="0"/>
                        </a:spcBef>
                        <a:spcAft>
                          <a:spcPts val="0"/>
                        </a:spcAft>
                        <a:buClr>
                          <a:schemeClr val="dk1"/>
                        </a:buClr>
                        <a:buSzPts val="1100"/>
                        <a:buFont typeface="Arial"/>
                        <a:buNone/>
                      </a:pPr>
                      <a:r>
                        <a:rPr lang="en" sz="1200" b="1">
                          <a:solidFill>
                            <a:srgbClr val="8D1A38"/>
                          </a:solidFill>
                          <a:highlight>
                            <a:schemeClr val="lt1"/>
                          </a:highlight>
                        </a:rPr>
                        <a:t>max_depth</a:t>
                      </a:r>
                      <a:r>
                        <a:rPr lang="en" sz="1200" b="1">
                          <a:solidFill>
                            <a:srgbClr val="333333"/>
                          </a:solidFill>
                          <a:highlight>
                            <a:schemeClr val="lt1"/>
                          </a:highlight>
                        </a:rPr>
                        <a:t>   [default = 6] </a:t>
                      </a:r>
                      <a:endParaRPr sz="1200" b="1">
                        <a:solidFill>
                          <a:srgbClr val="8D1A38"/>
                        </a:solidFill>
                        <a:highlight>
                          <a:schemeClr val="lt1"/>
                        </a:highlight>
                      </a:endParaRPr>
                    </a:p>
                  </a:txBody>
                  <a:tcPr marL="91425" marR="91425" marT="91425" marB="91425"/>
                </a:tc>
                <a:extLst>
                  <a:ext uri="{0D108BD9-81ED-4DB2-BD59-A6C34878D82A}">
                    <a16:rowId xmlns:a16="http://schemas.microsoft.com/office/drawing/2014/main" val="10003"/>
                  </a:ext>
                </a:extLst>
              </a:tr>
              <a:tr h="379950">
                <a:tc>
                  <a:txBody>
                    <a:bodyPr/>
                    <a:lstStyle/>
                    <a:p>
                      <a:pPr marL="0" lvl="0" indent="0" algn="ctr" rtl="0">
                        <a:lnSpc>
                          <a:spcPct val="115000"/>
                        </a:lnSpc>
                        <a:spcBef>
                          <a:spcPts val="0"/>
                        </a:spcBef>
                        <a:spcAft>
                          <a:spcPts val="800"/>
                        </a:spcAft>
                        <a:buClr>
                          <a:schemeClr val="dk1"/>
                        </a:buClr>
                        <a:buSzPts val="1100"/>
                        <a:buFont typeface="Arial"/>
                        <a:buNone/>
                      </a:pPr>
                      <a:r>
                        <a:rPr lang="en" sz="1200" b="1">
                          <a:solidFill>
                            <a:srgbClr val="8D1A38"/>
                          </a:solidFill>
                          <a:highlight>
                            <a:schemeClr val="lt1"/>
                          </a:highlight>
                        </a:rPr>
                        <a:t>subsample</a:t>
                      </a:r>
                      <a:r>
                        <a:rPr lang="en" sz="1200" b="1">
                          <a:solidFill>
                            <a:srgbClr val="333333"/>
                          </a:solidFill>
                          <a:highlight>
                            <a:schemeClr val="lt1"/>
                          </a:highlight>
                        </a:rPr>
                        <a:t>   [New Setting = 0.25]  </a:t>
                      </a:r>
                      <a:endParaRPr sz="1200">
                        <a:solidFill>
                          <a:schemeClr val="dk1"/>
                        </a:solidFill>
                      </a:endParaRPr>
                    </a:p>
                  </a:txBody>
                  <a:tcPr marL="91425" marR="91425" marT="91425" marB="91425"/>
                </a:tc>
                <a:tc>
                  <a:txBody>
                    <a:bodyPr/>
                    <a:lstStyle/>
                    <a:p>
                      <a:pPr marL="0" lvl="0" indent="0" algn="ctr" rtl="0">
                        <a:lnSpc>
                          <a:spcPct val="115000"/>
                        </a:lnSpc>
                        <a:spcBef>
                          <a:spcPts val="0"/>
                        </a:spcBef>
                        <a:spcAft>
                          <a:spcPts val="800"/>
                        </a:spcAft>
                        <a:buClr>
                          <a:schemeClr val="dk1"/>
                        </a:buClr>
                        <a:buSzPts val="1100"/>
                        <a:buFont typeface="Arial"/>
                        <a:buNone/>
                      </a:pPr>
                      <a:r>
                        <a:rPr lang="en" sz="1200" b="1">
                          <a:solidFill>
                            <a:srgbClr val="8D1A38"/>
                          </a:solidFill>
                          <a:highlight>
                            <a:schemeClr val="lt1"/>
                          </a:highlight>
                        </a:rPr>
                        <a:t>subsample</a:t>
                      </a:r>
                      <a:r>
                        <a:rPr lang="en" sz="1200" b="1">
                          <a:solidFill>
                            <a:srgbClr val="333333"/>
                          </a:solidFill>
                          <a:highlight>
                            <a:schemeClr val="lt1"/>
                          </a:highlight>
                        </a:rPr>
                        <a:t>   [default=1]  </a:t>
                      </a:r>
                      <a:endParaRPr sz="1200"/>
                    </a:p>
                  </a:txBody>
                  <a:tcPr marL="91425" marR="91425" marT="91425" marB="91425"/>
                </a:tc>
                <a:extLst>
                  <a:ext uri="{0D108BD9-81ED-4DB2-BD59-A6C34878D82A}">
                    <a16:rowId xmlns:a16="http://schemas.microsoft.com/office/drawing/2014/main" val="10004"/>
                  </a:ext>
                </a:extLst>
              </a:tr>
            </a:tbl>
          </a:graphicData>
        </a:graphic>
      </p:graphicFrame>
      <p:grpSp>
        <p:nvGrpSpPr>
          <p:cNvPr id="1021" name="Google Shape;1021;p126"/>
          <p:cNvGrpSpPr/>
          <p:nvPr/>
        </p:nvGrpSpPr>
        <p:grpSpPr>
          <a:xfrm>
            <a:off x="391007" y="3222269"/>
            <a:ext cx="7494914" cy="1343159"/>
            <a:chOff x="391025" y="2671125"/>
            <a:chExt cx="7910200" cy="1686750"/>
          </a:xfrm>
        </p:grpSpPr>
        <p:sp>
          <p:nvSpPr>
            <p:cNvPr id="1022" name="Google Shape;1022;p126"/>
            <p:cNvSpPr/>
            <p:nvPr/>
          </p:nvSpPr>
          <p:spPr>
            <a:xfrm>
              <a:off x="1455125" y="3154025"/>
              <a:ext cx="431100" cy="3723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126"/>
            <p:cNvSpPr/>
            <p:nvPr/>
          </p:nvSpPr>
          <p:spPr>
            <a:xfrm>
              <a:off x="3211375" y="3154025"/>
              <a:ext cx="431100" cy="3723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126"/>
            <p:cNvSpPr/>
            <p:nvPr/>
          </p:nvSpPr>
          <p:spPr>
            <a:xfrm>
              <a:off x="5006613" y="3154025"/>
              <a:ext cx="431100" cy="3723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126"/>
            <p:cNvSpPr txBox="1"/>
            <p:nvPr/>
          </p:nvSpPr>
          <p:spPr>
            <a:xfrm>
              <a:off x="634875" y="3853125"/>
              <a:ext cx="431100" cy="5025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AutoNum type="arabicParenBoth"/>
              </a:pPr>
              <a:endParaRPr/>
            </a:p>
          </p:txBody>
        </p:sp>
        <p:sp>
          <p:nvSpPr>
            <p:cNvPr id="1026" name="Google Shape;1026;p126"/>
            <p:cNvSpPr txBox="1"/>
            <p:nvPr/>
          </p:nvSpPr>
          <p:spPr>
            <a:xfrm>
              <a:off x="2351575" y="3853125"/>
              <a:ext cx="431100" cy="502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(2)</a:t>
              </a:r>
              <a:endParaRPr/>
            </a:p>
          </p:txBody>
        </p:sp>
        <p:sp>
          <p:nvSpPr>
            <p:cNvPr id="1027" name="Google Shape;1027;p126"/>
            <p:cNvSpPr txBox="1"/>
            <p:nvPr/>
          </p:nvSpPr>
          <p:spPr>
            <a:xfrm>
              <a:off x="4144475" y="3853125"/>
              <a:ext cx="431100" cy="502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(3)</a:t>
              </a:r>
              <a:endParaRPr/>
            </a:p>
          </p:txBody>
        </p:sp>
        <p:sp>
          <p:nvSpPr>
            <p:cNvPr id="1028" name="Google Shape;1028;p126"/>
            <p:cNvSpPr/>
            <p:nvPr/>
          </p:nvSpPr>
          <p:spPr>
            <a:xfrm>
              <a:off x="391025" y="2815025"/>
              <a:ext cx="987900" cy="10407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 </a:t>
              </a:r>
              <a:endParaRPr/>
            </a:p>
          </p:txBody>
        </p:sp>
        <p:sp>
          <p:nvSpPr>
            <p:cNvPr id="1029" name="Google Shape;1029;p126"/>
            <p:cNvSpPr/>
            <p:nvPr/>
          </p:nvSpPr>
          <p:spPr>
            <a:xfrm>
              <a:off x="1907400" y="2671125"/>
              <a:ext cx="1206600" cy="1258200"/>
            </a:xfrm>
            <a:prstGeom prst="roundRect">
              <a:avLst>
                <a:gd name="adj" fmla="val 16667"/>
              </a:avLst>
            </a:prstGeom>
            <a:solidFill>
              <a:srgbClr val="6D9EE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7000"/>
                </a:lnSpc>
                <a:spcBef>
                  <a:spcPts val="0"/>
                </a:spcBef>
                <a:spcAft>
                  <a:spcPts val="0"/>
                </a:spcAft>
                <a:buNone/>
              </a:pPr>
              <a:r>
                <a:rPr lang="en" sz="1100" b="1">
                  <a:solidFill>
                    <a:schemeClr val="lt1"/>
                  </a:solidFill>
                </a:rPr>
                <a:t>  </a:t>
              </a:r>
              <a:endParaRPr sz="1600"/>
            </a:p>
          </p:txBody>
        </p:sp>
        <p:sp>
          <p:nvSpPr>
            <p:cNvPr id="1030" name="Google Shape;1030;p126"/>
            <p:cNvSpPr/>
            <p:nvPr/>
          </p:nvSpPr>
          <p:spPr>
            <a:xfrm>
              <a:off x="3721250" y="2671125"/>
              <a:ext cx="1206600" cy="1258200"/>
            </a:xfrm>
            <a:prstGeom prst="roundRect">
              <a:avLst>
                <a:gd name="adj" fmla="val 16667"/>
              </a:avLst>
            </a:prstGeom>
            <a:solidFill>
              <a:srgbClr val="6D9EE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b="1">
                  <a:solidFill>
                    <a:schemeClr val="lt1"/>
                  </a:solidFill>
                </a:rPr>
                <a:t> </a:t>
              </a:r>
              <a:endParaRPr sz="1600"/>
            </a:p>
          </p:txBody>
        </p:sp>
        <p:sp>
          <p:nvSpPr>
            <p:cNvPr id="1031" name="Google Shape;1031;p126"/>
            <p:cNvSpPr/>
            <p:nvPr/>
          </p:nvSpPr>
          <p:spPr>
            <a:xfrm>
              <a:off x="7313325" y="2823525"/>
              <a:ext cx="987900" cy="9351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1500"/>
                </a:spcBef>
                <a:spcAft>
                  <a:spcPts val="1500"/>
                </a:spcAft>
                <a:buNone/>
              </a:pPr>
              <a:r>
                <a:rPr lang="en" sz="1200">
                  <a:solidFill>
                    <a:schemeClr val="dk1"/>
                  </a:solidFill>
                </a:rPr>
                <a:t> </a:t>
              </a:r>
              <a:endParaRPr/>
            </a:p>
          </p:txBody>
        </p:sp>
        <p:sp>
          <p:nvSpPr>
            <p:cNvPr id="1032" name="Google Shape;1032;p126"/>
            <p:cNvSpPr txBox="1"/>
            <p:nvPr/>
          </p:nvSpPr>
          <p:spPr>
            <a:xfrm>
              <a:off x="5889175" y="3855375"/>
              <a:ext cx="431100" cy="502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rgbClr val="FF0000"/>
                  </a:solidFill>
                </a:rPr>
                <a:t>(4)</a:t>
              </a:r>
              <a:endParaRPr b="1">
                <a:solidFill>
                  <a:srgbClr val="FF0000"/>
                </a:solidFill>
              </a:endParaRPr>
            </a:p>
          </p:txBody>
        </p:sp>
        <p:sp>
          <p:nvSpPr>
            <p:cNvPr id="1033" name="Google Shape;1033;p126"/>
            <p:cNvSpPr/>
            <p:nvPr/>
          </p:nvSpPr>
          <p:spPr>
            <a:xfrm>
              <a:off x="5516500" y="2671125"/>
              <a:ext cx="1206600" cy="1258200"/>
            </a:xfrm>
            <a:prstGeom prst="roundRect">
              <a:avLst>
                <a:gd name="adj" fmla="val 16667"/>
              </a:avLst>
            </a:prstGeom>
            <a:solidFill>
              <a:srgbClr val="6D9EE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7000"/>
                </a:lnSpc>
                <a:spcBef>
                  <a:spcPts val="0"/>
                </a:spcBef>
                <a:spcAft>
                  <a:spcPts val="0"/>
                </a:spcAft>
                <a:buNone/>
              </a:pPr>
              <a:r>
                <a:rPr lang="en" sz="1100" b="1">
                  <a:solidFill>
                    <a:schemeClr val="lt1"/>
                  </a:solidFill>
                </a:rPr>
                <a:t>XGBOOST </a:t>
              </a:r>
              <a:br>
                <a:rPr lang="en" sz="1100" b="1">
                  <a:solidFill>
                    <a:schemeClr val="lt1"/>
                  </a:solidFill>
                </a:rPr>
              </a:br>
              <a:r>
                <a:rPr lang="en" sz="1100" b="1">
                  <a:solidFill>
                    <a:schemeClr val="lt1"/>
                  </a:solidFill>
                </a:rPr>
                <a:t>Classifier</a:t>
              </a:r>
              <a:endParaRPr sz="1100" b="1">
                <a:solidFill>
                  <a:schemeClr val="lt1"/>
                </a:solidFill>
              </a:endParaRPr>
            </a:p>
            <a:p>
              <a:pPr marL="0" lvl="0" indent="0" algn="ctr" rtl="0">
                <a:spcBef>
                  <a:spcPts val="0"/>
                </a:spcBef>
                <a:spcAft>
                  <a:spcPts val="0"/>
                </a:spcAft>
                <a:buNone/>
              </a:pPr>
              <a:r>
                <a:rPr lang="en" sz="1100" b="1">
                  <a:solidFill>
                    <a:schemeClr val="lt1"/>
                  </a:solidFill>
                </a:rPr>
                <a:t>(New Parameters)</a:t>
              </a:r>
              <a:endParaRPr sz="1600"/>
            </a:p>
          </p:txBody>
        </p:sp>
        <p:sp>
          <p:nvSpPr>
            <p:cNvPr id="1034" name="Google Shape;1034;p126"/>
            <p:cNvSpPr/>
            <p:nvPr/>
          </p:nvSpPr>
          <p:spPr>
            <a:xfrm>
              <a:off x="6835413" y="3154025"/>
              <a:ext cx="431100" cy="3723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126"/>
            <p:cNvSpPr txBox="1"/>
            <p:nvPr/>
          </p:nvSpPr>
          <p:spPr>
            <a:xfrm>
              <a:off x="7565575" y="3779175"/>
              <a:ext cx="431100" cy="502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(5)</a:t>
              </a:r>
              <a:endParaRPr/>
            </a:p>
          </p:txBody>
        </p:sp>
      </p:grpSp>
      <p:sp>
        <p:nvSpPr>
          <p:cNvPr id="1036" name="Google Shape;1036;p126"/>
          <p:cNvSpPr txBox="1">
            <a:spLocks noGrp="1"/>
          </p:cNvSpPr>
          <p:nvPr>
            <p:ph type="ctrTitle"/>
          </p:nvPr>
        </p:nvSpPr>
        <p:spPr>
          <a:xfrm>
            <a:off x="4072850" y="0"/>
            <a:ext cx="4896300" cy="769200"/>
          </a:xfrm>
          <a:prstGeom prst="rect">
            <a:avLst/>
          </a:prstGeom>
          <a:noFill/>
        </p:spPr>
        <p:txBody>
          <a:bodyPr spcFirstLastPara="1" wrap="square" lIns="91425" tIns="91425" rIns="91425" bIns="91425" anchor="b" anchorCtr="0">
            <a:normAutofit fontScale="90000"/>
          </a:bodyPr>
          <a:lstStyle/>
          <a:p>
            <a:pPr marL="0" lvl="0" indent="0" algn="r" rtl="0">
              <a:spcBef>
                <a:spcPts val="0"/>
              </a:spcBef>
              <a:spcAft>
                <a:spcPts val="0"/>
              </a:spcAft>
              <a:buSzPct val="29700"/>
              <a:buNone/>
            </a:pPr>
            <a:r>
              <a:rPr lang="en" sz="3333">
                <a:solidFill>
                  <a:srgbClr val="FFFFFF"/>
                </a:solidFill>
              </a:rPr>
              <a:t>Predictive Analytics</a:t>
            </a:r>
            <a:br>
              <a:rPr lang="en" sz="3000">
                <a:solidFill>
                  <a:srgbClr val="FFFFFF"/>
                </a:solidFill>
              </a:rPr>
            </a:br>
            <a:r>
              <a:rPr lang="en" sz="2000" b="1">
                <a:solidFill>
                  <a:srgbClr val="000000"/>
                </a:solidFill>
              </a:rPr>
              <a:t>(Hyperparameter Optimization Process)</a:t>
            </a:r>
            <a:endParaRPr sz="2000" b="1">
              <a:solidFill>
                <a:srgbClr val="000000"/>
              </a:solidFill>
            </a:endParaRPr>
          </a:p>
        </p:txBody>
      </p:sp>
      <p:sp>
        <p:nvSpPr>
          <p:cNvPr id="1037" name="Google Shape;1037;p126"/>
          <p:cNvSpPr txBox="1"/>
          <p:nvPr/>
        </p:nvSpPr>
        <p:spPr>
          <a:xfrm>
            <a:off x="3366350" y="4331775"/>
            <a:ext cx="3314400" cy="354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300"/>
              </a:spcBef>
              <a:spcAft>
                <a:spcPts val="1200"/>
              </a:spcAft>
              <a:buNone/>
            </a:pPr>
            <a:r>
              <a:rPr lang="en" sz="1100" b="1">
                <a:solidFill>
                  <a:srgbClr val="FF0000"/>
                </a:solidFill>
                <a:highlight>
                  <a:schemeClr val="lt1"/>
                </a:highlight>
              </a:rPr>
              <a:t>Hyperparameter Optimization Process (3) &amp; (4)</a:t>
            </a:r>
            <a:endParaRPr sz="1100">
              <a:solidFill>
                <a:srgbClr val="FF0000"/>
              </a:solidFill>
            </a:endParaRP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1041"/>
        <p:cNvGrpSpPr/>
        <p:nvPr/>
      </p:nvGrpSpPr>
      <p:grpSpPr>
        <a:xfrm>
          <a:off x="0" y="0"/>
          <a:ext cx="0" cy="0"/>
          <a:chOff x="0" y="0"/>
          <a:chExt cx="0" cy="0"/>
        </a:xfrm>
      </p:grpSpPr>
      <p:sp>
        <p:nvSpPr>
          <p:cNvPr id="1042" name="Google Shape;1042;p127"/>
          <p:cNvSpPr txBox="1"/>
          <p:nvPr/>
        </p:nvSpPr>
        <p:spPr>
          <a:xfrm>
            <a:off x="8219025" y="2734025"/>
            <a:ext cx="431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rgbClr val="FF0000"/>
                </a:solidFill>
              </a:rPr>
              <a:t>(4)</a:t>
            </a:r>
            <a:endParaRPr b="1">
              <a:solidFill>
                <a:srgbClr val="FF0000"/>
              </a:solidFill>
            </a:endParaRPr>
          </a:p>
        </p:txBody>
      </p:sp>
      <p:sp>
        <p:nvSpPr>
          <p:cNvPr id="1043" name="Google Shape;1043;p127"/>
          <p:cNvSpPr txBox="1"/>
          <p:nvPr/>
        </p:nvSpPr>
        <p:spPr>
          <a:xfrm>
            <a:off x="176750" y="631538"/>
            <a:ext cx="4760100" cy="400200"/>
          </a:xfrm>
          <a:prstGeom prst="rect">
            <a:avLst/>
          </a:prstGeom>
          <a:noFill/>
          <a:ln>
            <a:noFill/>
          </a:ln>
        </p:spPr>
        <p:txBody>
          <a:bodyPr spcFirstLastPara="1" wrap="square" lIns="91425" tIns="91425" rIns="91425" bIns="91425" anchor="t" anchorCtr="0">
            <a:spAutoFit/>
          </a:bodyPr>
          <a:lstStyle/>
          <a:p>
            <a:pPr marL="0" lvl="0" indent="0" algn="l" rtl="0">
              <a:lnSpc>
                <a:spcPct val="107000"/>
              </a:lnSpc>
              <a:spcBef>
                <a:spcPts val="0"/>
              </a:spcBef>
              <a:spcAft>
                <a:spcPts val="0"/>
              </a:spcAft>
              <a:buNone/>
            </a:pPr>
            <a:r>
              <a:rPr lang="en" b="1" u="sng">
                <a:solidFill>
                  <a:srgbClr val="202122"/>
                </a:solidFill>
              </a:rPr>
              <a:t>XGB Classifier (new parameters setting) Run Result.</a:t>
            </a:r>
            <a:endParaRPr sz="2300" b="1" u="sng"/>
          </a:p>
        </p:txBody>
      </p:sp>
      <p:sp>
        <p:nvSpPr>
          <p:cNvPr id="1044" name="Google Shape;1044;p127"/>
          <p:cNvSpPr txBox="1"/>
          <p:nvPr/>
        </p:nvSpPr>
        <p:spPr>
          <a:xfrm>
            <a:off x="5666700" y="2942475"/>
            <a:ext cx="3302400" cy="2097600"/>
          </a:xfrm>
          <a:prstGeom prst="rect">
            <a:avLst/>
          </a:prstGeom>
          <a:noFill/>
          <a:ln>
            <a:noFill/>
          </a:ln>
        </p:spPr>
        <p:txBody>
          <a:bodyPr spcFirstLastPara="1" wrap="square" lIns="91425" tIns="91425" rIns="91425" bIns="91425" anchor="t" anchorCtr="0">
            <a:spAutoFit/>
          </a:bodyPr>
          <a:lstStyle/>
          <a:p>
            <a:pPr marL="0" lvl="0" indent="0" algn="r" rtl="0">
              <a:lnSpc>
                <a:spcPct val="107000"/>
              </a:lnSpc>
              <a:spcBef>
                <a:spcPts val="0"/>
              </a:spcBef>
              <a:spcAft>
                <a:spcPts val="0"/>
              </a:spcAft>
              <a:buClr>
                <a:schemeClr val="dk1"/>
              </a:buClr>
              <a:buSzPts val="1100"/>
              <a:buFont typeface="Arial"/>
              <a:buNone/>
            </a:pPr>
            <a:r>
              <a:rPr lang="en" sz="1300" b="1">
                <a:solidFill>
                  <a:srgbClr val="202122"/>
                </a:solidFill>
              </a:rPr>
              <a:t>3 Folds Cross Validation ROC AUC: </a:t>
            </a:r>
            <a:br>
              <a:rPr lang="en" sz="1300" b="1">
                <a:solidFill>
                  <a:srgbClr val="202122"/>
                </a:solidFill>
              </a:rPr>
            </a:br>
            <a:r>
              <a:rPr lang="en" sz="1300" b="1">
                <a:solidFill>
                  <a:srgbClr val="202122"/>
                </a:solidFill>
              </a:rPr>
              <a:t>(0.84274643  0.83202986  0.84221734)</a:t>
            </a:r>
            <a:br>
              <a:rPr lang="en" sz="1300" b="1">
                <a:solidFill>
                  <a:srgbClr val="202122"/>
                </a:solidFill>
              </a:rPr>
            </a:br>
            <a:r>
              <a:rPr lang="en" sz="1300" b="1">
                <a:solidFill>
                  <a:srgbClr val="202122"/>
                </a:solidFill>
              </a:rPr>
              <a:t>Mean ROC AUC Score: </a:t>
            </a:r>
            <a:r>
              <a:rPr lang="en" sz="1300" b="1">
                <a:solidFill>
                  <a:srgbClr val="0000FF"/>
                </a:solidFill>
              </a:rPr>
              <a:t>0.839 (+/- 0.003)</a:t>
            </a:r>
            <a:r>
              <a:rPr lang="en" sz="1300" b="1">
                <a:solidFill>
                  <a:srgbClr val="202122"/>
                </a:solidFill>
              </a:rPr>
              <a:t> vs 0.792 (+/- 0.004) </a:t>
            </a:r>
            <a:endParaRPr sz="1300" b="1">
              <a:solidFill>
                <a:srgbClr val="202122"/>
              </a:solidFill>
            </a:endParaRPr>
          </a:p>
          <a:p>
            <a:pPr marL="0" lvl="0" indent="0" algn="r" rtl="0">
              <a:lnSpc>
                <a:spcPct val="107000"/>
              </a:lnSpc>
              <a:spcBef>
                <a:spcPts val="0"/>
              </a:spcBef>
              <a:spcAft>
                <a:spcPts val="0"/>
              </a:spcAft>
              <a:buClr>
                <a:schemeClr val="dk1"/>
              </a:buClr>
              <a:buSzPts val="1100"/>
              <a:buFont typeface="Arial"/>
              <a:buNone/>
            </a:pPr>
            <a:br>
              <a:rPr lang="en" sz="1300" b="1">
                <a:solidFill>
                  <a:srgbClr val="202122"/>
                </a:solidFill>
              </a:rPr>
            </a:br>
            <a:r>
              <a:rPr lang="en" sz="1300" b="1">
                <a:solidFill>
                  <a:srgbClr val="202122"/>
                </a:solidFill>
              </a:rPr>
              <a:t>Test Set Score: </a:t>
            </a:r>
            <a:endParaRPr sz="1300" b="1">
              <a:solidFill>
                <a:srgbClr val="202122"/>
              </a:solidFill>
            </a:endParaRPr>
          </a:p>
          <a:p>
            <a:pPr marL="0" lvl="0" indent="0" algn="r" rtl="0">
              <a:lnSpc>
                <a:spcPct val="107000"/>
              </a:lnSpc>
              <a:spcBef>
                <a:spcPts val="0"/>
              </a:spcBef>
              <a:spcAft>
                <a:spcPts val="0"/>
              </a:spcAft>
              <a:buNone/>
            </a:pPr>
            <a:r>
              <a:rPr lang="en" sz="1300" b="1">
                <a:solidFill>
                  <a:srgbClr val="202122"/>
                </a:solidFill>
              </a:rPr>
              <a:t>Accuracy of </a:t>
            </a:r>
            <a:r>
              <a:rPr lang="en" sz="1300" b="1">
                <a:solidFill>
                  <a:srgbClr val="0000FF"/>
                </a:solidFill>
              </a:rPr>
              <a:t>75.32 </a:t>
            </a:r>
            <a:r>
              <a:rPr lang="en" sz="1300" b="1">
                <a:solidFill>
                  <a:srgbClr val="202122"/>
                </a:solidFill>
              </a:rPr>
              <a:t>(vs 73.90), </a:t>
            </a:r>
            <a:br>
              <a:rPr lang="en" sz="1300" b="1">
                <a:solidFill>
                  <a:srgbClr val="202122"/>
                </a:solidFill>
              </a:rPr>
            </a:br>
            <a:r>
              <a:rPr lang="en" sz="1300" b="1">
                <a:solidFill>
                  <a:srgbClr val="202122"/>
                </a:solidFill>
              </a:rPr>
              <a:t>ROC AUC = </a:t>
            </a:r>
            <a:r>
              <a:rPr lang="en" sz="1300" b="1">
                <a:solidFill>
                  <a:srgbClr val="0000FF"/>
                </a:solidFill>
              </a:rPr>
              <a:t>0.844</a:t>
            </a:r>
            <a:r>
              <a:rPr lang="en" sz="1300" b="1">
                <a:solidFill>
                  <a:srgbClr val="202122"/>
                </a:solidFill>
              </a:rPr>
              <a:t> (vs 0.818) </a:t>
            </a:r>
            <a:br>
              <a:rPr lang="en" sz="1300" b="1">
                <a:solidFill>
                  <a:srgbClr val="202122"/>
                </a:solidFill>
              </a:rPr>
            </a:br>
            <a:r>
              <a:rPr lang="en" sz="1300" b="1">
                <a:solidFill>
                  <a:srgbClr val="202122"/>
                </a:solidFill>
              </a:rPr>
              <a:t>F1= </a:t>
            </a:r>
            <a:r>
              <a:rPr lang="en" sz="1300" b="1">
                <a:solidFill>
                  <a:srgbClr val="0000FF"/>
                </a:solidFill>
              </a:rPr>
              <a:t>0.627</a:t>
            </a:r>
            <a:r>
              <a:rPr lang="en" sz="1300" b="1">
                <a:solidFill>
                  <a:srgbClr val="202122"/>
                </a:solidFill>
              </a:rPr>
              <a:t> (vs 0.615).</a:t>
            </a:r>
            <a:endParaRPr sz="1500" b="1">
              <a:solidFill>
                <a:srgbClr val="202122"/>
              </a:solidFill>
            </a:endParaRPr>
          </a:p>
        </p:txBody>
      </p:sp>
      <p:sp>
        <p:nvSpPr>
          <p:cNvPr id="1045" name="Google Shape;1045;p127"/>
          <p:cNvSpPr txBox="1"/>
          <p:nvPr/>
        </p:nvSpPr>
        <p:spPr>
          <a:xfrm>
            <a:off x="329150" y="1010550"/>
            <a:ext cx="6195000" cy="1400700"/>
          </a:xfrm>
          <a:prstGeom prst="rect">
            <a:avLst/>
          </a:prstGeom>
          <a:solidFill>
            <a:srgbClr val="EFEFEF"/>
          </a:solidFill>
          <a:ln>
            <a:noFill/>
          </a:ln>
        </p:spPr>
        <p:txBody>
          <a:bodyPr spcFirstLastPara="1" wrap="square" lIns="91425" tIns="91425" rIns="91425" bIns="91425" anchor="t" anchorCtr="0">
            <a:spAutoFit/>
          </a:bodyPr>
          <a:lstStyle/>
          <a:p>
            <a:pPr marL="0" lvl="0" indent="0" algn="l" rtl="0">
              <a:lnSpc>
                <a:spcPct val="115000"/>
              </a:lnSpc>
              <a:spcBef>
                <a:spcPts val="600"/>
              </a:spcBef>
              <a:spcAft>
                <a:spcPts val="1200"/>
              </a:spcAft>
              <a:buClr>
                <a:schemeClr val="dk1"/>
              </a:buClr>
              <a:buSzPts val="1100"/>
              <a:buFont typeface="Arial"/>
              <a:buNone/>
            </a:pPr>
            <a:r>
              <a:rPr lang="en" sz="1000" b="1">
                <a:solidFill>
                  <a:srgbClr val="45818E"/>
                </a:solidFill>
                <a:highlight>
                  <a:srgbClr val="FFFFFF"/>
                </a:highlight>
              </a:rPr>
              <a:t>#Refit the model with new optimised parameters</a:t>
            </a:r>
            <a:br>
              <a:rPr lang="en" sz="1000" b="1">
                <a:solidFill>
                  <a:srgbClr val="45818E"/>
                </a:solidFill>
                <a:highlight>
                  <a:srgbClr val="FFFFFF"/>
                </a:highlight>
              </a:rPr>
            </a:br>
            <a:r>
              <a:rPr lang="en" sz="1000" b="1">
                <a:highlight>
                  <a:srgbClr val="FFFFFF"/>
                </a:highlight>
              </a:rPr>
              <a:t>model3 </a:t>
            </a:r>
            <a:r>
              <a:rPr lang="en" sz="1000" b="1">
                <a:solidFill>
                  <a:srgbClr val="9900FF"/>
                </a:solidFill>
                <a:highlight>
                  <a:srgbClr val="FFFFFF"/>
                </a:highlight>
              </a:rPr>
              <a:t>=</a:t>
            </a:r>
            <a:r>
              <a:rPr lang="en" sz="1000" b="1">
                <a:solidFill>
                  <a:srgbClr val="45818E"/>
                </a:solidFill>
                <a:highlight>
                  <a:srgbClr val="FFFFFF"/>
                </a:highlight>
              </a:rPr>
              <a:t> </a:t>
            </a:r>
            <a:r>
              <a:rPr lang="en" sz="1000" b="1">
                <a:highlight>
                  <a:srgbClr val="FFFFFF"/>
                </a:highlight>
              </a:rPr>
              <a:t>xgb.XGBClassifier(use_label_encoder</a:t>
            </a:r>
            <a:r>
              <a:rPr lang="en" sz="1000" b="1">
                <a:solidFill>
                  <a:srgbClr val="9900FF"/>
                </a:solidFill>
                <a:highlight>
                  <a:srgbClr val="FFFFFF"/>
                </a:highlight>
              </a:rPr>
              <a:t>=</a:t>
            </a:r>
            <a:r>
              <a:rPr lang="en" sz="1000" b="1">
                <a:solidFill>
                  <a:srgbClr val="45818E"/>
                </a:solidFill>
                <a:highlight>
                  <a:srgbClr val="FFFFFF"/>
                </a:highlight>
              </a:rPr>
              <a:t>False</a:t>
            </a:r>
            <a:r>
              <a:rPr lang="en" sz="1000" b="1">
                <a:highlight>
                  <a:srgbClr val="FFFFFF"/>
                </a:highlight>
              </a:rPr>
              <a:t>, verbosity</a:t>
            </a:r>
            <a:r>
              <a:rPr lang="en" sz="1000" b="1">
                <a:solidFill>
                  <a:srgbClr val="9900FF"/>
                </a:solidFill>
                <a:highlight>
                  <a:srgbClr val="FFFFFF"/>
                </a:highlight>
              </a:rPr>
              <a:t>=</a:t>
            </a:r>
            <a:r>
              <a:rPr lang="en" sz="1000" b="1">
                <a:solidFill>
                  <a:srgbClr val="45818E"/>
                </a:solidFill>
                <a:highlight>
                  <a:srgbClr val="FFFFFF"/>
                </a:highlight>
              </a:rPr>
              <a:t>0</a:t>
            </a:r>
            <a:r>
              <a:rPr lang="en" sz="1000" b="1">
                <a:highlight>
                  <a:srgbClr val="FFFFFF"/>
                </a:highlight>
              </a:rPr>
              <a:t>, </a:t>
            </a:r>
            <a:r>
              <a:rPr lang="en" sz="1000" b="1">
                <a:solidFill>
                  <a:srgbClr val="9900FF"/>
                </a:solidFill>
                <a:highlight>
                  <a:srgbClr val="FFFFFF"/>
                </a:highlight>
              </a:rPr>
              <a:t>**</a:t>
            </a:r>
            <a:r>
              <a:rPr lang="en" sz="1000" b="1">
                <a:highlight>
                  <a:srgbClr val="FFFFFF"/>
                </a:highlight>
              </a:rPr>
              <a:t>grid_result.best_params_)</a:t>
            </a:r>
            <a:br>
              <a:rPr lang="en" sz="1000" b="1">
                <a:solidFill>
                  <a:srgbClr val="45818E"/>
                </a:solidFill>
                <a:highlight>
                  <a:srgbClr val="FFFFFF"/>
                </a:highlight>
              </a:rPr>
            </a:br>
            <a:br>
              <a:rPr lang="en" sz="500" b="1">
                <a:solidFill>
                  <a:srgbClr val="45818E"/>
                </a:solidFill>
                <a:highlight>
                  <a:srgbClr val="FFFFFF"/>
                </a:highlight>
              </a:rPr>
            </a:br>
            <a:r>
              <a:rPr lang="en" sz="1000" b="1">
                <a:solidFill>
                  <a:srgbClr val="45818E"/>
                </a:solidFill>
                <a:highlight>
                  <a:srgbClr val="FFFFFF"/>
                </a:highlight>
              </a:rPr>
              <a:t>#fitting the model to the training dataset </a:t>
            </a:r>
            <a:br>
              <a:rPr lang="en" sz="1000" b="1">
                <a:solidFill>
                  <a:srgbClr val="45818E"/>
                </a:solidFill>
                <a:highlight>
                  <a:srgbClr val="FFFFFF"/>
                </a:highlight>
              </a:rPr>
            </a:br>
            <a:r>
              <a:rPr lang="en" sz="1000" b="1">
                <a:highlight>
                  <a:srgbClr val="FFFFFF"/>
                </a:highlight>
              </a:rPr>
              <a:t>model3.fit(train_X, train_Y)</a:t>
            </a:r>
            <a:br>
              <a:rPr lang="en" sz="1000" b="1">
                <a:solidFill>
                  <a:srgbClr val="45818E"/>
                </a:solidFill>
                <a:highlight>
                  <a:srgbClr val="FFFFFF"/>
                </a:highlight>
              </a:rPr>
            </a:br>
            <a:br>
              <a:rPr lang="en" sz="500" b="1">
                <a:solidFill>
                  <a:srgbClr val="45818E"/>
                </a:solidFill>
                <a:highlight>
                  <a:srgbClr val="FFFFFF"/>
                </a:highlight>
              </a:rPr>
            </a:br>
            <a:r>
              <a:rPr lang="en" sz="1000" b="1">
                <a:solidFill>
                  <a:srgbClr val="45818E"/>
                </a:solidFill>
                <a:highlight>
                  <a:srgbClr val="FFFFFF"/>
                </a:highlight>
              </a:rPr>
              <a:t>#assess the model with optimised parameters</a:t>
            </a:r>
            <a:br>
              <a:rPr lang="en" sz="1000" b="1">
                <a:solidFill>
                  <a:srgbClr val="45818E"/>
                </a:solidFill>
                <a:highlight>
                  <a:srgbClr val="FFFFFF"/>
                </a:highlight>
              </a:rPr>
            </a:br>
            <a:r>
              <a:rPr lang="en" sz="1000" b="1">
                <a:highlight>
                  <a:srgbClr val="FFFFFF"/>
                </a:highlight>
              </a:rPr>
              <a:t>assess_model(model3,test_X,test_Y,</a:t>
            </a:r>
            <a:r>
              <a:rPr lang="en" sz="1000" b="1">
                <a:solidFill>
                  <a:srgbClr val="45818E"/>
                </a:solidFill>
                <a:highlight>
                  <a:srgbClr val="FFFFFF"/>
                </a:highlight>
              </a:rPr>
              <a:t>3</a:t>
            </a:r>
            <a:r>
              <a:rPr lang="en" sz="1000" b="1">
                <a:highlight>
                  <a:srgbClr val="FFFFFF"/>
                </a:highlight>
              </a:rPr>
              <a:t>)</a:t>
            </a:r>
            <a:endParaRPr sz="1000" b="1">
              <a:highlight>
                <a:srgbClr val="FFFFFF"/>
              </a:highlight>
            </a:endParaRPr>
          </a:p>
        </p:txBody>
      </p:sp>
      <p:sp>
        <p:nvSpPr>
          <p:cNvPr id="1046" name="Google Shape;1046;p127"/>
          <p:cNvSpPr txBox="1"/>
          <p:nvPr/>
        </p:nvSpPr>
        <p:spPr>
          <a:xfrm>
            <a:off x="317900" y="2347800"/>
            <a:ext cx="6217500" cy="27738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600"/>
              </a:spcBef>
              <a:spcAft>
                <a:spcPts val="1200"/>
              </a:spcAft>
              <a:buNone/>
            </a:pPr>
            <a:r>
              <a:rPr lang="en" sz="950">
                <a:solidFill>
                  <a:schemeClr val="dk1"/>
                </a:solidFill>
                <a:highlight>
                  <a:srgbClr val="FFFFFF"/>
                </a:highlight>
              </a:rPr>
              <a:t>Model: XGBClassifier(base_score=0.5, booster='gbtree', colsample_bylevel=1,</a:t>
            </a:r>
            <a:br>
              <a:rPr lang="en" sz="950">
                <a:solidFill>
                  <a:schemeClr val="dk1"/>
                </a:solidFill>
                <a:highlight>
                  <a:srgbClr val="FFFFFF"/>
                </a:highlight>
              </a:rPr>
            </a:br>
            <a:r>
              <a:rPr lang="en" sz="950">
                <a:solidFill>
                  <a:schemeClr val="dk1"/>
                </a:solidFill>
                <a:highlight>
                  <a:srgbClr val="FFFFFF"/>
                </a:highlight>
              </a:rPr>
              <a:t>              colsample_bynode=1, colsample_bytree=1, eta=0.1, gamma=6,</a:t>
            </a:r>
            <a:br>
              <a:rPr lang="en" sz="950">
                <a:solidFill>
                  <a:schemeClr val="dk1"/>
                </a:solidFill>
                <a:highlight>
                  <a:srgbClr val="FFFFFF"/>
                </a:highlight>
              </a:rPr>
            </a:br>
            <a:r>
              <a:rPr lang="en" sz="950">
                <a:solidFill>
                  <a:schemeClr val="dk1"/>
                </a:solidFill>
                <a:highlight>
                  <a:srgbClr val="FFFFFF"/>
                </a:highlight>
              </a:rPr>
              <a:t>              gpu_id=-1, importance_type='gain', interaction_constraints='',</a:t>
            </a:r>
            <a:br>
              <a:rPr lang="en" sz="950">
                <a:solidFill>
                  <a:schemeClr val="dk1"/>
                </a:solidFill>
                <a:highlight>
                  <a:srgbClr val="FFFFFF"/>
                </a:highlight>
              </a:rPr>
            </a:br>
            <a:r>
              <a:rPr lang="en" sz="950">
                <a:solidFill>
                  <a:schemeClr val="dk1"/>
                </a:solidFill>
                <a:highlight>
                  <a:srgbClr val="FFFFFF"/>
                </a:highlight>
              </a:rPr>
              <a:t>              learning_rate=0.100000001, max_delta_step=0, max_depth=3,</a:t>
            </a:r>
            <a:br>
              <a:rPr lang="en" sz="950">
                <a:solidFill>
                  <a:schemeClr val="dk1"/>
                </a:solidFill>
                <a:highlight>
                  <a:srgbClr val="FFFFFF"/>
                </a:highlight>
              </a:rPr>
            </a:br>
            <a:r>
              <a:rPr lang="en" sz="950">
                <a:solidFill>
                  <a:schemeClr val="dk1"/>
                </a:solidFill>
                <a:highlight>
                  <a:srgbClr val="FFFFFF"/>
                </a:highlight>
              </a:rPr>
              <a:t>              min_child_weight=1, missing=nan, monotone_constraints='()',</a:t>
            </a:r>
            <a:br>
              <a:rPr lang="en" sz="950">
                <a:solidFill>
                  <a:schemeClr val="dk1"/>
                </a:solidFill>
                <a:highlight>
                  <a:srgbClr val="FFFFFF"/>
                </a:highlight>
              </a:rPr>
            </a:br>
            <a:r>
              <a:rPr lang="en" sz="950">
                <a:solidFill>
                  <a:schemeClr val="dk1"/>
                </a:solidFill>
                <a:highlight>
                  <a:srgbClr val="FFFFFF"/>
                </a:highlight>
              </a:rPr>
              <a:t>              n_estimators=100, n_jobs=12, num_parallel_tree=1, random_state=0,</a:t>
            </a:r>
            <a:br>
              <a:rPr lang="en" sz="950">
                <a:solidFill>
                  <a:schemeClr val="dk1"/>
                </a:solidFill>
                <a:highlight>
                  <a:srgbClr val="FFFFFF"/>
                </a:highlight>
              </a:rPr>
            </a:br>
            <a:r>
              <a:rPr lang="en" sz="950">
                <a:solidFill>
                  <a:schemeClr val="dk1"/>
                </a:solidFill>
                <a:highlight>
                  <a:srgbClr val="FFFFFF"/>
                </a:highlight>
              </a:rPr>
              <a:t>              reg_alpha=0, reg_lambda=1, scale_pos_weight=1, subsample=0.25,</a:t>
            </a:r>
            <a:br>
              <a:rPr lang="en" sz="950">
                <a:solidFill>
                  <a:schemeClr val="dk1"/>
                </a:solidFill>
                <a:highlight>
                  <a:srgbClr val="FFFFFF"/>
                </a:highlight>
              </a:rPr>
            </a:br>
            <a:r>
              <a:rPr lang="en" sz="950">
                <a:solidFill>
                  <a:schemeClr val="dk1"/>
                </a:solidFill>
                <a:highlight>
                  <a:srgbClr val="FFFFFF"/>
                </a:highlight>
              </a:rPr>
              <a:t>              tree_method='exact', use_label_encoder=False,</a:t>
            </a:r>
            <a:br>
              <a:rPr lang="en" sz="950">
                <a:solidFill>
                  <a:schemeClr val="dk1"/>
                </a:solidFill>
                <a:highlight>
                  <a:srgbClr val="FFFFFF"/>
                </a:highlight>
              </a:rPr>
            </a:br>
            <a:r>
              <a:rPr lang="en" sz="950">
                <a:solidFill>
                  <a:schemeClr val="dk1"/>
                </a:solidFill>
                <a:highlight>
                  <a:srgbClr val="FFFFFF"/>
                </a:highlight>
              </a:rPr>
              <a:t>              validate_parameters=1, verbosity=0)</a:t>
            </a:r>
            <a:br>
              <a:rPr lang="en" sz="950">
                <a:solidFill>
                  <a:schemeClr val="dk1"/>
                </a:solidFill>
                <a:highlight>
                  <a:srgbClr val="FFFFFF"/>
                </a:highlight>
              </a:rPr>
            </a:br>
            <a:br>
              <a:rPr lang="en" sz="250">
                <a:solidFill>
                  <a:schemeClr val="dk1"/>
                </a:solidFill>
                <a:highlight>
                  <a:srgbClr val="FFFFFF"/>
                </a:highlight>
              </a:rPr>
            </a:br>
            <a:r>
              <a:rPr lang="en" sz="950">
                <a:solidFill>
                  <a:schemeClr val="dk1"/>
                </a:solidFill>
                <a:highlight>
                  <a:srgbClr val="FFFFFF"/>
                </a:highlight>
              </a:rPr>
              <a:t>3 Folds Cross Validation ROC AUC Scores:  [0.84274643 0.83202986 0.84221734]</a:t>
            </a:r>
            <a:br>
              <a:rPr lang="en" sz="950">
                <a:solidFill>
                  <a:schemeClr val="dk1"/>
                </a:solidFill>
                <a:highlight>
                  <a:srgbClr val="FFFFFF"/>
                </a:highlight>
              </a:rPr>
            </a:br>
            <a:r>
              <a:rPr lang="en" sz="950">
                <a:solidFill>
                  <a:schemeClr val="dk1"/>
                </a:solidFill>
                <a:highlight>
                  <a:srgbClr val="FFFFFF"/>
                </a:highlight>
              </a:rPr>
              <a:t>Mean ROC AUC score: 0.839 (+/-0.003)</a:t>
            </a:r>
            <a:br>
              <a:rPr lang="en" sz="950">
                <a:solidFill>
                  <a:schemeClr val="dk1"/>
                </a:solidFill>
                <a:highlight>
                  <a:srgbClr val="FFFFFF"/>
                </a:highlight>
              </a:rPr>
            </a:br>
            <a:br>
              <a:rPr lang="en" sz="250">
                <a:solidFill>
                  <a:schemeClr val="dk1"/>
                </a:solidFill>
                <a:highlight>
                  <a:srgbClr val="FFFFFF"/>
                </a:highlight>
              </a:rPr>
            </a:br>
            <a:r>
              <a:rPr lang="en" sz="950">
                <a:solidFill>
                  <a:schemeClr val="dk1"/>
                </a:solidFill>
                <a:highlight>
                  <a:srgbClr val="FFFFFF"/>
                </a:highlight>
              </a:rPr>
              <a:t>Test Set score:</a:t>
            </a:r>
            <a:br>
              <a:rPr lang="en" sz="950">
                <a:solidFill>
                  <a:schemeClr val="dk1"/>
                </a:solidFill>
                <a:highlight>
                  <a:srgbClr val="FFFFFF"/>
                </a:highlight>
              </a:rPr>
            </a:br>
            <a:r>
              <a:rPr lang="en" sz="950">
                <a:solidFill>
                  <a:schemeClr val="dk1"/>
                </a:solidFill>
                <a:highlight>
                  <a:srgbClr val="FFFFFF"/>
                </a:highlight>
              </a:rPr>
              <a:t>Accuracy: 75.32</a:t>
            </a:r>
            <a:br>
              <a:rPr lang="en" sz="950">
                <a:solidFill>
                  <a:schemeClr val="dk1"/>
                </a:solidFill>
                <a:highlight>
                  <a:srgbClr val="FFFFFF"/>
                </a:highlight>
              </a:rPr>
            </a:br>
            <a:r>
              <a:rPr lang="en" sz="950">
                <a:solidFill>
                  <a:schemeClr val="dk1"/>
                </a:solidFill>
                <a:highlight>
                  <a:srgbClr val="FFFFFF"/>
                </a:highlight>
              </a:rPr>
              <a:t>ROC AUC=0.844</a:t>
            </a:r>
            <a:br>
              <a:rPr lang="en" sz="950">
                <a:solidFill>
                  <a:schemeClr val="dk1"/>
                </a:solidFill>
                <a:highlight>
                  <a:srgbClr val="FFFFFF"/>
                </a:highlight>
              </a:rPr>
            </a:br>
            <a:r>
              <a:rPr lang="en" sz="950">
                <a:solidFill>
                  <a:schemeClr val="dk1"/>
                </a:solidFill>
                <a:highlight>
                  <a:srgbClr val="FFFFFF"/>
                </a:highlight>
              </a:rPr>
              <a:t>F1=0.627</a:t>
            </a:r>
            <a:endParaRPr sz="850">
              <a:solidFill>
                <a:schemeClr val="dk1"/>
              </a:solidFill>
              <a:highlight>
                <a:srgbClr val="FFFFFF"/>
              </a:highlight>
            </a:endParaRPr>
          </a:p>
        </p:txBody>
      </p:sp>
      <p:sp>
        <p:nvSpPr>
          <p:cNvPr id="1047" name="Google Shape;1047;p127"/>
          <p:cNvSpPr/>
          <p:nvPr/>
        </p:nvSpPr>
        <p:spPr>
          <a:xfrm>
            <a:off x="7802500" y="1528125"/>
            <a:ext cx="1206600" cy="1258200"/>
          </a:xfrm>
          <a:prstGeom prst="roundRect">
            <a:avLst>
              <a:gd name="adj" fmla="val 16667"/>
            </a:avLst>
          </a:prstGeom>
          <a:solidFill>
            <a:srgbClr val="6D9EE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7000"/>
              </a:lnSpc>
              <a:spcBef>
                <a:spcPts val="0"/>
              </a:spcBef>
              <a:spcAft>
                <a:spcPts val="0"/>
              </a:spcAft>
              <a:buNone/>
            </a:pPr>
            <a:r>
              <a:rPr lang="en" sz="1100" b="1">
                <a:solidFill>
                  <a:schemeClr val="lt1"/>
                </a:solidFill>
              </a:rPr>
              <a:t>XGBOOST </a:t>
            </a:r>
            <a:br>
              <a:rPr lang="en" sz="1100" b="1">
                <a:solidFill>
                  <a:schemeClr val="lt1"/>
                </a:solidFill>
              </a:rPr>
            </a:br>
            <a:r>
              <a:rPr lang="en" sz="1100" b="1">
                <a:solidFill>
                  <a:schemeClr val="lt1"/>
                </a:solidFill>
              </a:rPr>
              <a:t>Classifier</a:t>
            </a:r>
            <a:endParaRPr sz="1100" b="1">
              <a:solidFill>
                <a:schemeClr val="lt1"/>
              </a:solidFill>
            </a:endParaRPr>
          </a:p>
          <a:p>
            <a:pPr marL="0" lvl="0" indent="0" algn="ctr" rtl="0">
              <a:spcBef>
                <a:spcPts val="0"/>
              </a:spcBef>
              <a:spcAft>
                <a:spcPts val="0"/>
              </a:spcAft>
              <a:buNone/>
            </a:pPr>
            <a:r>
              <a:rPr lang="en" sz="1100" b="1">
                <a:solidFill>
                  <a:schemeClr val="lt1"/>
                </a:solidFill>
              </a:rPr>
              <a:t>(New Parameters)</a:t>
            </a:r>
            <a:endParaRPr sz="1600"/>
          </a:p>
        </p:txBody>
      </p:sp>
      <p:sp>
        <p:nvSpPr>
          <p:cNvPr id="1048" name="Google Shape;1048;p127"/>
          <p:cNvSpPr txBox="1">
            <a:spLocks noGrp="1"/>
          </p:cNvSpPr>
          <p:nvPr>
            <p:ph type="ctrTitle"/>
          </p:nvPr>
        </p:nvSpPr>
        <p:spPr>
          <a:xfrm>
            <a:off x="4072850" y="0"/>
            <a:ext cx="4896300" cy="769200"/>
          </a:xfrm>
          <a:prstGeom prst="rect">
            <a:avLst/>
          </a:prstGeom>
          <a:noFill/>
        </p:spPr>
        <p:txBody>
          <a:bodyPr spcFirstLastPara="1" wrap="square" lIns="91425" tIns="91425" rIns="91425" bIns="91425" anchor="b" anchorCtr="0">
            <a:normAutofit fontScale="90000"/>
          </a:bodyPr>
          <a:lstStyle/>
          <a:p>
            <a:pPr marL="0" lvl="0" indent="0" algn="r" rtl="0">
              <a:spcBef>
                <a:spcPts val="0"/>
              </a:spcBef>
              <a:spcAft>
                <a:spcPts val="0"/>
              </a:spcAft>
              <a:buSzPct val="29700"/>
              <a:buNone/>
            </a:pPr>
            <a:r>
              <a:rPr lang="en" sz="3333">
                <a:solidFill>
                  <a:srgbClr val="FFFFFF"/>
                </a:solidFill>
              </a:rPr>
              <a:t>Predictive Analytics</a:t>
            </a:r>
            <a:br>
              <a:rPr lang="en" sz="3000">
                <a:solidFill>
                  <a:srgbClr val="FFFFFF"/>
                </a:solidFill>
              </a:rPr>
            </a:br>
            <a:r>
              <a:rPr lang="en" sz="2000" b="1">
                <a:solidFill>
                  <a:srgbClr val="000000"/>
                </a:solidFill>
              </a:rPr>
              <a:t>(Hyperparameter Optimization Process)</a:t>
            </a:r>
            <a:endParaRPr sz="2000" b="1">
              <a:solidFill>
                <a:srgbClr val="000000"/>
              </a:solidFill>
            </a:endParaRP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1052"/>
        <p:cNvGrpSpPr/>
        <p:nvPr/>
      </p:nvGrpSpPr>
      <p:grpSpPr>
        <a:xfrm>
          <a:off x="0" y="0"/>
          <a:ext cx="0" cy="0"/>
          <a:chOff x="0" y="0"/>
          <a:chExt cx="0" cy="0"/>
        </a:xfrm>
      </p:grpSpPr>
      <p:sp>
        <p:nvSpPr>
          <p:cNvPr id="1053" name="Google Shape;1053;p128"/>
          <p:cNvSpPr txBox="1"/>
          <p:nvPr/>
        </p:nvSpPr>
        <p:spPr>
          <a:xfrm>
            <a:off x="4586950" y="1259025"/>
            <a:ext cx="2902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u="sng"/>
              <a:t>Result 1 (Default parameters)</a:t>
            </a:r>
            <a:endParaRPr b="1" u="sng"/>
          </a:p>
        </p:txBody>
      </p:sp>
      <p:sp>
        <p:nvSpPr>
          <p:cNvPr id="1054" name="Google Shape;1054;p128"/>
          <p:cNvSpPr txBox="1"/>
          <p:nvPr/>
        </p:nvSpPr>
        <p:spPr>
          <a:xfrm>
            <a:off x="8295225" y="3115025"/>
            <a:ext cx="431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rgbClr val="FF0000"/>
                </a:solidFill>
              </a:rPr>
              <a:t>(4)</a:t>
            </a:r>
            <a:endParaRPr b="1">
              <a:solidFill>
                <a:srgbClr val="FF0000"/>
              </a:solidFill>
            </a:endParaRPr>
          </a:p>
        </p:txBody>
      </p:sp>
      <p:sp>
        <p:nvSpPr>
          <p:cNvPr id="1055" name="Google Shape;1055;p128"/>
          <p:cNvSpPr txBox="1"/>
          <p:nvPr/>
        </p:nvSpPr>
        <p:spPr>
          <a:xfrm>
            <a:off x="4254750" y="3855000"/>
            <a:ext cx="2762400" cy="1241100"/>
          </a:xfrm>
          <a:prstGeom prst="rect">
            <a:avLst/>
          </a:prstGeom>
          <a:noFill/>
          <a:ln>
            <a:noFill/>
          </a:ln>
        </p:spPr>
        <p:txBody>
          <a:bodyPr spcFirstLastPara="1" wrap="square" lIns="91425" tIns="91425" rIns="91425" bIns="91425" anchor="t" anchorCtr="0">
            <a:spAutoFit/>
          </a:bodyPr>
          <a:lstStyle/>
          <a:p>
            <a:pPr marL="0" lvl="0" indent="0" algn="r" rtl="0">
              <a:lnSpc>
                <a:spcPct val="107000"/>
              </a:lnSpc>
              <a:spcBef>
                <a:spcPts val="0"/>
              </a:spcBef>
              <a:spcAft>
                <a:spcPts val="0"/>
              </a:spcAft>
              <a:buNone/>
            </a:pPr>
            <a:r>
              <a:rPr lang="en" sz="1300" b="1">
                <a:solidFill>
                  <a:srgbClr val="202122"/>
                </a:solidFill>
              </a:rPr>
              <a:t>Confusion Matrix</a:t>
            </a:r>
            <a:endParaRPr sz="1300" b="1">
              <a:solidFill>
                <a:srgbClr val="202122"/>
              </a:solidFill>
            </a:endParaRPr>
          </a:p>
          <a:p>
            <a:pPr marL="0" lvl="0" indent="0" algn="r" rtl="0">
              <a:lnSpc>
                <a:spcPct val="107000"/>
              </a:lnSpc>
              <a:spcBef>
                <a:spcPts val="0"/>
              </a:spcBef>
              <a:spcAft>
                <a:spcPts val="0"/>
              </a:spcAft>
              <a:buNone/>
            </a:pPr>
            <a:r>
              <a:rPr lang="en" sz="1300" b="1">
                <a:solidFill>
                  <a:srgbClr val="202122"/>
                </a:solidFill>
              </a:rPr>
              <a:t>374 True Negative (No Churn) </a:t>
            </a:r>
            <a:br>
              <a:rPr lang="en" sz="1300" b="1">
                <a:solidFill>
                  <a:srgbClr val="202122"/>
                </a:solidFill>
              </a:rPr>
            </a:br>
            <a:r>
              <a:rPr lang="en" sz="1300" b="1">
                <a:solidFill>
                  <a:srgbClr val="202122"/>
                </a:solidFill>
              </a:rPr>
              <a:t>144 False Positive. </a:t>
            </a:r>
            <a:br>
              <a:rPr lang="en" sz="1300" b="1">
                <a:solidFill>
                  <a:srgbClr val="202122"/>
                </a:solidFill>
              </a:rPr>
            </a:br>
            <a:r>
              <a:rPr lang="en" sz="1300" b="1">
                <a:solidFill>
                  <a:srgbClr val="202122"/>
                </a:solidFill>
              </a:rPr>
              <a:t>147 True Positive (Churn) </a:t>
            </a:r>
            <a:br>
              <a:rPr lang="en" sz="1300" b="1">
                <a:solidFill>
                  <a:srgbClr val="202122"/>
                </a:solidFill>
              </a:rPr>
            </a:br>
            <a:r>
              <a:rPr lang="en" sz="1300" b="1">
                <a:solidFill>
                  <a:srgbClr val="202122"/>
                </a:solidFill>
              </a:rPr>
              <a:t>40 False Negative.</a:t>
            </a:r>
            <a:endParaRPr sz="2200" b="1"/>
          </a:p>
        </p:txBody>
      </p:sp>
      <p:sp>
        <p:nvSpPr>
          <p:cNvPr id="1056" name="Google Shape;1056;p128"/>
          <p:cNvSpPr txBox="1"/>
          <p:nvPr/>
        </p:nvSpPr>
        <p:spPr>
          <a:xfrm>
            <a:off x="994500" y="3855000"/>
            <a:ext cx="2762400" cy="1241100"/>
          </a:xfrm>
          <a:prstGeom prst="rect">
            <a:avLst/>
          </a:prstGeom>
          <a:noFill/>
          <a:ln>
            <a:noFill/>
          </a:ln>
        </p:spPr>
        <p:txBody>
          <a:bodyPr spcFirstLastPara="1" wrap="square" lIns="91425" tIns="91425" rIns="91425" bIns="91425" anchor="t" anchorCtr="0">
            <a:spAutoFit/>
          </a:bodyPr>
          <a:lstStyle/>
          <a:p>
            <a:pPr marL="0" lvl="0" indent="0" algn="l" rtl="0">
              <a:lnSpc>
                <a:spcPct val="107000"/>
              </a:lnSpc>
              <a:spcBef>
                <a:spcPts val="0"/>
              </a:spcBef>
              <a:spcAft>
                <a:spcPts val="0"/>
              </a:spcAft>
              <a:buNone/>
            </a:pPr>
            <a:r>
              <a:rPr lang="en" sz="1300" b="1">
                <a:solidFill>
                  <a:srgbClr val="202122"/>
                </a:solidFill>
              </a:rPr>
              <a:t>Confusion Matrix</a:t>
            </a:r>
            <a:endParaRPr sz="1300" b="1">
              <a:solidFill>
                <a:srgbClr val="202122"/>
              </a:solidFill>
            </a:endParaRPr>
          </a:p>
          <a:p>
            <a:pPr marL="0" lvl="0" indent="0" algn="l" rtl="0">
              <a:lnSpc>
                <a:spcPct val="107000"/>
              </a:lnSpc>
              <a:spcBef>
                <a:spcPts val="0"/>
              </a:spcBef>
              <a:spcAft>
                <a:spcPts val="0"/>
              </a:spcAft>
              <a:buNone/>
            </a:pPr>
            <a:r>
              <a:rPr lang="en" sz="1300" b="1">
                <a:solidFill>
                  <a:srgbClr val="0000FF"/>
                </a:solidFill>
              </a:rPr>
              <a:t>385</a:t>
            </a:r>
            <a:r>
              <a:rPr lang="en" sz="1300" b="1">
                <a:solidFill>
                  <a:srgbClr val="202122"/>
                </a:solidFill>
              </a:rPr>
              <a:t> True Negative (No Churn) </a:t>
            </a:r>
            <a:br>
              <a:rPr lang="en" sz="1300" b="1">
                <a:solidFill>
                  <a:srgbClr val="202122"/>
                </a:solidFill>
              </a:rPr>
            </a:br>
            <a:r>
              <a:rPr lang="en" sz="1300" b="1">
                <a:solidFill>
                  <a:srgbClr val="0000FF"/>
                </a:solidFill>
              </a:rPr>
              <a:t>133</a:t>
            </a:r>
            <a:r>
              <a:rPr lang="en" sz="1300" b="1">
                <a:solidFill>
                  <a:srgbClr val="202122"/>
                </a:solidFill>
              </a:rPr>
              <a:t> False Positive. </a:t>
            </a:r>
            <a:br>
              <a:rPr lang="en" sz="1300" b="1">
                <a:solidFill>
                  <a:srgbClr val="202122"/>
                </a:solidFill>
              </a:rPr>
            </a:br>
            <a:r>
              <a:rPr lang="en" sz="1300" b="1">
                <a:solidFill>
                  <a:srgbClr val="FF0000"/>
                </a:solidFill>
              </a:rPr>
              <a:t>146 </a:t>
            </a:r>
            <a:r>
              <a:rPr lang="en" sz="1300" b="1">
                <a:solidFill>
                  <a:srgbClr val="202122"/>
                </a:solidFill>
              </a:rPr>
              <a:t>True Positive (Churn) </a:t>
            </a:r>
            <a:br>
              <a:rPr lang="en" sz="1300" b="1">
                <a:solidFill>
                  <a:srgbClr val="202122"/>
                </a:solidFill>
              </a:rPr>
            </a:br>
            <a:r>
              <a:rPr lang="en" sz="1300" b="1">
                <a:solidFill>
                  <a:srgbClr val="FF0000"/>
                </a:solidFill>
              </a:rPr>
              <a:t>41</a:t>
            </a:r>
            <a:r>
              <a:rPr lang="en" sz="1300" b="1">
                <a:solidFill>
                  <a:srgbClr val="202122"/>
                </a:solidFill>
              </a:rPr>
              <a:t> False Negative.</a:t>
            </a:r>
            <a:endParaRPr sz="2200" b="1"/>
          </a:p>
        </p:txBody>
      </p:sp>
      <p:pic>
        <p:nvPicPr>
          <p:cNvPr id="1057" name="Google Shape;1057;p128"/>
          <p:cNvPicPr preferRelativeResize="0"/>
          <p:nvPr/>
        </p:nvPicPr>
        <p:blipFill>
          <a:blip r:embed="rId3">
            <a:alphaModFix/>
          </a:blip>
          <a:stretch>
            <a:fillRect/>
          </a:stretch>
        </p:blipFill>
        <p:spPr>
          <a:xfrm>
            <a:off x="930551" y="1213550"/>
            <a:ext cx="3042700" cy="2716400"/>
          </a:xfrm>
          <a:prstGeom prst="rect">
            <a:avLst/>
          </a:prstGeom>
          <a:noFill/>
          <a:ln>
            <a:noFill/>
          </a:ln>
        </p:spPr>
      </p:pic>
      <p:pic>
        <p:nvPicPr>
          <p:cNvPr id="1058" name="Google Shape;1058;p128"/>
          <p:cNvPicPr preferRelativeResize="0"/>
          <p:nvPr/>
        </p:nvPicPr>
        <p:blipFill>
          <a:blip r:embed="rId4">
            <a:alphaModFix/>
          </a:blip>
          <a:stretch>
            <a:fillRect/>
          </a:stretch>
        </p:blipFill>
        <p:spPr>
          <a:xfrm>
            <a:off x="4543975" y="1678077"/>
            <a:ext cx="2438425" cy="2176925"/>
          </a:xfrm>
          <a:prstGeom prst="rect">
            <a:avLst/>
          </a:prstGeom>
          <a:noFill/>
          <a:ln>
            <a:noFill/>
          </a:ln>
        </p:spPr>
      </p:pic>
      <p:sp>
        <p:nvSpPr>
          <p:cNvPr id="1059" name="Google Shape;1059;p128"/>
          <p:cNvSpPr txBox="1"/>
          <p:nvPr/>
        </p:nvSpPr>
        <p:spPr>
          <a:xfrm>
            <a:off x="102425" y="666575"/>
            <a:ext cx="4737300" cy="12159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600"/>
              </a:spcBef>
              <a:spcAft>
                <a:spcPts val="1200"/>
              </a:spcAft>
              <a:buNone/>
            </a:pPr>
            <a:r>
              <a:rPr lang="en" sz="950">
                <a:solidFill>
                  <a:schemeClr val="dk1"/>
                </a:solidFill>
                <a:highlight>
                  <a:srgbClr val="FFFFFF"/>
                </a:highlight>
              </a:rPr>
              <a:t>3 Folds Cross Validation ROC AUC Scores:  [0.84274643 0.83202986 0.84221734]</a:t>
            </a:r>
            <a:br>
              <a:rPr lang="en" sz="950">
                <a:solidFill>
                  <a:schemeClr val="dk1"/>
                </a:solidFill>
                <a:highlight>
                  <a:srgbClr val="FFFFFF"/>
                </a:highlight>
              </a:rPr>
            </a:br>
            <a:r>
              <a:rPr lang="en" sz="950">
                <a:solidFill>
                  <a:schemeClr val="dk1"/>
                </a:solidFill>
                <a:highlight>
                  <a:srgbClr val="FFFFFF"/>
                </a:highlight>
              </a:rPr>
              <a:t>Mean ROC AUC score: 0.839 (+/-0.003)</a:t>
            </a:r>
            <a:br>
              <a:rPr lang="en" sz="950">
                <a:solidFill>
                  <a:schemeClr val="dk1"/>
                </a:solidFill>
                <a:highlight>
                  <a:srgbClr val="FFFFFF"/>
                </a:highlight>
              </a:rPr>
            </a:br>
            <a:br>
              <a:rPr lang="en" sz="250">
                <a:solidFill>
                  <a:schemeClr val="dk1"/>
                </a:solidFill>
                <a:highlight>
                  <a:srgbClr val="FFFFFF"/>
                </a:highlight>
              </a:rPr>
            </a:br>
            <a:r>
              <a:rPr lang="en" sz="950">
                <a:solidFill>
                  <a:schemeClr val="dk1"/>
                </a:solidFill>
                <a:highlight>
                  <a:srgbClr val="FFFFFF"/>
                </a:highlight>
              </a:rPr>
              <a:t>Test Set score:</a:t>
            </a:r>
            <a:br>
              <a:rPr lang="en" sz="950">
                <a:solidFill>
                  <a:schemeClr val="dk1"/>
                </a:solidFill>
                <a:highlight>
                  <a:srgbClr val="FFFFFF"/>
                </a:highlight>
              </a:rPr>
            </a:br>
            <a:r>
              <a:rPr lang="en" sz="950">
                <a:solidFill>
                  <a:schemeClr val="dk1"/>
                </a:solidFill>
                <a:highlight>
                  <a:srgbClr val="FFFFFF"/>
                </a:highlight>
              </a:rPr>
              <a:t>Accuracy: 75.32</a:t>
            </a:r>
            <a:br>
              <a:rPr lang="en" sz="950">
                <a:solidFill>
                  <a:schemeClr val="dk1"/>
                </a:solidFill>
                <a:highlight>
                  <a:srgbClr val="FFFFFF"/>
                </a:highlight>
              </a:rPr>
            </a:br>
            <a:r>
              <a:rPr lang="en" sz="950">
                <a:solidFill>
                  <a:schemeClr val="dk1"/>
                </a:solidFill>
                <a:highlight>
                  <a:srgbClr val="FFFFFF"/>
                </a:highlight>
              </a:rPr>
              <a:t>ROC AUC=0.844</a:t>
            </a:r>
            <a:br>
              <a:rPr lang="en" sz="950">
                <a:solidFill>
                  <a:schemeClr val="dk1"/>
                </a:solidFill>
                <a:highlight>
                  <a:srgbClr val="FFFFFF"/>
                </a:highlight>
              </a:rPr>
            </a:br>
            <a:r>
              <a:rPr lang="en" sz="950">
                <a:solidFill>
                  <a:schemeClr val="dk1"/>
                </a:solidFill>
                <a:highlight>
                  <a:srgbClr val="FFFFFF"/>
                </a:highlight>
              </a:rPr>
              <a:t>F1=0.627</a:t>
            </a:r>
            <a:endParaRPr sz="850">
              <a:solidFill>
                <a:schemeClr val="dk1"/>
              </a:solidFill>
              <a:highlight>
                <a:srgbClr val="FFFFFF"/>
              </a:highlight>
            </a:endParaRPr>
          </a:p>
        </p:txBody>
      </p:sp>
      <p:sp>
        <p:nvSpPr>
          <p:cNvPr id="1060" name="Google Shape;1060;p128"/>
          <p:cNvSpPr/>
          <p:nvPr/>
        </p:nvSpPr>
        <p:spPr>
          <a:xfrm>
            <a:off x="7802500" y="1909125"/>
            <a:ext cx="1206600" cy="1258200"/>
          </a:xfrm>
          <a:prstGeom prst="roundRect">
            <a:avLst>
              <a:gd name="adj" fmla="val 16667"/>
            </a:avLst>
          </a:prstGeom>
          <a:solidFill>
            <a:srgbClr val="6D9EE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7000"/>
              </a:lnSpc>
              <a:spcBef>
                <a:spcPts val="0"/>
              </a:spcBef>
              <a:spcAft>
                <a:spcPts val="0"/>
              </a:spcAft>
              <a:buNone/>
            </a:pPr>
            <a:r>
              <a:rPr lang="en" sz="1100" b="1">
                <a:solidFill>
                  <a:schemeClr val="lt1"/>
                </a:solidFill>
              </a:rPr>
              <a:t>XGBOOST </a:t>
            </a:r>
            <a:br>
              <a:rPr lang="en" sz="1100" b="1">
                <a:solidFill>
                  <a:schemeClr val="lt1"/>
                </a:solidFill>
              </a:rPr>
            </a:br>
            <a:r>
              <a:rPr lang="en" sz="1100" b="1">
                <a:solidFill>
                  <a:schemeClr val="lt1"/>
                </a:solidFill>
              </a:rPr>
              <a:t>Classifier</a:t>
            </a:r>
            <a:endParaRPr sz="1100" b="1">
              <a:solidFill>
                <a:schemeClr val="lt1"/>
              </a:solidFill>
            </a:endParaRPr>
          </a:p>
          <a:p>
            <a:pPr marL="0" lvl="0" indent="0" algn="ctr" rtl="0">
              <a:spcBef>
                <a:spcPts val="0"/>
              </a:spcBef>
              <a:spcAft>
                <a:spcPts val="0"/>
              </a:spcAft>
              <a:buNone/>
            </a:pPr>
            <a:r>
              <a:rPr lang="en" sz="1100" b="1">
                <a:solidFill>
                  <a:schemeClr val="lt1"/>
                </a:solidFill>
              </a:rPr>
              <a:t>(New Parameters)</a:t>
            </a:r>
            <a:endParaRPr sz="1600"/>
          </a:p>
        </p:txBody>
      </p:sp>
      <p:sp>
        <p:nvSpPr>
          <p:cNvPr id="1061" name="Google Shape;1061;p128"/>
          <p:cNvSpPr txBox="1">
            <a:spLocks noGrp="1"/>
          </p:cNvSpPr>
          <p:nvPr>
            <p:ph type="ctrTitle"/>
          </p:nvPr>
        </p:nvSpPr>
        <p:spPr>
          <a:xfrm>
            <a:off x="4072850" y="0"/>
            <a:ext cx="4896300" cy="769200"/>
          </a:xfrm>
          <a:prstGeom prst="rect">
            <a:avLst/>
          </a:prstGeom>
          <a:noFill/>
        </p:spPr>
        <p:txBody>
          <a:bodyPr spcFirstLastPara="1" wrap="square" lIns="91425" tIns="91425" rIns="91425" bIns="91425" anchor="b" anchorCtr="0">
            <a:normAutofit fontScale="90000"/>
          </a:bodyPr>
          <a:lstStyle/>
          <a:p>
            <a:pPr marL="0" lvl="0" indent="0" algn="r" rtl="0">
              <a:spcBef>
                <a:spcPts val="0"/>
              </a:spcBef>
              <a:spcAft>
                <a:spcPts val="0"/>
              </a:spcAft>
              <a:buSzPct val="29700"/>
              <a:buNone/>
            </a:pPr>
            <a:r>
              <a:rPr lang="en" sz="3333">
                <a:solidFill>
                  <a:srgbClr val="FFFFFF"/>
                </a:solidFill>
              </a:rPr>
              <a:t>Predictive Analytics</a:t>
            </a:r>
            <a:br>
              <a:rPr lang="en" sz="3000">
                <a:solidFill>
                  <a:srgbClr val="FFFFFF"/>
                </a:solidFill>
              </a:rPr>
            </a:br>
            <a:r>
              <a:rPr lang="en" sz="2000" b="1">
                <a:solidFill>
                  <a:srgbClr val="000000"/>
                </a:solidFill>
              </a:rPr>
              <a:t>(Hyperparameter Optimization Process)</a:t>
            </a:r>
            <a:endParaRPr sz="2000" b="1">
              <a:solidFill>
                <a:srgbClr val="000000"/>
              </a:solidFill>
            </a:endParaRP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1065"/>
        <p:cNvGrpSpPr/>
        <p:nvPr/>
      </p:nvGrpSpPr>
      <p:grpSpPr>
        <a:xfrm>
          <a:off x="0" y="0"/>
          <a:ext cx="0" cy="0"/>
          <a:chOff x="0" y="0"/>
          <a:chExt cx="0" cy="0"/>
        </a:xfrm>
      </p:grpSpPr>
      <p:sp>
        <p:nvSpPr>
          <p:cNvPr id="1066" name="Google Shape;1066;p129"/>
          <p:cNvSpPr txBox="1"/>
          <p:nvPr/>
        </p:nvSpPr>
        <p:spPr>
          <a:xfrm>
            <a:off x="4811975" y="1156500"/>
            <a:ext cx="26688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b="1" u="sng"/>
              <a:t>Result 1 (Default parameters)</a:t>
            </a:r>
            <a:endParaRPr sz="1300" b="1" u="sng"/>
          </a:p>
        </p:txBody>
      </p:sp>
      <p:sp>
        <p:nvSpPr>
          <p:cNvPr id="1067" name="Google Shape;1067;p129"/>
          <p:cNvSpPr txBox="1"/>
          <p:nvPr/>
        </p:nvSpPr>
        <p:spPr>
          <a:xfrm>
            <a:off x="8371425" y="3115025"/>
            <a:ext cx="431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rgbClr val="FF0000"/>
                </a:solidFill>
              </a:rPr>
              <a:t>(4)</a:t>
            </a:r>
            <a:endParaRPr b="1">
              <a:solidFill>
                <a:srgbClr val="FF0000"/>
              </a:solidFill>
            </a:endParaRPr>
          </a:p>
        </p:txBody>
      </p:sp>
      <p:sp>
        <p:nvSpPr>
          <p:cNvPr id="1068" name="Google Shape;1068;p129"/>
          <p:cNvSpPr txBox="1"/>
          <p:nvPr/>
        </p:nvSpPr>
        <p:spPr>
          <a:xfrm>
            <a:off x="4969213" y="3947550"/>
            <a:ext cx="2668800" cy="598800"/>
          </a:xfrm>
          <a:prstGeom prst="rect">
            <a:avLst/>
          </a:prstGeom>
          <a:noFill/>
          <a:ln>
            <a:noFill/>
          </a:ln>
        </p:spPr>
        <p:txBody>
          <a:bodyPr spcFirstLastPara="1" wrap="square" lIns="91425" tIns="91425" rIns="91425" bIns="91425" anchor="t" anchorCtr="0">
            <a:spAutoFit/>
          </a:bodyPr>
          <a:lstStyle/>
          <a:p>
            <a:pPr marL="0" lvl="0" indent="0" algn="r" rtl="0">
              <a:lnSpc>
                <a:spcPct val="107000"/>
              </a:lnSpc>
              <a:spcBef>
                <a:spcPts val="0"/>
              </a:spcBef>
              <a:spcAft>
                <a:spcPts val="0"/>
              </a:spcAft>
              <a:buNone/>
            </a:pPr>
            <a:r>
              <a:rPr lang="en" sz="1300" b="1">
                <a:solidFill>
                  <a:srgbClr val="202122"/>
                </a:solidFill>
              </a:rPr>
              <a:t>ROC AUC is 0.818 </a:t>
            </a:r>
            <a:endParaRPr sz="1300" b="1">
              <a:solidFill>
                <a:srgbClr val="202122"/>
              </a:solidFill>
            </a:endParaRPr>
          </a:p>
          <a:p>
            <a:pPr marL="0" lvl="0" indent="0" algn="r" rtl="0">
              <a:lnSpc>
                <a:spcPct val="107000"/>
              </a:lnSpc>
              <a:spcBef>
                <a:spcPts val="0"/>
              </a:spcBef>
              <a:spcAft>
                <a:spcPts val="0"/>
              </a:spcAft>
              <a:buNone/>
            </a:pPr>
            <a:r>
              <a:rPr lang="en" sz="1300" b="1">
                <a:solidFill>
                  <a:srgbClr val="202122"/>
                </a:solidFill>
              </a:rPr>
              <a:t>The F1 score is at 0.615.</a:t>
            </a:r>
            <a:endParaRPr sz="2200" b="1"/>
          </a:p>
        </p:txBody>
      </p:sp>
      <p:sp>
        <p:nvSpPr>
          <p:cNvPr id="1069" name="Google Shape;1069;p129"/>
          <p:cNvSpPr txBox="1"/>
          <p:nvPr/>
        </p:nvSpPr>
        <p:spPr>
          <a:xfrm>
            <a:off x="501788" y="4064625"/>
            <a:ext cx="2668800" cy="598800"/>
          </a:xfrm>
          <a:prstGeom prst="rect">
            <a:avLst/>
          </a:prstGeom>
          <a:noFill/>
          <a:ln>
            <a:noFill/>
          </a:ln>
        </p:spPr>
        <p:txBody>
          <a:bodyPr spcFirstLastPara="1" wrap="square" lIns="91425" tIns="91425" rIns="91425" bIns="91425" anchor="t" anchorCtr="0">
            <a:spAutoFit/>
          </a:bodyPr>
          <a:lstStyle/>
          <a:p>
            <a:pPr marL="0" lvl="0" indent="0" algn="l" rtl="0">
              <a:lnSpc>
                <a:spcPct val="107000"/>
              </a:lnSpc>
              <a:spcBef>
                <a:spcPts val="0"/>
              </a:spcBef>
              <a:spcAft>
                <a:spcPts val="0"/>
              </a:spcAft>
              <a:buNone/>
            </a:pPr>
            <a:r>
              <a:rPr lang="en" sz="1300" b="1">
                <a:solidFill>
                  <a:srgbClr val="202122"/>
                </a:solidFill>
              </a:rPr>
              <a:t>ROC AUC is </a:t>
            </a:r>
            <a:r>
              <a:rPr lang="en" sz="1300" b="1">
                <a:solidFill>
                  <a:srgbClr val="0000FF"/>
                </a:solidFill>
              </a:rPr>
              <a:t>0.844</a:t>
            </a:r>
            <a:endParaRPr sz="1300" b="1">
              <a:solidFill>
                <a:srgbClr val="0000FF"/>
              </a:solidFill>
            </a:endParaRPr>
          </a:p>
          <a:p>
            <a:pPr marL="0" lvl="0" indent="0" algn="l" rtl="0">
              <a:lnSpc>
                <a:spcPct val="107000"/>
              </a:lnSpc>
              <a:spcBef>
                <a:spcPts val="0"/>
              </a:spcBef>
              <a:spcAft>
                <a:spcPts val="0"/>
              </a:spcAft>
              <a:buNone/>
            </a:pPr>
            <a:r>
              <a:rPr lang="en" sz="1300" b="1">
                <a:solidFill>
                  <a:srgbClr val="202122"/>
                </a:solidFill>
              </a:rPr>
              <a:t>The F1 score is at </a:t>
            </a:r>
            <a:r>
              <a:rPr lang="en" sz="1300" b="1">
                <a:solidFill>
                  <a:srgbClr val="0000FF"/>
                </a:solidFill>
              </a:rPr>
              <a:t>0.627</a:t>
            </a:r>
            <a:r>
              <a:rPr lang="en" sz="1300" b="1">
                <a:solidFill>
                  <a:srgbClr val="202122"/>
                </a:solidFill>
              </a:rPr>
              <a:t>.</a:t>
            </a:r>
            <a:endParaRPr sz="2200" b="1"/>
          </a:p>
        </p:txBody>
      </p:sp>
      <p:pic>
        <p:nvPicPr>
          <p:cNvPr id="1070" name="Google Shape;1070;p129"/>
          <p:cNvPicPr preferRelativeResize="0"/>
          <p:nvPr/>
        </p:nvPicPr>
        <p:blipFill>
          <a:blip r:embed="rId3">
            <a:alphaModFix/>
          </a:blip>
          <a:stretch>
            <a:fillRect/>
          </a:stretch>
        </p:blipFill>
        <p:spPr>
          <a:xfrm>
            <a:off x="4874102" y="1600448"/>
            <a:ext cx="2955425" cy="2347250"/>
          </a:xfrm>
          <a:prstGeom prst="rect">
            <a:avLst/>
          </a:prstGeom>
          <a:noFill/>
          <a:ln>
            <a:noFill/>
          </a:ln>
        </p:spPr>
      </p:pic>
      <p:pic>
        <p:nvPicPr>
          <p:cNvPr id="1071" name="Google Shape;1071;p129"/>
          <p:cNvPicPr preferRelativeResize="0"/>
          <p:nvPr/>
        </p:nvPicPr>
        <p:blipFill>
          <a:blip r:embed="rId4">
            <a:alphaModFix/>
          </a:blip>
          <a:stretch>
            <a:fillRect/>
          </a:stretch>
        </p:blipFill>
        <p:spPr>
          <a:xfrm>
            <a:off x="304800" y="751775"/>
            <a:ext cx="4267200" cy="3389062"/>
          </a:xfrm>
          <a:prstGeom prst="rect">
            <a:avLst/>
          </a:prstGeom>
          <a:noFill/>
          <a:ln>
            <a:noFill/>
          </a:ln>
        </p:spPr>
      </p:pic>
      <p:sp>
        <p:nvSpPr>
          <p:cNvPr id="1072" name="Google Shape;1072;p129"/>
          <p:cNvSpPr/>
          <p:nvPr/>
        </p:nvSpPr>
        <p:spPr>
          <a:xfrm>
            <a:off x="7878700" y="1909125"/>
            <a:ext cx="1206600" cy="1258200"/>
          </a:xfrm>
          <a:prstGeom prst="roundRect">
            <a:avLst>
              <a:gd name="adj" fmla="val 16667"/>
            </a:avLst>
          </a:prstGeom>
          <a:solidFill>
            <a:srgbClr val="6D9EE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7000"/>
              </a:lnSpc>
              <a:spcBef>
                <a:spcPts val="0"/>
              </a:spcBef>
              <a:spcAft>
                <a:spcPts val="0"/>
              </a:spcAft>
              <a:buNone/>
            </a:pPr>
            <a:r>
              <a:rPr lang="en" sz="1100" b="1">
                <a:solidFill>
                  <a:schemeClr val="lt1"/>
                </a:solidFill>
              </a:rPr>
              <a:t>XGBOOST </a:t>
            </a:r>
            <a:br>
              <a:rPr lang="en" sz="1100" b="1">
                <a:solidFill>
                  <a:schemeClr val="lt1"/>
                </a:solidFill>
              </a:rPr>
            </a:br>
            <a:r>
              <a:rPr lang="en" sz="1100" b="1">
                <a:solidFill>
                  <a:schemeClr val="lt1"/>
                </a:solidFill>
              </a:rPr>
              <a:t>Classifier</a:t>
            </a:r>
            <a:endParaRPr sz="1100" b="1">
              <a:solidFill>
                <a:schemeClr val="lt1"/>
              </a:solidFill>
            </a:endParaRPr>
          </a:p>
          <a:p>
            <a:pPr marL="0" lvl="0" indent="0" algn="ctr" rtl="0">
              <a:spcBef>
                <a:spcPts val="0"/>
              </a:spcBef>
              <a:spcAft>
                <a:spcPts val="0"/>
              </a:spcAft>
              <a:buNone/>
            </a:pPr>
            <a:r>
              <a:rPr lang="en" sz="1100" b="1">
                <a:solidFill>
                  <a:schemeClr val="lt1"/>
                </a:solidFill>
              </a:rPr>
              <a:t>(New Parameters)</a:t>
            </a:r>
            <a:endParaRPr sz="1600"/>
          </a:p>
        </p:txBody>
      </p:sp>
      <p:sp>
        <p:nvSpPr>
          <p:cNvPr id="1073" name="Google Shape;1073;p129"/>
          <p:cNvSpPr txBox="1">
            <a:spLocks noGrp="1"/>
          </p:cNvSpPr>
          <p:nvPr>
            <p:ph type="ctrTitle"/>
          </p:nvPr>
        </p:nvSpPr>
        <p:spPr>
          <a:xfrm>
            <a:off x="4072850" y="0"/>
            <a:ext cx="4896300" cy="769200"/>
          </a:xfrm>
          <a:prstGeom prst="rect">
            <a:avLst/>
          </a:prstGeom>
          <a:noFill/>
        </p:spPr>
        <p:txBody>
          <a:bodyPr spcFirstLastPara="1" wrap="square" lIns="91425" tIns="91425" rIns="91425" bIns="91425" anchor="b" anchorCtr="0">
            <a:normAutofit fontScale="90000"/>
          </a:bodyPr>
          <a:lstStyle/>
          <a:p>
            <a:pPr marL="0" lvl="0" indent="0" algn="r" rtl="0">
              <a:spcBef>
                <a:spcPts val="0"/>
              </a:spcBef>
              <a:spcAft>
                <a:spcPts val="0"/>
              </a:spcAft>
              <a:buSzPct val="29700"/>
              <a:buNone/>
            </a:pPr>
            <a:r>
              <a:rPr lang="en" sz="3333">
                <a:solidFill>
                  <a:srgbClr val="FFFFFF"/>
                </a:solidFill>
              </a:rPr>
              <a:t>Predictive Analytics</a:t>
            </a:r>
            <a:br>
              <a:rPr lang="en" sz="3000">
                <a:solidFill>
                  <a:srgbClr val="FFFFFF"/>
                </a:solidFill>
              </a:rPr>
            </a:br>
            <a:r>
              <a:rPr lang="en" sz="2000" b="1">
                <a:solidFill>
                  <a:srgbClr val="000000"/>
                </a:solidFill>
              </a:rPr>
              <a:t>(Hyperparameter Optimization Process)</a:t>
            </a:r>
            <a:endParaRPr sz="2000" b="1">
              <a:solidFill>
                <a:srgbClr val="000000"/>
              </a:solidFill>
            </a:endParaRP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1077"/>
        <p:cNvGrpSpPr/>
        <p:nvPr/>
      </p:nvGrpSpPr>
      <p:grpSpPr>
        <a:xfrm>
          <a:off x="0" y="0"/>
          <a:ext cx="0" cy="0"/>
          <a:chOff x="0" y="0"/>
          <a:chExt cx="0" cy="0"/>
        </a:xfrm>
      </p:grpSpPr>
      <p:sp>
        <p:nvSpPr>
          <p:cNvPr id="1078" name="Google Shape;1078;p130"/>
          <p:cNvSpPr txBox="1"/>
          <p:nvPr/>
        </p:nvSpPr>
        <p:spPr>
          <a:xfrm>
            <a:off x="454500" y="3501375"/>
            <a:ext cx="2724600" cy="1092000"/>
          </a:xfrm>
          <a:prstGeom prst="rect">
            <a:avLst/>
          </a:prstGeom>
          <a:noFill/>
          <a:ln>
            <a:noFill/>
          </a:ln>
        </p:spPr>
        <p:txBody>
          <a:bodyPr spcFirstLastPara="1" wrap="square" lIns="91425" tIns="91425" rIns="91425" bIns="91425" anchor="t" anchorCtr="0">
            <a:spAutoFit/>
          </a:bodyPr>
          <a:lstStyle/>
          <a:p>
            <a:pPr marL="0" lvl="0" indent="0" algn="l" rtl="0">
              <a:lnSpc>
                <a:spcPct val="107000"/>
              </a:lnSpc>
              <a:spcBef>
                <a:spcPts val="0"/>
              </a:spcBef>
              <a:spcAft>
                <a:spcPts val="0"/>
              </a:spcAft>
              <a:buClr>
                <a:schemeClr val="dk1"/>
              </a:buClr>
              <a:buSzPts val="1100"/>
              <a:buFont typeface="Arial"/>
              <a:buNone/>
            </a:pPr>
            <a:r>
              <a:rPr lang="en" b="1">
                <a:solidFill>
                  <a:srgbClr val="202122"/>
                </a:solidFill>
              </a:rPr>
              <a:t>Feature importance.</a:t>
            </a:r>
            <a:endParaRPr b="1">
              <a:solidFill>
                <a:srgbClr val="202122"/>
              </a:solidFill>
            </a:endParaRPr>
          </a:p>
          <a:p>
            <a:pPr marL="0" lvl="0" indent="0" algn="l" rtl="0">
              <a:lnSpc>
                <a:spcPct val="107000"/>
              </a:lnSpc>
              <a:spcBef>
                <a:spcPts val="0"/>
              </a:spcBef>
              <a:spcAft>
                <a:spcPts val="0"/>
              </a:spcAft>
              <a:buClr>
                <a:schemeClr val="dk1"/>
              </a:buClr>
              <a:buSzPts val="1100"/>
              <a:buFont typeface="Arial"/>
              <a:buNone/>
            </a:pPr>
            <a:r>
              <a:rPr lang="en" b="1">
                <a:solidFill>
                  <a:srgbClr val="202122"/>
                </a:solidFill>
              </a:rPr>
              <a:t>Bintenure, </a:t>
            </a:r>
            <a:br>
              <a:rPr lang="en" b="1">
                <a:solidFill>
                  <a:srgbClr val="202122"/>
                </a:solidFill>
              </a:rPr>
            </a:br>
            <a:r>
              <a:rPr lang="en" b="1">
                <a:solidFill>
                  <a:srgbClr val="202122"/>
                </a:solidFill>
              </a:rPr>
              <a:t>BinMonthlyCharge &amp; </a:t>
            </a:r>
            <a:br>
              <a:rPr lang="en" b="1">
                <a:solidFill>
                  <a:srgbClr val="202122"/>
                </a:solidFill>
              </a:rPr>
            </a:br>
            <a:r>
              <a:rPr lang="en" b="1">
                <a:solidFill>
                  <a:srgbClr val="0000FF"/>
                </a:solidFill>
              </a:rPr>
              <a:t>Contract_Month-to-month</a:t>
            </a:r>
            <a:r>
              <a:rPr lang="en" b="1">
                <a:solidFill>
                  <a:srgbClr val="202122"/>
                </a:solidFill>
              </a:rPr>
              <a:t> </a:t>
            </a:r>
            <a:endParaRPr sz="1500" b="1">
              <a:solidFill>
                <a:srgbClr val="202122"/>
              </a:solidFill>
            </a:endParaRPr>
          </a:p>
        </p:txBody>
      </p:sp>
      <p:sp>
        <p:nvSpPr>
          <p:cNvPr id="1079" name="Google Shape;1079;p130"/>
          <p:cNvSpPr txBox="1"/>
          <p:nvPr/>
        </p:nvSpPr>
        <p:spPr>
          <a:xfrm>
            <a:off x="4642238" y="1157225"/>
            <a:ext cx="3006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t>Result 1 (Default parameters)</a:t>
            </a:r>
            <a:endParaRPr b="1"/>
          </a:p>
        </p:txBody>
      </p:sp>
      <p:sp>
        <p:nvSpPr>
          <p:cNvPr id="1080" name="Google Shape;1080;p130"/>
          <p:cNvSpPr txBox="1"/>
          <p:nvPr/>
        </p:nvSpPr>
        <p:spPr>
          <a:xfrm>
            <a:off x="8295225" y="3038825"/>
            <a:ext cx="431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rgbClr val="FF0000"/>
                </a:solidFill>
              </a:rPr>
              <a:t>(4)</a:t>
            </a:r>
            <a:endParaRPr b="1">
              <a:solidFill>
                <a:srgbClr val="FF0000"/>
              </a:solidFill>
            </a:endParaRPr>
          </a:p>
        </p:txBody>
      </p:sp>
      <p:sp>
        <p:nvSpPr>
          <p:cNvPr id="1081" name="Google Shape;1081;p130"/>
          <p:cNvSpPr txBox="1"/>
          <p:nvPr/>
        </p:nvSpPr>
        <p:spPr>
          <a:xfrm>
            <a:off x="5431325" y="3501375"/>
            <a:ext cx="2151300" cy="1092000"/>
          </a:xfrm>
          <a:prstGeom prst="rect">
            <a:avLst/>
          </a:prstGeom>
          <a:noFill/>
          <a:ln>
            <a:noFill/>
          </a:ln>
        </p:spPr>
        <p:txBody>
          <a:bodyPr spcFirstLastPara="1" wrap="square" lIns="91425" tIns="91425" rIns="91425" bIns="91425" anchor="t" anchorCtr="0">
            <a:spAutoFit/>
          </a:bodyPr>
          <a:lstStyle/>
          <a:p>
            <a:pPr marL="0" lvl="0" indent="0" algn="r" rtl="0">
              <a:lnSpc>
                <a:spcPct val="107000"/>
              </a:lnSpc>
              <a:spcBef>
                <a:spcPts val="0"/>
              </a:spcBef>
              <a:spcAft>
                <a:spcPts val="0"/>
              </a:spcAft>
              <a:buNone/>
            </a:pPr>
            <a:r>
              <a:rPr lang="en" b="1">
                <a:solidFill>
                  <a:srgbClr val="202122"/>
                </a:solidFill>
              </a:rPr>
              <a:t>Feature importance.</a:t>
            </a:r>
            <a:endParaRPr b="1">
              <a:solidFill>
                <a:srgbClr val="202122"/>
              </a:solidFill>
            </a:endParaRPr>
          </a:p>
          <a:p>
            <a:pPr marL="0" lvl="0" indent="0" algn="r" rtl="0">
              <a:lnSpc>
                <a:spcPct val="107000"/>
              </a:lnSpc>
              <a:spcBef>
                <a:spcPts val="0"/>
              </a:spcBef>
              <a:spcAft>
                <a:spcPts val="0"/>
              </a:spcAft>
              <a:buNone/>
            </a:pPr>
            <a:r>
              <a:rPr lang="en" b="1">
                <a:solidFill>
                  <a:srgbClr val="202122"/>
                </a:solidFill>
              </a:rPr>
              <a:t>Bintenure, </a:t>
            </a:r>
            <a:br>
              <a:rPr lang="en" b="1">
                <a:solidFill>
                  <a:srgbClr val="202122"/>
                </a:solidFill>
              </a:rPr>
            </a:br>
            <a:r>
              <a:rPr lang="en" b="1">
                <a:solidFill>
                  <a:srgbClr val="202122"/>
                </a:solidFill>
              </a:rPr>
              <a:t>BinTotalCharge &amp; BinMonthlyCharge</a:t>
            </a:r>
            <a:r>
              <a:rPr lang="en" sz="1300" b="1">
                <a:solidFill>
                  <a:srgbClr val="202122"/>
                </a:solidFill>
              </a:rPr>
              <a:t> </a:t>
            </a:r>
            <a:endParaRPr sz="2200" b="1"/>
          </a:p>
        </p:txBody>
      </p:sp>
      <p:pic>
        <p:nvPicPr>
          <p:cNvPr id="1082" name="Google Shape;1082;p130"/>
          <p:cNvPicPr preferRelativeResize="0"/>
          <p:nvPr/>
        </p:nvPicPr>
        <p:blipFill>
          <a:blip r:embed="rId3">
            <a:alphaModFix/>
          </a:blip>
          <a:stretch>
            <a:fillRect/>
          </a:stretch>
        </p:blipFill>
        <p:spPr>
          <a:xfrm>
            <a:off x="4450238" y="1557425"/>
            <a:ext cx="3048201" cy="2028650"/>
          </a:xfrm>
          <a:prstGeom prst="rect">
            <a:avLst/>
          </a:prstGeom>
          <a:noFill/>
          <a:ln>
            <a:noFill/>
          </a:ln>
        </p:spPr>
      </p:pic>
      <p:pic>
        <p:nvPicPr>
          <p:cNvPr id="1083" name="Google Shape;1083;p130"/>
          <p:cNvPicPr preferRelativeResize="0"/>
          <p:nvPr/>
        </p:nvPicPr>
        <p:blipFill>
          <a:blip r:embed="rId4">
            <a:alphaModFix/>
          </a:blip>
          <a:stretch>
            <a:fillRect/>
          </a:stretch>
        </p:blipFill>
        <p:spPr>
          <a:xfrm>
            <a:off x="218625" y="970225"/>
            <a:ext cx="3930516" cy="2615850"/>
          </a:xfrm>
          <a:prstGeom prst="rect">
            <a:avLst/>
          </a:prstGeom>
          <a:noFill/>
          <a:ln>
            <a:noFill/>
          </a:ln>
        </p:spPr>
      </p:pic>
      <p:sp>
        <p:nvSpPr>
          <p:cNvPr id="1084" name="Google Shape;1084;p130"/>
          <p:cNvSpPr/>
          <p:nvPr/>
        </p:nvSpPr>
        <p:spPr>
          <a:xfrm>
            <a:off x="7878700" y="1832925"/>
            <a:ext cx="1206600" cy="1258200"/>
          </a:xfrm>
          <a:prstGeom prst="roundRect">
            <a:avLst>
              <a:gd name="adj" fmla="val 16667"/>
            </a:avLst>
          </a:prstGeom>
          <a:solidFill>
            <a:srgbClr val="6D9EE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7000"/>
              </a:lnSpc>
              <a:spcBef>
                <a:spcPts val="0"/>
              </a:spcBef>
              <a:spcAft>
                <a:spcPts val="0"/>
              </a:spcAft>
              <a:buNone/>
            </a:pPr>
            <a:r>
              <a:rPr lang="en" sz="1100" b="1">
                <a:solidFill>
                  <a:schemeClr val="lt1"/>
                </a:solidFill>
              </a:rPr>
              <a:t>XGBOOST </a:t>
            </a:r>
            <a:br>
              <a:rPr lang="en" sz="1100" b="1">
                <a:solidFill>
                  <a:schemeClr val="lt1"/>
                </a:solidFill>
              </a:rPr>
            </a:br>
            <a:r>
              <a:rPr lang="en" sz="1100" b="1">
                <a:solidFill>
                  <a:schemeClr val="lt1"/>
                </a:solidFill>
              </a:rPr>
              <a:t>Classifier</a:t>
            </a:r>
            <a:endParaRPr sz="1100" b="1">
              <a:solidFill>
                <a:schemeClr val="lt1"/>
              </a:solidFill>
            </a:endParaRPr>
          </a:p>
          <a:p>
            <a:pPr marL="0" lvl="0" indent="0" algn="ctr" rtl="0">
              <a:spcBef>
                <a:spcPts val="0"/>
              </a:spcBef>
              <a:spcAft>
                <a:spcPts val="0"/>
              </a:spcAft>
              <a:buNone/>
            </a:pPr>
            <a:r>
              <a:rPr lang="en" sz="1100" b="1">
                <a:solidFill>
                  <a:schemeClr val="lt1"/>
                </a:solidFill>
              </a:rPr>
              <a:t>(New Parameters)</a:t>
            </a:r>
            <a:endParaRPr sz="1600"/>
          </a:p>
        </p:txBody>
      </p:sp>
      <p:sp>
        <p:nvSpPr>
          <p:cNvPr id="1085" name="Google Shape;1085;p130"/>
          <p:cNvSpPr txBox="1">
            <a:spLocks noGrp="1"/>
          </p:cNvSpPr>
          <p:nvPr>
            <p:ph type="ctrTitle"/>
          </p:nvPr>
        </p:nvSpPr>
        <p:spPr>
          <a:xfrm>
            <a:off x="4072850" y="0"/>
            <a:ext cx="4896300" cy="769200"/>
          </a:xfrm>
          <a:prstGeom prst="rect">
            <a:avLst/>
          </a:prstGeom>
          <a:noFill/>
        </p:spPr>
        <p:txBody>
          <a:bodyPr spcFirstLastPara="1" wrap="square" lIns="91425" tIns="91425" rIns="91425" bIns="91425" anchor="b" anchorCtr="0">
            <a:normAutofit fontScale="90000"/>
          </a:bodyPr>
          <a:lstStyle/>
          <a:p>
            <a:pPr marL="0" lvl="0" indent="0" algn="r" rtl="0">
              <a:spcBef>
                <a:spcPts val="0"/>
              </a:spcBef>
              <a:spcAft>
                <a:spcPts val="0"/>
              </a:spcAft>
              <a:buSzPct val="29700"/>
              <a:buNone/>
            </a:pPr>
            <a:r>
              <a:rPr lang="en" sz="3333">
                <a:solidFill>
                  <a:srgbClr val="FFFFFF"/>
                </a:solidFill>
              </a:rPr>
              <a:t>Predictive Analytics</a:t>
            </a:r>
            <a:br>
              <a:rPr lang="en" sz="3000">
                <a:solidFill>
                  <a:srgbClr val="FFFFFF"/>
                </a:solidFill>
              </a:rPr>
            </a:br>
            <a:r>
              <a:rPr lang="en" sz="2000" b="1">
                <a:solidFill>
                  <a:srgbClr val="000000"/>
                </a:solidFill>
              </a:rPr>
              <a:t>(Hyperparameter Optimization Process)</a:t>
            </a:r>
            <a:endParaRPr sz="2000" b="1">
              <a:solidFill>
                <a:srgbClr val="000000"/>
              </a:solidFill>
            </a:endParaRP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1089"/>
        <p:cNvGrpSpPr/>
        <p:nvPr/>
      </p:nvGrpSpPr>
      <p:grpSpPr>
        <a:xfrm>
          <a:off x="0" y="0"/>
          <a:ext cx="0" cy="0"/>
          <a:chOff x="0" y="0"/>
          <a:chExt cx="0" cy="0"/>
        </a:xfrm>
      </p:grpSpPr>
      <p:sp>
        <p:nvSpPr>
          <p:cNvPr id="1090" name="Google Shape;1090;p131"/>
          <p:cNvSpPr txBox="1"/>
          <p:nvPr/>
        </p:nvSpPr>
        <p:spPr>
          <a:xfrm>
            <a:off x="329375" y="921075"/>
            <a:ext cx="6675600" cy="18528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600"/>
              </a:spcBef>
              <a:spcAft>
                <a:spcPts val="0"/>
              </a:spcAft>
              <a:buNone/>
            </a:pPr>
            <a:r>
              <a:rPr lang="en" b="1"/>
              <a:t>Confused? </a:t>
            </a:r>
            <a:br>
              <a:rPr lang="en" b="1"/>
            </a:br>
            <a:br>
              <a:rPr lang="en" b="1"/>
            </a:br>
            <a:r>
              <a:rPr lang="en" b="1">
                <a:solidFill>
                  <a:srgbClr val="333333"/>
                </a:solidFill>
              </a:rPr>
              <a:t>Let me use a simple analogy of the GCE O Level exam preparation journey to relate the Hyperparameter Optimization process</a:t>
            </a:r>
            <a:endParaRPr b="1">
              <a:solidFill>
                <a:srgbClr val="333333"/>
              </a:solidFill>
            </a:endParaRPr>
          </a:p>
          <a:p>
            <a:pPr marL="0" lvl="0" indent="0" algn="l" rtl="0">
              <a:lnSpc>
                <a:spcPct val="107000"/>
              </a:lnSpc>
              <a:spcBef>
                <a:spcPts val="1200"/>
              </a:spcBef>
              <a:spcAft>
                <a:spcPts val="0"/>
              </a:spcAft>
              <a:buClr>
                <a:schemeClr val="dk1"/>
              </a:buClr>
              <a:buSzPts val="1100"/>
              <a:buFont typeface="Arial"/>
              <a:buNone/>
            </a:pPr>
            <a:endParaRPr b="1">
              <a:solidFill>
                <a:srgbClr val="333333"/>
              </a:solidFill>
            </a:endParaRPr>
          </a:p>
          <a:p>
            <a:pPr marL="0" lvl="0" indent="0" algn="l" rtl="0">
              <a:lnSpc>
                <a:spcPct val="115000"/>
              </a:lnSpc>
              <a:spcBef>
                <a:spcPts val="600"/>
              </a:spcBef>
              <a:spcAft>
                <a:spcPts val="1200"/>
              </a:spcAft>
              <a:buNone/>
            </a:pPr>
            <a:r>
              <a:rPr lang="en" b="1">
                <a:solidFill>
                  <a:srgbClr val="333333"/>
                </a:solidFill>
              </a:rPr>
              <a:t>The journey goes…. </a:t>
            </a:r>
            <a:r>
              <a:rPr lang="en" b="1"/>
              <a:t> </a:t>
            </a:r>
            <a:endParaRPr b="1"/>
          </a:p>
        </p:txBody>
      </p:sp>
      <p:grpSp>
        <p:nvGrpSpPr>
          <p:cNvPr id="1091" name="Google Shape;1091;p131"/>
          <p:cNvGrpSpPr/>
          <p:nvPr/>
        </p:nvGrpSpPr>
        <p:grpSpPr>
          <a:xfrm>
            <a:off x="391025" y="2671125"/>
            <a:ext cx="7910200" cy="1584450"/>
            <a:chOff x="391025" y="2671125"/>
            <a:chExt cx="7910200" cy="1584450"/>
          </a:xfrm>
        </p:grpSpPr>
        <p:sp>
          <p:nvSpPr>
            <p:cNvPr id="1092" name="Google Shape;1092;p131"/>
            <p:cNvSpPr/>
            <p:nvPr/>
          </p:nvSpPr>
          <p:spPr>
            <a:xfrm>
              <a:off x="1455125" y="3154025"/>
              <a:ext cx="431100" cy="3723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131"/>
            <p:cNvSpPr/>
            <p:nvPr/>
          </p:nvSpPr>
          <p:spPr>
            <a:xfrm>
              <a:off x="3211375" y="3154025"/>
              <a:ext cx="431100" cy="3723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131"/>
            <p:cNvSpPr/>
            <p:nvPr/>
          </p:nvSpPr>
          <p:spPr>
            <a:xfrm>
              <a:off x="5006613" y="3154025"/>
              <a:ext cx="431100" cy="3723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131"/>
            <p:cNvSpPr txBox="1"/>
            <p:nvPr/>
          </p:nvSpPr>
          <p:spPr>
            <a:xfrm>
              <a:off x="634875" y="3853125"/>
              <a:ext cx="431100" cy="4002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AutoNum type="arabicParenBoth"/>
              </a:pPr>
              <a:endParaRPr/>
            </a:p>
          </p:txBody>
        </p:sp>
        <p:sp>
          <p:nvSpPr>
            <p:cNvPr id="1096" name="Google Shape;1096;p131"/>
            <p:cNvSpPr txBox="1"/>
            <p:nvPr/>
          </p:nvSpPr>
          <p:spPr>
            <a:xfrm>
              <a:off x="2351575" y="3853125"/>
              <a:ext cx="431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(2)</a:t>
              </a:r>
              <a:endParaRPr/>
            </a:p>
          </p:txBody>
        </p:sp>
        <p:sp>
          <p:nvSpPr>
            <p:cNvPr id="1097" name="Google Shape;1097;p131"/>
            <p:cNvSpPr txBox="1"/>
            <p:nvPr/>
          </p:nvSpPr>
          <p:spPr>
            <a:xfrm>
              <a:off x="4144475" y="3853125"/>
              <a:ext cx="431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(3)</a:t>
              </a:r>
              <a:endParaRPr/>
            </a:p>
          </p:txBody>
        </p:sp>
        <p:sp>
          <p:nvSpPr>
            <p:cNvPr id="1098" name="Google Shape;1098;p131"/>
            <p:cNvSpPr/>
            <p:nvPr/>
          </p:nvSpPr>
          <p:spPr>
            <a:xfrm>
              <a:off x="391025" y="2815025"/>
              <a:ext cx="987900" cy="10407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7000"/>
                </a:lnSpc>
                <a:spcBef>
                  <a:spcPts val="0"/>
                </a:spcBef>
                <a:spcAft>
                  <a:spcPts val="0"/>
                </a:spcAft>
                <a:buNone/>
              </a:pPr>
              <a:r>
                <a:rPr lang="en" sz="1200">
                  <a:solidFill>
                    <a:schemeClr val="dk1"/>
                  </a:solidFill>
                </a:rPr>
                <a:t>Balanced</a:t>
              </a:r>
              <a:endParaRPr sz="1200">
                <a:solidFill>
                  <a:schemeClr val="dk1"/>
                </a:solidFill>
              </a:endParaRPr>
            </a:p>
            <a:p>
              <a:pPr marL="0" lvl="0" indent="0" algn="ctr" rtl="0">
                <a:spcBef>
                  <a:spcPts val="0"/>
                </a:spcBef>
                <a:spcAft>
                  <a:spcPts val="0"/>
                </a:spcAft>
                <a:buNone/>
              </a:pPr>
              <a:r>
                <a:rPr lang="en" sz="1200">
                  <a:solidFill>
                    <a:schemeClr val="dk1"/>
                  </a:solidFill>
                </a:rPr>
                <a:t>Dataset </a:t>
              </a:r>
              <a:br>
                <a:rPr lang="en" sz="1200">
                  <a:solidFill>
                    <a:schemeClr val="dk1"/>
                  </a:solidFill>
                </a:rPr>
              </a:br>
              <a:r>
                <a:rPr lang="en" sz="1200">
                  <a:solidFill>
                    <a:schemeClr val="dk1"/>
                  </a:solidFill>
                </a:rPr>
                <a:t>(Telco)</a:t>
              </a:r>
              <a:endParaRPr/>
            </a:p>
          </p:txBody>
        </p:sp>
        <p:sp>
          <p:nvSpPr>
            <p:cNvPr id="1099" name="Google Shape;1099;p131"/>
            <p:cNvSpPr/>
            <p:nvPr/>
          </p:nvSpPr>
          <p:spPr>
            <a:xfrm>
              <a:off x="1907400" y="2671125"/>
              <a:ext cx="1206600" cy="1258200"/>
            </a:xfrm>
            <a:prstGeom prst="roundRect">
              <a:avLst>
                <a:gd name="adj" fmla="val 16667"/>
              </a:avLst>
            </a:prstGeom>
            <a:solidFill>
              <a:srgbClr val="6D9EE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7000"/>
                </a:lnSpc>
                <a:spcBef>
                  <a:spcPts val="0"/>
                </a:spcBef>
                <a:spcAft>
                  <a:spcPts val="0"/>
                </a:spcAft>
                <a:buNone/>
              </a:pPr>
              <a:r>
                <a:rPr lang="en" sz="1100" b="1">
                  <a:solidFill>
                    <a:schemeClr val="lt1"/>
                  </a:solidFill>
                </a:rPr>
                <a:t>XGBOOST </a:t>
              </a:r>
              <a:br>
                <a:rPr lang="en" sz="1100" b="1">
                  <a:solidFill>
                    <a:schemeClr val="lt1"/>
                  </a:solidFill>
                </a:rPr>
              </a:br>
              <a:r>
                <a:rPr lang="en" sz="1100" b="1">
                  <a:solidFill>
                    <a:schemeClr val="lt1"/>
                  </a:solidFill>
                </a:rPr>
                <a:t>Classifier</a:t>
              </a:r>
              <a:br>
                <a:rPr lang="en" sz="1100" b="1">
                  <a:solidFill>
                    <a:schemeClr val="lt1"/>
                  </a:solidFill>
                </a:rPr>
              </a:br>
              <a:r>
                <a:rPr lang="en" sz="1100" b="1">
                  <a:solidFill>
                    <a:schemeClr val="lt1"/>
                  </a:solidFill>
                </a:rPr>
                <a:t>(Default)</a:t>
              </a:r>
              <a:br>
                <a:rPr lang="en" sz="1100" b="1">
                  <a:solidFill>
                    <a:schemeClr val="lt1"/>
                  </a:solidFill>
                </a:rPr>
              </a:br>
              <a:r>
                <a:rPr lang="en" sz="1100" b="1">
                  <a:solidFill>
                    <a:schemeClr val="lt1"/>
                  </a:solidFill>
                </a:rPr>
                <a:t>(Benchmark) </a:t>
              </a:r>
              <a:endParaRPr sz="1600"/>
            </a:p>
          </p:txBody>
        </p:sp>
        <p:sp>
          <p:nvSpPr>
            <p:cNvPr id="1100" name="Google Shape;1100;p131"/>
            <p:cNvSpPr/>
            <p:nvPr/>
          </p:nvSpPr>
          <p:spPr>
            <a:xfrm>
              <a:off x="3721250" y="2671125"/>
              <a:ext cx="1206600" cy="1258200"/>
            </a:xfrm>
            <a:prstGeom prst="roundRect">
              <a:avLst>
                <a:gd name="adj" fmla="val 16667"/>
              </a:avLst>
            </a:prstGeom>
            <a:solidFill>
              <a:srgbClr val="6D9EE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7000"/>
                </a:lnSpc>
                <a:spcBef>
                  <a:spcPts val="0"/>
                </a:spcBef>
                <a:spcAft>
                  <a:spcPts val="0"/>
                </a:spcAft>
                <a:buNone/>
              </a:pPr>
              <a:r>
                <a:rPr lang="en" sz="1100" b="1">
                  <a:solidFill>
                    <a:schemeClr val="lt1"/>
                  </a:solidFill>
                </a:rPr>
                <a:t>XGBOOST </a:t>
              </a:r>
              <a:br>
                <a:rPr lang="en" sz="1100" b="1">
                  <a:solidFill>
                    <a:schemeClr val="lt1"/>
                  </a:solidFill>
                </a:rPr>
              </a:br>
              <a:r>
                <a:rPr lang="en" sz="1100" b="1">
                  <a:solidFill>
                    <a:schemeClr val="lt1"/>
                  </a:solidFill>
                </a:rPr>
                <a:t>Classifier</a:t>
              </a:r>
              <a:endParaRPr sz="1100" b="1">
                <a:solidFill>
                  <a:schemeClr val="lt1"/>
                </a:solidFill>
              </a:endParaRPr>
            </a:p>
            <a:p>
              <a:pPr marL="0" lvl="0" indent="0" algn="ctr" rtl="0">
                <a:spcBef>
                  <a:spcPts val="0"/>
                </a:spcBef>
                <a:spcAft>
                  <a:spcPts val="0"/>
                </a:spcAft>
                <a:buNone/>
              </a:pPr>
              <a:r>
                <a:rPr lang="en" sz="1100" b="1">
                  <a:solidFill>
                    <a:schemeClr val="lt1"/>
                  </a:solidFill>
                </a:rPr>
                <a:t>(Tuning Parameters)</a:t>
              </a:r>
              <a:br>
                <a:rPr lang="en" sz="1100" b="1">
                  <a:solidFill>
                    <a:schemeClr val="lt1"/>
                  </a:solidFill>
                </a:rPr>
              </a:br>
              <a:r>
                <a:rPr lang="en" sz="1100" b="1">
                  <a:solidFill>
                    <a:schemeClr val="lt1"/>
                  </a:solidFill>
                </a:rPr>
                <a:t>(Grid Search)</a:t>
              </a:r>
              <a:endParaRPr sz="1600"/>
            </a:p>
          </p:txBody>
        </p:sp>
        <p:sp>
          <p:nvSpPr>
            <p:cNvPr id="1101" name="Google Shape;1101;p131"/>
            <p:cNvSpPr/>
            <p:nvPr/>
          </p:nvSpPr>
          <p:spPr>
            <a:xfrm>
              <a:off x="7313325" y="2823525"/>
              <a:ext cx="987900" cy="9351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1500"/>
                </a:spcBef>
                <a:spcAft>
                  <a:spcPts val="1500"/>
                </a:spcAft>
                <a:buNone/>
              </a:pPr>
              <a:r>
                <a:rPr lang="en" sz="1200">
                  <a:solidFill>
                    <a:schemeClr val="dk1"/>
                  </a:solidFill>
                </a:rPr>
                <a:t>Other Classifiers</a:t>
              </a:r>
              <a:endParaRPr/>
            </a:p>
          </p:txBody>
        </p:sp>
        <p:sp>
          <p:nvSpPr>
            <p:cNvPr id="1102" name="Google Shape;1102;p131"/>
            <p:cNvSpPr txBox="1"/>
            <p:nvPr/>
          </p:nvSpPr>
          <p:spPr>
            <a:xfrm>
              <a:off x="5889175" y="3855375"/>
              <a:ext cx="431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(4)</a:t>
              </a:r>
              <a:endParaRPr/>
            </a:p>
          </p:txBody>
        </p:sp>
        <p:sp>
          <p:nvSpPr>
            <p:cNvPr id="1103" name="Google Shape;1103;p131"/>
            <p:cNvSpPr/>
            <p:nvPr/>
          </p:nvSpPr>
          <p:spPr>
            <a:xfrm>
              <a:off x="5516500" y="2671125"/>
              <a:ext cx="1206600" cy="1258200"/>
            </a:xfrm>
            <a:prstGeom prst="roundRect">
              <a:avLst>
                <a:gd name="adj" fmla="val 16667"/>
              </a:avLst>
            </a:prstGeom>
            <a:solidFill>
              <a:srgbClr val="6D9EE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7000"/>
                </a:lnSpc>
                <a:spcBef>
                  <a:spcPts val="0"/>
                </a:spcBef>
                <a:spcAft>
                  <a:spcPts val="0"/>
                </a:spcAft>
                <a:buNone/>
              </a:pPr>
              <a:r>
                <a:rPr lang="en" sz="1100" b="1">
                  <a:solidFill>
                    <a:schemeClr val="lt1"/>
                  </a:solidFill>
                </a:rPr>
                <a:t>XGBOOST </a:t>
              </a:r>
              <a:br>
                <a:rPr lang="en" sz="1100" b="1">
                  <a:solidFill>
                    <a:schemeClr val="lt1"/>
                  </a:solidFill>
                </a:rPr>
              </a:br>
              <a:r>
                <a:rPr lang="en" sz="1100" b="1">
                  <a:solidFill>
                    <a:schemeClr val="lt1"/>
                  </a:solidFill>
                </a:rPr>
                <a:t>Classifier</a:t>
              </a:r>
              <a:endParaRPr sz="1100" b="1">
                <a:solidFill>
                  <a:schemeClr val="lt1"/>
                </a:solidFill>
              </a:endParaRPr>
            </a:p>
            <a:p>
              <a:pPr marL="0" lvl="0" indent="0" algn="ctr" rtl="0">
                <a:spcBef>
                  <a:spcPts val="0"/>
                </a:spcBef>
                <a:spcAft>
                  <a:spcPts val="0"/>
                </a:spcAft>
                <a:buNone/>
              </a:pPr>
              <a:r>
                <a:rPr lang="en" sz="1100" b="1">
                  <a:solidFill>
                    <a:schemeClr val="lt1"/>
                  </a:solidFill>
                </a:rPr>
                <a:t>(New Parameters)</a:t>
              </a:r>
              <a:endParaRPr sz="1600"/>
            </a:p>
          </p:txBody>
        </p:sp>
        <p:sp>
          <p:nvSpPr>
            <p:cNvPr id="1104" name="Google Shape;1104;p131"/>
            <p:cNvSpPr/>
            <p:nvPr/>
          </p:nvSpPr>
          <p:spPr>
            <a:xfrm>
              <a:off x="6835413" y="3154025"/>
              <a:ext cx="431100" cy="3723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131"/>
            <p:cNvSpPr txBox="1"/>
            <p:nvPr/>
          </p:nvSpPr>
          <p:spPr>
            <a:xfrm>
              <a:off x="7565575" y="3779175"/>
              <a:ext cx="431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(5)</a:t>
              </a:r>
              <a:endParaRPr/>
            </a:p>
          </p:txBody>
        </p:sp>
      </p:grpSp>
      <p:sp>
        <p:nvSpPr>
          <p:cNvPr id="1106" name="Google Shape;1106;p131"/>
          <p:cNvSpPr txBox="1">
            <a:spLocks noGrp="1"/>
          </p:cNvSpPr>
          <p:nvPr>
            <p:ph type="ctrTitle"/>
          </p:nvPr>
        </p:nvSpPr>
        <p:spPr>
          <a:xfrm>
            <a:off x="4072850" y="0"/>
            <a:ext cx="4896300" cy="769200"/>
          </a:xfrm>
          <a:prstGeom prst="rect">
            <a:avLst/>
          </a:prstGeom>
          <a:noFill/>
        </p:spPr>
        <p:txBody>
          <a:bodyPr spcFirstLastPara="1" wrap="square" lIns="91425" tIns="91425" rIns="91425" bIns="91425" anchor="b" anchorCtr="0">
            <a:normAutofit fontScale="90000"/>
          </a:bodyPr>
          <a:lstStyle/>
          <a:p>
            <a:pPr marL="0" lvl="0" indent="0" algn="r" rtl="0">
              <a:spcBef>
                <a:spcPts val="0"/>
              </a:spcBef>
              <a:spcAft>
                <a:spcPts val="0"/>
              </a:spcAft>
              <a:buSzPct val="29700"/>
              <a:buNone/>
            </a:pPr>
            <a:r>
              <a:rPr lang="en" sz="3333">
                <a:solidFill>
                  <a:srgbClr val="FFFFFF"/>
                </a:solidFill>
              </a:rPr>
              <a:t>Predictive Analytics</a:t>
            </a:r>
            <a:br>
              <a:rPr lang="en" sz="3000">
                <a:solidFill>
                  <a:srgbClr val="FFFFFF"/>
                </a:solidFill>
              </a:rPr>
            </a:br>
            <a:r>
              <a:rPr lang="en" sz="2000" b="1">
                <a:solidFill>
                  <a:srgbClr val="000000"/>
                </a:solidFill>
              </a:rPr>
              <a:t>(Hyperparameter Optimization Process)</a:t>
            </a:r>
            <a:endParaRPr sz="2000" b="1">
              <a:solidFill>
                <a:srgbClr val="000000"/>
              </a:solidFill>
            </a:endParaRPr>
          </a:p>
        </p:txBody>
      </p:sp>
      <p:sp>
        <p:nvSpPr>
          <p:cNvPr id="1107" name="Google Shape;1107;p131"/>
          <p:cNvSpPr txBox="1"/>
          <p:nvPr/>
        </p:nvSpPr>
        <p:spPr>
          <a:xfrm>
            <a:off x="3671150" y="4026975"/>
            <a:ext cx="3314400" cy="354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300"/>
              </a:spcBef>
              <a:spcAft>
                <a:spcPts val="1200"/>
              </a:spcAft>
              <a:buNone/>
            </a:pPr>
            <a:r>
              <a:rPr lang="en" sz="1100" b="1">
                <a:solidFill>
                  <a:srgbClr val="FF0000"/>
                </a:solidFill>
                <a:highlight>
                  <a:schemeClr val="lt1"/>
                </a:highlight>
              </a:rPr>
              <a:t>Hyperparameter Optimization Process (3) &amp; (4)</a:t>
            </a:r>
            <a:endParaRPr sz="1100">
              <a:solidFill>
                <a:srgbClr val="FF0000"/>
              </a:solidFill>
            </a:endParaRP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1111"/>
        <p:cNvGrpSpPr/>
        <p:nvPr/>
      </p:nvGrpSpPr>
      <p:grpSpPr>
        <a:xfrm>
          <a:off x="0" y="0"/>
          <a:ext cx="0" cy="0"/>
          <a:chOff x="0" y="0"/>
          <a:chExt cx="0" cy="0"/>
        </a:xfrm>
      </p:grpSpPr>
      <p:sp>
        <p:nvSpPr>
          <p:cNvPr id="1112" name="Google Shape;1112;p132"/>
          <p:cNvSpPr txBox="1"/>
          <p:nvPr/>
        </p:nvSpPr>
        <p:spPr>
          <a:xfrm>
            <a:off x="414625" y="895513"/>
            <a:ext cx="5574300" cy="648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500"/>
              </a:spcBef>
              <a:spcAft>
                <a:spcPts val="1500"/>
              </a:spcAft>
              <a:buNone/>
            </a:pPr>
            <a:r>
              <a:rPr lang="en" b="1">
                <a:solidFill>
                  <a:srgbClr val="202122"/>
                </a:solidFill>
              </a:rPr>
              <a:t>I will hand over to Mr Tang, our inhouse coder to elaborate further on the next classifier and the deployment.  </a:t>
            </a:r>
            <a:endParaRPr b="1">
              <a:solidFill>
                <a:srgbClr val="202122"/>
              </a:solidFill>
            </a:endParaRPr>
          </a:p>
        </p:txBody>
      </p:sp>
      <p:pic>
        <p:nvPicPr>
          <p:cNvPr id="1113" name="Google Shape;1113;p132"/>
          <p:cNvPicPr preferRelativeResize="0"/>
          <p:nvPr/>
        </p:nvPicPr>
        <p:blipFill rotWithShape="1">
          <a:blip r:embed="rId3">
            <a:alphaModFix/>
          </a:blip>
          <a:srcRect b="58629"/>
          <a:stretch/>
        </p:blipFill>
        <p:spPr>
          <a:xfrm>
            <a:off x="516800" y="3299700"/>
            <a:ext cx="4933950" cy="1268825"/>
          </a:xfrm>
          <a:prstGeom prst="rect">
            <a:avLst/>
          </a:prstGeom>
          <a:noFill/>
          <a:ln>
            <a:noFill/>
          </a:ln>
        </p:spPr>
      </p:pic>
      <p:sp>
        <p:nvSpPr>
          <p:cNvPr id="1114" name="Google Shape;1114;p132"/>
          <p:cNvSpPr txBox="1">
            <a:spLocks noGrp="1"/>
          </p:cNvSpPr>
          <p:nvPr>
            <p:ph type="ctrTitle"/>
          </p:nvPr>
        </p:nvSpPr>
        <p:spPr>
          <a:xfrm>
            <a:off x="4572000" y="0"/>
            <a:ext cx="4397100" cy="769200"/>
          </a:xfrm>
          <a:prstGeom prst="rect">
            <a:avLst/>
          </a:prstGeom>
          <a:noFill/>
        </p:spPr>
        <p:txBody>
          <a:bodyPr spcFirstLastPara="1" wrap="square" lIns="91425" tIns="91425" rIns="91425" bIns="91425" anchor="b" anchorCtr="0">
            <a:normAutofit/>
          </a:bodyPr>
          <a:lstStyle/>
          <a:p>
            <a:pPr marL="0" lvl="0" indent="0" algn="r" rtl="0">
              <a:spcBef>
                <a:spcPts val="0"/>
              </a:spcBef>
              <a:spcAft>
                <a:spcPts val="0"/>
              </a:spcAft>
              <a:buSzPts val="990"/>
              <a:buNone/>
            </a:pPr>
            <a:r>
              <a:rPr lang="en" sz="3000">
                <a:solidFill>
                  <a:srgbClr val="FFFFFF"/>
                </a:solidFill>
              </a:rPr>
              <a:t>Predictive Analytics</a:t>
            </a:r>
            <a:endParaRPr sz="3000">
              <a:solidFill>
                <a:srgbClr val="FFFFFF"/>
              </a:solidFill>
            </a:endParaRPr>
          </a:p>
        </p:txBody>
      </p:sp>
      <p:grpSp>
        <p:nvGrpSpPr>
          <p:cNvPr id="1115" name="Google Shape;1115;p132"/>
          <p:cNvGrpSpPr/>
          <p:nvPr/>
        </p:nvGrpSpPr>
        <p:grpSpPr>
          <a:xfrm>
            <a:off x="391025" y="1604325"/>
            <a:ext cx="7993000" cy="1584450"/>
            <a:chOff x="391025" y="2671125"/>
            <a:chExt cx="7993000" cy="1584450"/>
          </a:xfrm>
        </p:grpSpPr>
        <p:sp>
          <p:nvSpPr>
            <p:cNvPr id="1116" name="Google Shape;1116;p132"/>
            <p:cNvSpPr/>
            <p:nvPr/>
          </p:nvSpPr>
          <p:spPr>
            <a:xfrm>
              <a:off x="1455125" y="3154025"/>
              <a:ext cx="431100" cy="3723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132"/>
            <p:cNvSpPr/>
            <p:nvPr/>
          </p:nvSpPr>
          <p:spPr>
            <a:xfrm>
              <a:off x="3211375" y="3154025"/>
              <a:ext cx="431100" cy="3723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132"/>
            <p:cNvSpPr/>
            <p:nvPr/>
          </p:nvSpPr>
          <p:spPr>
            <a:xfrm>
              <a:off x="5006613" y="3154025"/>
              <a:ext cx="431100" cy="3723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132"/>
            <p:cNvSpPr txBox="1"/>
            <p:nvPr/>
          </p:nvSpPr>
          <p:spPr>
            <a:xfrm>
              <a:off x="634875" y="3853125"/>
              <a:ext cx="431100" cy="4002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AutoNum type="arabicParenBoth"/>
              </a:pPr>
              <a:endParaRPr/>
            </a:p>
          </p:txBody>
        </p:sp>
        <p:sp>
          <p:nvSpPr>
            <p:cNvPr id="1120" name="Google Shape;1120;p132"/>
            <p:cNvSpPr txBox="1"/>
            <p:nvPr/>
          </p:nvSpPr>
          <p:spPr>
            <a:xfrm>
              <a:off x="2351575" y="3853125"/>
              <a:ext cx="431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(2)</a:t>
              </a:r>
              <a:endParaRPr/>
            </a:p>
          </p:txBody>
        </p:sp>
        <p:sp>
          <p:nvSpPr>
            <p:cNvPr id="1121" name="Google Shape;1121;p132"/>
            <p:cNvSpPr txBox="1"/>
            <p:nvPr/>
          </p:nvSpPr>
          <p:spPr>
            <a:xfrm>
              <a:off x="4144475" y="3853125"/>
              <a:ext cx="431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(3)</a:t>
              </a:r>
              <a:endParaRPr/>
            </a:p>
          </p:txBody>
        </p:sp>
        <p:sp>
          <p:nvSpPr>
            <p:cNvPr id="1122" name="Google Shape;1122;p132"/>
            <p:cNvSpPr/>
            <p:nvPr/>
          </p:nvSpPr>
          <p:spPr>
            <a:xfrm>
              <a:off x="391025" y="2815025"/>
              <a:ext cx="987900" cy="10407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 </a:t>
              </a:r>
              <a:endParaRPr/>
            </a:p>
          </p:txBody>
        </p:sp>
        <p:sp>
          <p:nvSpPr>
            <p:cNvPr id="1123" name="Google Shape;1123;p132"/>
            <p:cNvSpPr/>
            <p:nvPr/>
          </p:nvSpPr>
          <p:spPr>
            <a:xfrm>
              <a:off x="1907400" y="2671125"/>
              <a:ext cx="1206600" cy="1258200"/>
            </a:xfrm>
            <a:prstGeom prst="roundRect">
              <a:avLst>
                <a:gd name="adj" fmla="val 16667"/>
              </a:avLst>
            </a:prstGeom>
            <a:solidFill>
              <a:srgbClr val="6D9EE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7000"/>
                </a:lnSpc>
                <a:spcBef>
                  <a:spcPts val="0"/>
                </a:spcBef>
                <a:spcAft>
                  <a:spcPts val="0"/>
                </a:spcAft>
                <a:buNone/>
              </a:pPr>
              <a:r>
                <a:rPr lang="en" sz="1100" b="1">
                  <a:solidFill>
                    <a:schemeClr val="lt1"/>
                  </a:solidFill>
                </a:rPr>
                <a:t>  </a:t>
              </a:r>
              <a:endParaRPr sz="1600"/>
            </a:p>
          </p:txBody>
        </p:sp>
        <p:sp>
          <p:nvSpPr>
            <p:cNvPr id="1124" name="Google Shape;1124;p132"/>
            <p:cNvSpPr/>
            <p:nvPr/>
          </p:nvSpPr>
          <p:spPr>
            <a:xfrm>
              <a:off x="3721250" y="2671125"/>
              <a:ext cx="1206600" cy="1258200"/>
            </a:xfrm>
            <a:prstGeom prst="roundRect">
              <a:avLst>
                <a:gd name="adj" fmla="val 16667"/>
              </a:avLst>
            </a:prstGeom>
            <a:solidFill>
              <a:srgbClr val="6D9EE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b="1">
                  <a:solidFill>
                    <a:schemeClr val="lt1"/>
                  </a:solidFill>
                </a:rPr>
                <a:t> </a:t>
              </a:r>
              <a:endParaRPr sz="1600"/>
            </a:p>
          </p:txBody>
        </p:sp>
        <p:sp>
          <p:nvSpPr>
            <p:cNvPr id="1125" name="Google Shape;1125;p132"/>
            <p:cNvSpPr/>
            <p:nvPr/>
          </p:nvSpPr>
          <p:spPr>
            <a:xfrm>
              <a:off x="7313325" y="2823525"/>
              <a:ext cx="1070700" cy="9351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1500"/>
                </a:spcBef>
                <a:spcAft>
                  <a:spcPts val="1500"/>
                </a:spcAft>
                <a:buNone/>
              </a:pPr>
              <a:r>
                <a:rPr lang="en" sz="1200" b="1">
                  <a:solidFill>
                    <a:schemeClr val="dk1"/>
                  </a:solidFill>
                </a:rPr>
                <a:t>Other Classifiers</a:t>
              </a:r>
              <a:endParaRPr b="1"/>
            </a:p>
          </p:txBody>
        </p:sp>
        <p:sp>
          <p:nvSpPr>
            <p:cNvPr id="1126" name="Google Shape;1126;p132"/>
            <p:cNvSpPr txBox="1"/>
            <p:nvPr/>
          </p:nvSpPr>
          <p:spPr>
            <a:xfrm>
              <a:off x="5889175" y="3855375"/>
              <a:ext cx="431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(4)</a:t>
              </a:r>
              <a:endParaRPr/>
            </a:p>
          </p:txBody>
        </p:sp>
        <p:sp>
          <p:nvSpPr>
            <p:cNvPr id="1127" name="Google Shape;1127;p132"/>
            <p:cNvSpPr/>
            <p:nvPr/>
          </p:nvSpPr>
          <p:spPr>
            <a:xfrm>
              <a:off x="5516500" y="2671125"/>
              <a:ext cx="1206600" cy="1258200"/>
            </a:xfrm>
            <a:prstGeom prst="roundRect">
              <a:avLst>
                <a:gd name="adj" fmla="val 16667"/>
              </a:avLst>
            </a:prstGeom>
            <a:solidFill>
              <a:srgbClr val="6D9EE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b="1">
                  <a:solidFill>
                    <a:schemeClr val="lt1"/>
                  </a:solidFill>
                </a:rPr>
                <a:t> </a:t>
              </a:r>
              <a:endParaRPr sz="1600"/>
            </a:p>
          </p:txBody>
        </p:sp>
        <p:sp>
          <p:nvSpPr>
            <p:cNvPr id="1128" name="Google Shape;1128;p132"/>
            <p:cNvSpPr/>
            <p:nvPr/>
          </p:nvSpPr>
          <p:spPr>
            <a:xfrm>
              <a:off x="6835413" y="3154025"/>
              <a:ext cx="431100" cy="3723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132"/>
            <p:cNvSpPr txBox="1"/>
            <p:nvPr/>
          </p:nvSpPr>
          <p:spPr>
            <a:xfrm>
              <a:off x="7565575" y="3779175"/>
              <a:ext cx="431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rgbClr val="FF0000"/>
                  </a:solidFill>
                </a:rPr>
                <a:t>(5)</a:t>
              </a:r>
              <a:endParaRPr b="1">
                <a:solidFill>
                  <a:srgbClr val="FF0000"/>
                </a:solidFill>
              </a:endParaRPr>
            </a:p>
          </p:txBody>
        </p:sp>
      </p:gr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1133"/>
        <p:cNvGrpSpPr/>
        <p:nvPr/>
      </p:nvGrpSpPr>
      <p:grpSpPr>
        <a:xfrm>
          <a:off x="0" y="0"/>
          <a:ext cx="0" cy="0"/>
          <a:chOff x="0" y="0"/>
          <a:chExt cx="0" cy="0"/>
        </a:xfrm>
      </p:grpSpPr>
      <p:sp>
        <p:nvSpPr>
          <p:cNvPr id="1134" name="Google Shape;1134;p133"/>
          <p:cNvSpPr txBox="1">
            <a:spLocks noGrp="1"/>
          </p:cNvSpPr>
          <p:nvPr>
            <p:ph type="ctrTitle"/>
          </p:nvPr>
        </p:nvSpPr>
        <p:spPr>
          <a:xfrm>
            <a:off x="398000" y="611650"/>
            <a:ext cx="8174400" cy="1240500"/>
          </a:xfrm>
          <a:prstGeom prst="rect">
            <a:avLst/>
          </a:prstGeom>
          <a:ln w="38100" cap="flat" cmpd="sng">
            <a:solidFill>
              <a:srgbClr val="000000"/>
            </a:solidFill>
            <a:prstDash val="solid"/>
            <a:round/>
            <a:headEnd type="none" w="sm" len="sm"/>
            <a:tailEnd type="none" w="sm" len="sm"/>
          </a:ln>
        </p:spPr>
        <p:txBody>
          <a:bodyPr spcFirstLastPara="1" wrap="square" lIns="91425" tIns="91425" rIns="91425" bIns="91425" anchor="b" anchorCtr="0">
            <a:noAutofit/>
          </a:bodyPr>
          <a:lstStyle/>
          <a:p>
            <a:pPr marL="0" lvl="0" indent="0" algn="l" rtl="0">
              <a:spcBef>
                <a:spcPts val="0"/>
              </a:spcBef>
              <a:spcAft>
                <a:spcPts val="0"/>
              </a:spcAft>
              <a:buNone/>
            </a:pPr>
            <a:r>
              <a:rPr lang="en" sz="3500" b="1"/>
              <a:t>Predictive Analytics &amp; </a:t>
            </a:r>
            <a:endParaRPr sz="3500" b="1"/>
          </a:p>
          <a:p>
            <a:pPr marL="0" lvl="0" indent="0" algn="r" rtl="0">
              <a:spcBef>
                <a:spcPts val="0"/>
              </a:spcBef>
              <a:spcAft>
                <a:spcPts val="0"/>
              </a:spcAft>
              <a:buNone/>
            </a:pPr>
            <a:r>
              <a:rPr lang="en" sz="3500" b="1"/>
              <a:t>Prescriptive Analytics</a:t>
            </a:r>
            <a:endParaRPr sz="3500" b="1"/>
          </a:p>
        </p:txBody>
      </p:sp>
      <p:sp>
        <p:nvSpPr>
          <p:cNvPr id="1135" name="Google Shape;1135;p133"/>
          <p:cNvSpPr txBox="1"/>
          <p:nvPr/>
        </p:nvSpPr>
        <p:spPr>
          <a:xfrm>
            <a:off x="4847300" y="4102675"/>
            <a:ext cx="3725100" cy="474300"/>
          </a:xfrm>
          <a:prstGeom prst="rect">
            <a:avLst/>
          </a:prstGeom>
          <a:gradFill>
            <a:gsLst>
              <a:gs pos="0">
                <a:srgbClr val="DFE9FB"/>
              </a:gs>
              <a:gs pos="100000">
                <a:srgbClr val="6E9BE7"/>
              </a:gs>
            </a:gsLst>
            <a:path path="circle">
              <a:fillToRect l="50000" t="50000" r="50000" b="50000"/>
            </a:path>
            <a:tileRect/>
          </a:grad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2000" b="1">
                <a:solidFill>
                  <a:schemeClr val="dk1"/>
                </a:solidFill>
              </a:rPr>
              <a:t>09 - Tang Kok Yong - AI0403</a:t>
            </a:r>
            <a:endParaRPr sz="2000">
              <a:solidFill>
                <a:schemeClr val="dk1"/>
              </a:solidFill>
            </a:endParaRPr>
          </a:p>
          <a:p>
            <a:pPr marL="0" lvl="0" indent="0" algn="r" rtl="0">
              <a:spcBef>
                <a:spcPts val="0"/>
              </a:spcBef>
              <a:spcAft>
                <a:spcPts val="0"/>
              </a:spcAft>
              <a:buClr>
                <a:schemeClr val="dk1"/>
              </a:buClr>
              <a:buSzPts val="1100"/>
              <a:buFont typeface="Arial"/>
              <a:buNone/>
            </a:pPr>
            <a:endParaRPr sz="2000" b="1"/>
          </a:p>
        </p:txBody>
      </p:sp>
      <p:sp>
        <p:nvSpPr>
          <p:cNvPr id="1136" name="Google Shape;1136;p133"/>
          <p:cNvSpPr txBox="1"/>
          <p:nvPr/>
        </p:nvSpPr>
        <p:spPr>
          <a:xfrm>
            <a:off x="306150" y="2462700"/>
            <a:ext cx="8174400" cy="769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t>“</a:t>
            </a:r>
            <a:r>
              <a:rPr lang="en" sz="2600" i="1"/>
              <a:t>I have no special talents. I am only passionately curious.</a:t>
            </a:r>
            <a:r>
              <a:rPr lang="en" sz="2600"/>
              <a:t>” </a:t>
            </a:r>
            <a:endParaRPr sz="2600"/>
          </a:p>
          <a:p>
            <a:pPr marL="2743200" lvl="0" indent="457200" algn="ctr" rtl="0">
              <a:spcBef>
                <a:spcPts val="0"/>
              </a:spcBef>
              <a:spcAft>
                <a:spcPts val="0"/>
              </a:spcAft>
              <a:buNone/>
            </a:pPr>
            <a:r>
              <a:rPr lang="en" sz="2600"/>
              <a:t>-- Albert E=mc</a:t>
            </a:r>
            <a:r>
              <a:rPr lang="en" sz="2600" baseline="30000"/>
              <a:t>2</a:t>
            </a:r>
            <a:endParaRPr sz="2600" baseline="30000"/>
          </a:p>
        </p:txBody>
      </p:sp>
      <p:pic>
        <p:nvPicPr>
          <p:cNvPr id="1137" name="Google Shape;1137;p133"/>
          <p:cNvPicPr preferRelativeResize="0"/>
          <p:nvPr/>
        </p:nvPicPr>
        <p:blipFill>
          <a:blip r:embed="rId3">
            <a:alphaModFix/>
          </a:blip>
          <a:stretch>
            <a:fillRect/>
          </a:stretch>
        </p:blipFill>
        <p:spPr>
          <a:xfrm>
            <a:off x="1104600" y="2788913"/>
            <a:ext cx="2384099" cy="178807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26"/>
          <p:cNvSpPr txBox="1"/>
          <p:nvPr/>
        </p:nvSpPr>
        <p:spPr>
          <a:xfrm>
            <a:off x="49425" y="107500"/>
            <a:ext cx="8659200" cy="3359700"/>
          </a:xfrm>
          <a:prstGeom prst="rect">
            <a:avLst/>
          </a:prstGeom>
          <a:noFill/>
          <a:ln>
            <a:noFill/>
          </a:ln>
        </p:spPr>
        <p:txBody>
          <a:bodyPr spcFirstLastPara="1" wrap="square" lIns="91425" tIns="91425" rIns="91425" bIns="91425" anchor="t" anchorCtr="0">
            <a:noAutofit/>
          </a:bodyPr>
          <a:lstStyle/>
          <a:p>
            <a:pPr marL="457200" lvl="0" indent="-374650" algn="l" rtl="0">
              <a:spcBef>
                <a:spcPts val="0"/>
              </a:spcBef>
              <a:spcAft>
                <a:spcPts val="0"/>
              </a:spcAft>
              <a:buClr>
                <a:srgbClr val="85200C"/>
              </a:buClr>
              <a:buSzPts val="2300"/>
              <a:buChar char="●"/>
            </a:pPr>
            <a:r>
              <a:rPr lang="en" sz="2300" b="1">
                <a:solidFill>
                  <a:srgbClr val="85200C"/>
                </a:solidFill>
              </a:rPr>
              <a:t>So, it makes perfect sense that focusing on reducing churn is paramount since keeping your customers is Great for the Bottom line</a:t>
            </a:r>
            <a:endParaRPr sz="2300" b="1">
              <a:solidFill>
                <a:srgbClr val="85200C"/>
              </a:solidFill>
            </a:endParaRPr>
          </a:p>
          <a:p>
            <a:pPr marL="457200" lvl="0" indent="0" algn="l" rtl="0">
              <a:spcBef>
                <a:spcPts val="0"/>
              </a:spcBef>
              <a:spcAft>
                <a:spcPts val="0"/>
              </a:spcAft>
              <a:buNone/>
            </a:pPr>
            <a:endParaRPr sz="2300" b="1">
              <a:solidFill>
                <a:srgbClr val="85200C"/>
              </a:solidFill>
            </a:endParaRPr>
          </a:p>
          <a:p>
            <a:pPr marL="457200" lvl="0" indent="-374650" algn="l" rtl="0">
              <a:spcBef>
                <a:spcPts val="0"/>
              </a:spcBef>
              <a:spcAft>
                <a:spcPts val="0"/>
              </a:spcAft>
              <a:buClr>
                <a:srgbClr val="85200C"/>
              </a:buClr>
              <a:buSzPts val="2300"/>
              <a:buChar char="●"/>
            </a:pPr>
            <a:r>
              <a:rPr lang="en" sz="2300" b="1">
                <a:solidFill>
                  <a:srgbClr val="85200C"/>
                </a:solidFill>
              </a:rPr>
              <a:t>Yet,many companies DO NOT understand this and, as a result, still struggle in trying to implement a successful churn prevention strategy or blindly follows only growth.</a:t>
            </a:r>
            <a:endParaRPr sz="2300" b="1">
              <a:solidFill>
                <a:srgbClr val="85200C"/>
              </a:solidFill>
            </a:endParaRPr>
          </a:p>
          <a:p>
            <a:pPr marL="457200" lvl="0" indent="0" algn="l" rtl="0">
              <a:spcBef>
                <a:spcPts val="0"/>
              </a:spcBef>
              <a:spcAft>
                <a:spcPts val="0"/>
              </a:spcAft>
              <a:buNone/>
            </a:pPr>
            <a:endParaRPr sz="2300" b="1">
              <a:solidFill>
                <a:srgbClr val="85200C"/>
              </a:solidFill>
            </a:endParaRPr>
          </a:p>
          <a:p>
            <a:pPr marL="457200" lvl="0" indent="-374650" algn="l" rtl="0">
              <a:spcBef>
                <a:spcPts val="0"/>
              </a:spcBef>
              <a:spcAft>
                <a:spcPts val="0"/>
              </a:spcAft>
              <a:buClr>
                <a:srgbClr val="85200C"/>
              </a:buClr>
              <a:buSzPts val="2300"/>
              <a:buChar char="●"/>
            </a:pPr>
            <a:r>
              <a:rPr lang="en" sz="2300" b="1">
                <a:solidFill>
                  <a:srgbClr val="85200C"/>
                </a:solidFill>
              </a:rPr>
              <a:t>The solution to customer churn, I will pass to  -&gt;  my other speakers … in a few more minutes.</a:t>
            </a:r>
            <a:endParaRPr sz="2300" b="1">
              <a:solidFill>
                <a:srgbClr val="85200C"/>
              </a:solidFill>
            </a:endParaRPr>
          </a:p>
          <a:p>
            <a:pPr marL="457200" lvl="0" indent="0" algn="l" rtl="0">
              <a:spcBef>
                <a:spcPts val="0"/>
              </a:spcBef>
              <a:spcAft>
                <a:spcPts val="0"/>
              </a:spcAft>
              <a:buNone/>
            </a:pPr>
            <a:endParaRPr sz="2300" b="1">
              <a:latin typeface="Comfortaa"/>
              <a:ea typeface="Comfortaa"/>
              <a:cs typeface="Comfortaa"/>
              <a:sym typeface="Comfortaa"/>
            </a:endParaRPr>
          </a:p>
        </p:txBody>
      </p:sp>
      <p:pic>
        <p:nvPicPr>
          <p:cNvPr id="148" name="Google Shape;148;p26"/>
          <p:cNvPicPr preferRelativeResize="0"/>
          <p:nvPr/>
        </p:nvPicPr>
        <p:blipFill>
          <a:blip r:embed="rId3">
            <a:alphaModFix/>
          </a:blip>
          <a:stretch>
            <a:fillRect/>
          </a:stretch>
        </p:blipFill>
        <p:spPr>
          <a:xfrm>
            <a:off x="-99625" y="4000457"/>
            <a:ext cx="9143999" cy="618836"/>
          </a:xfrm>
          <a:prstGeom prst="rect">
            <a:avLst/>
          </a:prstGeom>
          <a:noFill/>
          <a:ln>
            <a:noFill/>
          </a:ln>
        </p:spPr>
      </p:pic>
      <p:sp>
        <p:nvSpPr>
          <p:cNvPr id="149" name="Google Shape;149;p26"/>
          <p:cNvSpPr/>
          <p:nvPr/>
        </p:nvSpPr>
        <p:spPr>
          <a:xfrm>
            <a:off x="3775775" y="3913875"/>
            <a:ext cx="1393200" cy="792000"/>
          </a:xfrm>
          <a:prstGeom prst="ellipse">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1141"/>
        <p:cNvGrpSpPr/>
        <p:nvPr/>
      </p:nvGrpSpPr>
      <p:grpSpPr>
        <a:xfrm>
          <a:off x="0" y="0"/>
          <a:ext cx="0" cy="0"/>
          <a:chOff x="0" y="0"/>
          <a:chExt cx="0" cy="0"/>
        </a:xfrm>
      </p:grpSpPr>
      <p:pic>
        <p:nvPicPr>
          <p:cNvPr id="1142" name="Google Shape;1142;p134"/>
          <p:cNvPicPr preferRelativeResize="0"/>
          <p:nvPr/>
        </p:nvPicPr>
        <p:blipFill>
          <a:blip r:embed="rId3">
            <a:alphaModFix/>
          </a:blip>
          <a:stretch>
            <a:fillRect/>
          </a:stretch>
        </p:blipFill>
        <p:spPr>
          <a:xfrm>
            <a:off x="5722725" y="2284825"/>
            <a:ext cx="3384175" cy="2329125"/>
          </a:xfrm>
          <a:prstGeom prst="rect">
            <a:avLst/>
          </a:prstGeom>
          <a:noFill/>
          <a:ln>
            <a:noFill/>
          </a:ln>
        </p:spPr>
      </p:pic>
      <p:sp>
        <p:nvSpPr>
          <p:cNvPr id="1143" name="Google Shape;1143;p134"/>
          <p:cNvSpPr txBox="1"/>
          <p:nvPr/>
        </p:nvSpPr>
        <p:spPr>
          <a:xfrm>
            <a:off x="831375" y="175325"/>
            <a:ext cx="7601400" cy="723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500" b="1"/>
              <a:t>Comparison of Various Estimators</a:t>
            </a:r>
            <a:endParaRPr sz="3500" b="1"/>
          </a:p>
        </p:txBody>
      </p:sp>
      <p:pic>
        <p:nvPicPr>
          <p:cNvPr id="1144" name="Google Shape;1144;p134"/>
          <p:cNvPicPr preferRelativeResize="0"/>
          <p:nvPr/>
        </p:nvPicPr>
        <p:blipFill>
          <a:blip r:embed="rId4">
            <a:alphaModFix/>
          </a:blip>
          <a:stretch>
            <a:fillRect/>
          </a:stretch>
        </p:blipFill>
        <p:spPr>
          <a:xfrm>
            <a:off x="2723925" y="2284825"/>
            <a:ext cx="2949381" cy="2342425"/>
          </a:xfrm>
          <a:prstGeom prst="rect">
            <a:avLst/>
          </a:prstGeom>
          <a:noFill/>
          <a:ln>
            <a:noFill/>
          </a:ln>
        </p:spPr>
      </p:pic>
      <p:pic>
        <p:nvPicPr>
          <p:cNvPr id="1145" name="Google Shape;1145;p134"/>
          <p:cNvPicPr preferRelativeResize="0"/>
          <p:nvPr/>
        </p:nvPicPr>
        <p:blipFill>
          <a:blip r:embed="rId5">
            <a:alphaModFix/>
          </a:blip>
          <a:stretch>
            <a:fillRect/>
          </a:stretch>
        </p:blipFill>
        <p:spPr>
          <a:xfrm>
            <a:off x="223800" y="2503475"/>
            <a:ext cx="2225225" cy="1986600"/>
          </a:xfrm>
          <a:prstGeom prst="rect">
            <a:avLst/>
          </a:prstGeom>
          <a:noFill/>
          <a:ln>
            <a:noFill/>
          </a:ln>
        </p:spPr>
      </p:pic>
      <p:pic>
        <p:nvPicPr>
          <p:cNvPr id="1146" name="Google Shape;1146;p134"/>
          <p:cNvPicPr preferRelativeResize="0"/>
          <p:nvPr/>
        </p:nvPicPr>
        <p:blipFill>
          <a:blip r:embed="rId6">
            <a:alphaModFix/>
          </a:blip>
          <a:stretch>
            <a:fillRect/>
          </a:stretch>
        </p:blipFill>
        <p:spPr>
          <a:xfrm>
            <a:off x="4921825" y="1821500"/>
            <a:ext cx="4092349" cy="375250"/>
          </a:xfrm>
          <a:prstGeom prst="rect">
            <a:avLst/>
          </a:prstGeom>
          <a:noFill/>
          <a:ln>
            <a:noFill/>
          </a:ln>
        </p:spPr>
      </p:pic>
      <p:sp>
        <p:nvSpPr>
          <p:cNvPr id="1147" name="Google Shape;1147;p134"/>
          <p:cNvSpPr txBox="1"/>
          <p:nvPr/>
        </p:nvSpPr>
        <p:spPr>
          <a:xfrm>
            <a:off x="428783" y="917350"/>
            <a:ext cx="4131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LightGBM Estimator in default parameters</a:t>
            </a:r>
            <a:endParaRPr/>
          </a:p>
        </p:txBody>
      </p:sp>
      <p:sp>
        <p:nvSpPr>
          <p:cNvPr id="1148" name="Google Shape;1148;p134"/>
          <p:cNvSpPr txBox="1"/>
          <p:nvPr/>
        </p:nvSpPr>
        <p:spPr>
          <a:xfrm>
            <a:off x="428800" y="1213975"/>
            <a:ext cx="5752800" cy="1555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50">
                <a:solidFill>
                  <a:schemeClr val="dk1"/>
                </a:solidFill>
              </a:rPr>
              <a:t>3 Folds Cross Validation ROC AUC Scores:  [0.83664369 0.88647654 0.96717501]</a:t>
            </a:r>
            <a:endParaRPr sz="1050">
              <a:solidFill>
                <a:schemeClr val="dk1"/>
              </a:solidFill>
            </a:endParaRPr>
          </a:p>
          <a:p>
            <a:pPr marL="0" lvl="0" indent="0" algn="l" rtl="0">
              <a:spcBef>
                <a:spcPts val="0"/>
              </a:spcBef>
              <a:spcAft>
                <a:spcPts val="0"/>
              </a:spcAft>
              <a:buNone/>
            </a:pPr>
            <a:r>
              <a:rPr lang="en" sz="1050">
                <a:solidFill>
                  <a:schemeClr val="dk1"/>
                </a:solidFill>
              </a:rPr>
              <a:t>Mean ROC AUC score: 0.897 (+/-0.038)</a:t>
            </a:r>
            <a:endParaRPr sz="1050">
              <a:solidFill>
                <a:schemeClr val="dk1"/>
              </a:solidFill>
            </a:endParaRPr>
          </a:p>
          <a:p>
            <a:pPr marL="0" lvl="0" indent="0" algn="l" rtl="0">
              <a:spcBef>
                <a:spcPts val="0"/>
              </a:spcBef>
              <a:spcAft>
                <a:spcPts val="0"/>
              </a:spcAft>
              <a:buNone/>
            </a:pPr>
            <a:endParaRPr sz="1050">
              <a:solidFill>
                <a:schemeClr val="dk1"/>
              </a:solidFill>
            </a:endParaRPr>
          </a:p>
          <a:p>
            <a:pPr marL="0" lvl="0" indent="0" algn="l" rtl="0">
              <a:spcBef>
                <a:spcPts val="0"/>
              </a:spcBef>
              <a:spcAft>
                <a:spcPts val="0"/>
              </a:spcAft>
              <a:buNone/>
            </a:pPr>
            <a:r>
              <a:rPr lang="en" sz="1050">
                <a:solidFill>
                  <a:schemeClr val="dk1"/>
                </a:solidFill>
              </a:rPr>
              <a:t>Test Set score:</a:t>
            </a:r>
            <a:endParaRPr sz="1050">
              <a:solidFill>
                <a:schemeClr val="dk1"/>
              </a:solidFill>
            </a:endParaRPr>
          </a:p>
          <a:p>
            <a:pPr marL="0" lvl="0" indent="0" algn="l" rtl="0">
              <a:spcBef>
                <a:spcPts val="0"/>
              </a:spcBef>
              <a:spcAft>
                <a:spcPts val="0"/>
              </a:spcAft>
              <a:buNone/>
            </a:pPr>
            <a:r>
              <a:rPr lang="en" sz="1050">
                <a:solidFill>
                  <a:schemeClr val="dk1"/>
                </a:solidFill>
              </a:rPr>
              <a:t>Accuracy: 79.72</a:t>
            </a:r>
            <a:endParaRPr sz="1050">
              <a:solidFill>
                <a:schemeClr val="dk1"/>
              </a:solidFill>
            </a:endParaRPr>
          </a:p>
          <a:p>
            <a:pPr marL="0" lvl="0" indent="0" algn="l" rtl="0">
              <a:spcBef>
                <a:spcPts val="0"/>
              </a:spcBef>
              <a:spcAft>
                <a:spcPts val="0"/>
              </a:spcAft>
              <a:buNone/>
            </a:pPr>
            <a:r>
              <a:rPr lang="en" sz="1050">
                <a:solidFill>
                  <a:schemeClr val="dk1"/>
                </a:solidFill>
              </a:rPr>
              <a:t>ROC AUC=0.845</a:t>
            </a:r>
            <a:endParaRPr sz="105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sz="1050">
                <a:solidFill>
                  <a:schemeClr val="dk1"/>
                </a:solidFill>
              </a:rPr>
              <a:t>F1=0.610</a:t>
            </a:r>
            <a:endParaRPr sz="1050">
              <a:solidFill>
                <a:schemeClr val="dk1"/>
              </a:solidFill>
            </a:endParaRPr>
          </a:p>
          <a:p>
            <a:pPr marL="0" lvl="0" indent="0" algn="l" rtl="0">
              <a:spcBef>
                <a:spcPts val="0"/>
              </a:spcBef>
              <a:spcAft>
                <a:spcPts val="0"/>
              </a:spcAft>
              <a:buNone/>
            </a:pPr>
            <a:endParaRP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1152"/>
        <p:cNvGrpSpPr/>
        <p:nvPr/>
      </p:nvGrpSpPr>
      <p:grpSpPr>
        <a:xfrm>
          <a:off x="0" y="0"/>
          <a:ext cx="0" cy="0"/>
          <a:chOff x="0" y="0"/>
          <a:chExt cx="0" cy="0"/>
        </a:xfrm>
      </p:grpSpPr>
      <p:sp>
        <p:nvSpPr>
          <p:cNvPr id="1153" name="Google Shape;1153;p135"/>
          <p:cNvSpPr txBox="1"/>
          <p:nvPr/>
        </p:nvSpPr>
        <p:spPr>
          <a:xfrm>
            <a:off x="831375" y="175325"/>
            <a:ext cx="7601400" cy="723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500" b="1"/>
              <a:t>Comparison of Various Estimators</a:t>
            </a:r>
            <a:endParaRPr sz="3500" b="1"/>
          </a:p>
        </p:txBody>
      </p:sp>
      <p:sp>
        <p:nvSpPr>
          <p:cNvPr id="1154" name="Google Shape;1154;p135"/>
          <p:cNvSpPr txBox="1"/>
          <p:nvPr/>
        </p:nvSpPr>
        <p:spPr>
          <a:xfrm>
            <a:off x="804272" y="1203375"/>
            <a:ext cx="5954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Gridsearch testing various parameters in LightGBM Estimator </a:t>
            </a:r>
            <a:endParaRPr/>
          </a:p>
        </p:txBody>
      </p:sp>
      <p:pic>
        <p:nvPicPr>
          <p:cNvPr id="1155" name="Google Shape;1155;p135"/>
          <p:cNvPicPr preferRelativeResize="0"/>
          <p:nvPr/>
        </p:nvPicPr>
        <p:blipFill>
          <a:blip r:embed="rId3">
            <a:alphaModFix/>
          </a:blip>
          <a:stretch>
            <a:fillRect/>
          </a:stretch>
        </p:blipFill>
        <p:spPr>
          <a:xfrm>
            <a:off x="915200" y="1681750"/>
            <a:ext cx="5736475" cy="1689425"/>
          </a:xfrm>
          <a:prstGeom prst="rect">
            <a:avLst/>
          </a:prstGeom>
          <a:noFill/>
          <a:ln>
            <a:noFill/>
          </a:ln>
        </p:spPr>
      </p:pic>
      <p:pic>
        <p:nvPicPr>
          <p:cNvPr id="1156" name="Google Shape;1156;p135"/>
          <p:cNvPicPr preferRelativeResize="0"/>
          <p:nvPr/>
        </p:nvPicPr>
        <p:blipFill>
          <a:blip r:embed="rId4">
            <a:alphaModFix/>
          </a:blip>
          <a:stretch>
            <a:fillRect/>
          </a:stretch>
        </p:blipFill>
        <p:spPr>
          <a:xfrm>
            <a:off x="880475" y="3421924"/>
            <a:ext cx="5869826" cy="1014250"/>
          </a:xfrm>
          <a:prstGeom prst="rect">
            <a:avLst/>
          </a:prstGeom>
          <a:noFill/>
          <a:ln>
            <a:noFill/>
          </a:ln>
        </p:spPr>
      </p:pic>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1160"/>
        <p:cNvGrpSpPr/>
        <p:nvPr/>
      </p:nvGrpSpPr>
      <p:grpSpPr>
        <a:xfrm>
          <a:off x="0" y="0"/>
          <a:ext cx="0" cy="0"/>
          <a:chOff x="0" y="0"/>
          <a:chExt cx="0" cy="0"/>
        </a:xfrm>
      </p:grpSpPr>
      <p:pic>
        <p:nvPicPr>
          <p:cNvPr id="1161" name="Google Shape;1161;p136"/>
          <p:cNvPicPr preferRelativeResize="0"/>
          <p:nvPr/>
        </p:nvPicPr>
        <p:blipFill>
          <a:blip r:embed="rId3">
            <a:alphaModFix/>
          </a:blip>
          <a:stretch>
            <a:fillRect/>
          </a:stretch>
        </p:blipFill>
        <p:spPr>
          <a:xfrm>
            <a:off x="8124475" y="3811900"/>
            <a:ext cx="834725" cy="834725"/>
          </a:xfrm>
          <a:prstGeom prst="rect">
            <a:avLst/>
          </a:prstGeom>
          <a:noFill/>
          <a:ln>
            <a:noFill/>
          </a:ln>
        </p:spPr>
      </p:pic>
      <p:sp>
        <p:nvSpPr>
          <p:cNvPr id="1162" name="Google Shape;1162;p136"/>
          <p:cNvSpPr txBox="1"/>
          <p:nvPr/>
        </p:nvSpPr>
        <p:spPr>
          <a:xfrm>
            <a:off x="831375" y="175325"/>
            <a:ext cx="7601400" cy="723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500" b="1"/>
              <a:t>Comparison of Various Estimators</a:t>
            </a:r>
            <a:endParaRPr sz="3500" b="1"/>
          </a:p>
        </p:txBody>
      </p:sp>
      <p:sp>
        <p:nvSpPr>
          <p:cNvPr id="1163" name="Google Shape;1163;p136"/>
          <p:cNvSpPr txBox="1"/>
          <p:nvPr/>
        </p:nvSpPr>
        <p:spPr>
          <a:xfrm>
            <a:off x="428783" y="917350"/>
            <a:ext cx="4131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LightGBM Estimator in specified parameters</a:t>
            </a:r>
            <a:endParaRPr/>
          </a:p>
        </p:txBody>
      </p:sp>
      <p:sp>
        <p:nvSpPr>
          <p:cNvPr id="1164" name="Google Shape;1164;p136"/>
          <p:cNvSpPr txBox="1"/>
          <p:nvPr/>
        </p:nvSpPr>
        <p:spPr>
          <a:xfrm>
            <a:off x="428800" y="1213975"/>
            <a:ext cx="5752800" cy="17985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050">
                <a:solidFill>
                  <a:schemeClr val="dk1"/>
                </a:solidFill>
              </a:rPr>
              <a:t>3 Folds Cross Validation ROC AUC Scores:  [0.84473206 0.8867321  0.95488881]</a:t>
            </a:r>
            <a:endParaRPr sz="1050">
              <a:solidFill>
                <a:schemeClr val="dk1"/>
              </a:solidFill>
            </a:endParaRPr>
          </a:p>
          <a:p>
            <a:pPr marL="0" lvl="0" indent="0" algn="l" rtl="0">
              <a:lnSpc>
                <a:spcPct val="115000"/>
              </a:lnSpc>
              <a:spcBef>
                <a:spcPts val="0"/>
              </a:spcBef>
              <a:spcAft>
                <a:spcPts val="0"/>
              </a:spcAft>
              <a:buNone/>
            </a:pPr>
            <a:r>
              <a:rPr lang="en" sz="1050">
                <a:solidFill>
                  <a:schemeClr val="dk1"/>
                </a:solidFill>
              </a:rPr>
              <a:t>Mean ROC AUC score: 0.895 (+/-0.032)</a:t>
            </a:r>
            <a:endParaRPr sz="1050">
              <a:solidFill>
                <a:schemeClr val="dk1"/>
              </a:solidFill>
            </a:endParaRPr>
          </a:p>
          <a:p>
            <a:pPr marL="0" lvl="0" indent="0" algn="l" rtl="0">
              <a:lnSpc>
                <a:spcPct val="115000"/>
              </a:lnSpc>
              <a:spcBef>
                <a:spcPts val="0"/>
              </a:spcBef>
              <a:spcAft>
                <a:spcPts val="0"/>
              </a:spcAft>
              <a:buNone/>
            </a:pPr>
            <a:endParaRPr sz="550">
              <a:solidFill>
                <a:schemeClr val="dk1"/>
              </a:solidFill>
            </a:endParaRPr>
          </a:p>
          <a:p>
            <a:pPr marL="0" lvl="0" indent="0" algn="l" rtl="0">
              <a:lnSpc>
                <a:spcPct val="115000"/>
              </a:lnSpc>
              <a:spcBef>
                <a:spcPts val="0"/>
              </a:spcBef>
              <a:spcAft>
                <a:spcPts val="0"/>
              </a:spcAft>
              <a:buNone/>
            </a:pPr>
            <a:r>
              <a:rPr lang="en" sz="1050">
                <a:solidFill>
                  <a:schemeClr val="dk1"/>
                </a:solidFill>
              </a:rPr>
              <a:t>Test Set score:</a:t>
            </a:r>
            <a:endParaRPr sz="1050">
              <a:solidFill>
                <a:schemeClr val="dk1"/>
              </a:solidFill>
            </a:endParaRPr>
          </a:p>
          <a:p>
            <a:pPr marL="0" lvl="0" indent="0" algn="l" rtl="0">
              <a:lnSpc>
                <a:spcPct val="115000"/>
              </a:lnSpc>
              <a:spcBef>
                <a:spcPts val="0"/>
              </a:spcBef>
              <a:spcAft>
                <a:spcPts val="0"/>
              </a:spcAft>
              <a:buNone/>
            </a:pPr>
            <a:r>
              <a:rPr lang="en" sz="1050">
                <a:solidFill>
                  <a:schemeClr val="dk1"/>
                </a:solidFill>
              </a:rPr>
              <a:t>Accuracy: 79.72</a:t>
            </a:r>
            <a:endParaRPr sz="1050">
              <a:solidFill>
                <a:schemeClr val="dk1"/>
              </a:solidFill>
            </a:endParaRPr>
          </a:p>
          <a:p>
            <a:pPr marL="0" lvl="0" indent="0" algn="l" rtl="0">
              <a:lnSpc>
                <a:spcPct val="115000"/>
              </a:lnSpc>
              <a:spcBef>
                <a:spcPts val="0"/>
              </a:spcBef>
              <a:spcAft>
                <a:spcPts val="0"/>
              </a:spcAft>
              <a:buNone/>
            </a:pPr>
            <a:r>
              <a:rPr lang="en" sz="1050">
                <a:solidFill>
                  <a:schemeClr val="dk1"/>
                </a:solidFill>
              </a:rPr>
              <a:t>ROC AUC=0.842</a:t>
            </a:r>
            <a:endParaRPr sz="1050">
              <a:solidFill>
                <a:schemeClr val="dk1"/>
              </a:solidFill>
            </a:endParaRPr>
          </a:p>
          <a:p>
            <a:pPr marL="0" lvl="0" indent="0" algn="l" rtl="0">
              <a:lnSpc>
                <a:spcPct val="115000"/>
              </a:lnSpc>
              <a:spcBef>
                <a:spcPts val="0"/>
              </a:spcBef>
              <a:spcAft>
                <a:spcPts val="0"/>
              </a:spcAft>
              <a:buNone/>
            </a:pPr>
            <a:r>
              <a:rPr lang="en" sz="1050">
                <a:solidFill>
                  <a:schemeClr val="dk1"/>
                </a:solidFill>
              </a:rPr>
              <a:t>F1=0.604</a:t>
            </a:r>
            <a:endParaRPr sz="1050">
              <a:solidFill>
                <a:schemeClr val="dk1"/>
              </a:solidFill>
            </a:endParaRPr>
          </a:p>
          <a:p>
            <a:pPr marL="0" lvl="0" indent="0" algn="l" rtl="0">
              <a:lnSpc>
                <a:spcPct val="115000"/>
              </a:lnSpc>
              <a:spcBef>
                <a:spcPts val="0"/>
              </a:spcBef>
              <a:spcAft>
                <a:spcPts val="0"/>
              </a:spcAft>
              <a:buNone/>
            </a:pPr>
            <a:endParaRPr sz="1050">
              <a:solidFill>
                <a:schemeClr val="dk1"/>
              </a:solidFill>
            </a:endParaRPr>
          </a:p>
          <a:p>
            <a:pPr marL="0" lvl="0" indent="0" algn="l" rtl="0">
              <a:spcBef>
                <a:spcPts val="0"/>
              </a:spcBef>
              <a:spcAft>
                <a:spcPts val="0"/>
              </a:spcAft>
              <a:buNone/>
            </a:pPr>
            <a:endParaRPr/>
          </a:p>
        </p:txBody>
      </p:sp>
      <p:pic>
        <p:nvPicPr>
          <p:cNvPr id="1165" name="Google Shape;1165;p136"/>
          <p:cNvPicPr preferRelativeResize="0"/>
          <p:nvPr/>
        </p:nvPicPr>
        <p:blipFill rotWithShape="1">
          <a:blip r:embed="rId4">
            <a:alphaModFix/>
          </a:blip>
          <a:srcRect l="5195" t="12118"/>
          <a:stretch/>
        </p:blipFill>
        <p:spPr>
          <a:xfrm>
            <a:off x="4975575" y="1956400"/>
            <a:ext cx="4092224" cy="282850"/>
          </a:xfrm>
          <a:prstGeom prst="rect">
            <a:avLst/>
          </a:prstGeom>
          <a:noFill/>
          <a:ln>
            <a:noFill/>
          </a:ln>
        </p:spPr>
      </p:pic>
      <p:pic>
        <p:nvPicPr>
          <p:cNvPr id="1166" name="Google Shape;1166;p136"/>
          <p:cNvPicPr preferRelativeResize="0"/>
          <p:nvPr/>
        </p:nvPicPr>
        <p:blipFill>
          <a:blip r:embed="rId5">
            <a:alphaModFix/>
          </a:blip>
          <a:stretch>
            <a:fillRect/>
          </a:stretch>
        </p:blipFill>
        <p:spPr>
          <a:xfrm>
            <a:off x="5648725" y="2278967"/>
            <a:ext cx="3456600" cy="2378959"/>
          </a:xfrm>
          <a:prstGeom prst="rect">
            <a:avLst/>
          </a:prstGeom>
          <a:noFill/>
          <a:ln>
            <a:noFill/>
          </a:ln>
        </p:spPr>
      </p:pic>
      <p:pic>
        <p:nvPicPr>
          <p:cNvPr id="1167" name="Google Shape;1167;p136"/>
          <p:cNvPicPr preferRelativeResize="0"/>
          <p:nvPr/>
        </p:nvPicPr>
        <p:blipFill>
          <a:blip r:embed="rId6">
            <a:alphaModFix/>
          </a:blip>
          <a:stretch>
            <a:fillRect/>
          </a:stretch>
        </p:blipFill>
        <p:spPr>
          <a:xfrm>
            <a:off x="2799849" y="2278975"/>
            <a:ext cx="3052625" cy="2424425"/>
          </a:xfrm>
          <a:prstGeom prst="rect">
            <a:avLst/>
          </a:prstGeom>
          <a:noFill/>
          <a:ln>
            <a:noFill/>
          </a:ln>
        </p:spPr>
      </p:pic>
      <p:pic>
        <p:nvPicPr>
          <p:cNvPr id="1168" name="Google Shape;1168;p136"/>
          <p:cNvPicPr preferRelativeResize="0"/>
          <p:nvPr/>
        </p:nvPicPr>
        <p:blipFill>
          <a:blip r:embed="rId7">
            <a:alphaModFix/>
          </a:blip>
          <a:stretch>
            <a:fillRect/>
          </a:stretch>
        </p:blipFill>
        <p:spPr>
          <a:xfrm>
            <a:off x="308563" y="2494650"/>
            <a:ext cx="2410486" cy="2151975"/>
          </a:xfrm>
          <a:prstGeom prst="rect">
            <a:avLst/>
          </a:prstGeom>
          <a:noFill/>
          <a:ln>
            <a:noFill/>
          </a:ln>
        </p:spPr>
      </p:pic>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1172"/>
        <p:cNvGrpSpPr/>
        <p:nvPr/>
      </p:nvGrpSpPr>
      <p:grpSpPr>
        <a:xfrm>
          <a:off x="0" y="0"/>
          <a:ext cx="0" cy="0"/>
          <a:chOff x="0" y="0"/>
          <a:chExt cx="0" cy="0"/>
        </a:xfrm>
      </p:grpSpPr>
      <p:pic>
        <p:nvPicPr>
          <p:cNvPr id="1173" name="Google Shape;1173;p137"/>
          <p:cNvPicPr preferRelativeResize="0"/>
          <p:nvPr/>
        </p:nvPicPr>
        <p:blipFill>
          <a:blip r:embed="rId3">
            <a:alphaModFix/>
          </a:blip>
          <a:stretch>
            <a:fillRect/>
          </a:stretch>
        </p:blipFill>
        <p:spPr>
          <a:xfrm>
            <a:off x="5611200" y="2345414"/>
            <a:ext cx="3413301" cy="2302721"/>
          </a:xfrm>
          <a:prstGeom prst="rect">
            <a:avLst/>
          </a:prstGeom>
          <a:noFill/>
          <a:ln>
            <a:noFill/>
          </a:ln>
        </p:spPr>
      </p:pic>
      <p:sp>
        <p:nvSpPr>
          <p:cNvPr id="1174" name="Google Shape;1174;p137"/>
          <p:cNvSpPr txBox="1"/>
          <p:nvPr/>
        </p:nvSpPr>
        <p:spPr>
          <a:xfrm>
            <a:off x="831375" y="175325"/>
            <a:ext cx="7601400" cy="723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500" b="1"/>
              <a:t>Comparison of Various Estimators</a:t>
            </a:r>
            <a:endParaRPr sz="3500" b="1"/>
          </a:p>
        </p:txBody>
      </p:sp>
      <p:sp>
        <p:nvSpPr>
          <p:cNvPr id="1175" name="Google Shape;1175;p137"/>
          <p:cNvSpPr txBox="1"/>
          <p:nvPr/>
        </p:nvSpPr>
        <p:spPr>
          <a:xfrm>
            <a:off x="428772" y="917350"/>
            <a:ext cx="5479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Gradient Boosting Classifier in default parameters</a:t>
            </a:r>
            <a:endParaRPr/>
          </a:p>
        </p:txBody>
      </p:sp>
      <p:sp>
        <p:nvSpPr>
          <p:cNvPr id="1176" name="Google Shape;1176;p137"/>
          <p:cNvSpPr txBox="1"/>
          <p:nvPr/>
        </p:nvSpPr>
        <p:spPr>
          <a:xfrm>
            <a:off x="428800" y="1213975"/>
            <a:ext cx="5752800" cy="17985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050">
                <a:solidFill>
                  <a:schemeClr val="dk1"/>
                </a:solidFill>
              </a:rPr>
              <a:t>3 Folds Cross Validation ROC AUC Scores:  [0.84637339 0.88732071 0.94896334]</a:t>
            </a:r>
            <a:endParaRPr sz="1050">
              <a:solidFill>
                <a:schemeClr val="dk1"/>
              </a:solidFill>
            </a:endParaRPr>
          </a:p>
          <a:p>
            <a:pPr marL="0" lvl="0" indent="0" algn="l" rtl="0">
              <a:lnSpc>
                <a:spcPct val="115000"/>
              </a:lnSpc>
              <a:spcBef>
                <a:spcPts val="0"/>
              </a:spcBef>
              <a:spcAft>
                <a:spcPts val="0"/>
              </a:spcAft>
              <a:buNone/>
            </a:pPr>
            <a:r>
              <a:rPr lang="en" sz="1050">
                <a:solidFill>
                  <a:schemeClr val="dk1"/>
                </a:solidFill>
              </a:rPr>
              <a:t>Mean ROC AUC score: 0.894 (+/-0.030)</a:t>
            </a:r>
            <a:endParaRPr sz="1050">
              <a:solidFill>
                <a:schemeClr val="dk1"/>
              </a:solidFill>
            </a:endParaRPr>
          </a:p>
          <a:p>
            <a:pPr marL="0" lvl="0" indent="0" algn="l" rtl="0">
              <a:lnSpc>
                <a:spcPct val="115000"/>
              </a:lnSpc>
              <a:spcBef>
                <a:spcPts val="0"/>
              </a:spcBef>
              <a:spcAft>
                <a:spcPts val="0"/>
              </a:spcAft>
              <a:buNone/>
            </a:pPr>
            <a:endParaRPr sz="550">
              <a:solidFill>
                <a:schemeClr val="dk1"/>
              </a:solidFill>
            </a:endParaRPr>
          </a:p>
          <a:p>
            <a:pPr marL="0" lvl="0" indent="0" algn="l" rtl="0">
              <a:lnSpc>
                <a:spcPct val="115000"/>
              </a:lnSpc>
              <a:spcBef>
                <a:spcPts val="0"/>
              </a:spcBef>
              <a:spcAft>
                <a:spcPts val="0"/>
              </a:spcAft>
              <a:buNone/>
            </a:pPr>
            <a:r>
              <a:rPr lang="en" sz="1050">
                <a:solidFill>
                  <a:schemeClr val="dk1"/>
                </a:solidFill>
              </a:rPr>
              <a:t>Test Set score:</a:t>
            </a:r>
            <a:endParaRPr sz="1050">
              <a:solidFill>
                <a:schemeClr val="dk1"/>
              </a:solidFill>
            </a:endParaRPr>
          </a:p>
          <a:p>
            <a:pPr marL="0" lvl="0" indent="0" algn="l" rtl="0">
              <a:lnSpc>
                <a:spcPct val="115000"/>
              </a:lnSpc>
              <a:spcBef>
                <a:spcPts val="0"/>
              </a:spcBef>
              <a:spcAft>
                <a:spcPts val="0"/>
              </a:spcAft>
              <a:buNone/>
            </a:pPr>
            <a:r>
              <a:rPr lang="en" sz="1050">
                <a:solidFill>
                  <a:schemeClr val="dk1"/>
                </a:solidFill>
              </a:rPr>
              <a:t>Accuracy: 79.29</a:t>
            </a:r>
            <a:endParaRPr sz="1050">
              <a:solidFill>
                <a:schemeClr val="dk1"/>
              </a:solidFill>
            </a:endParaRPr>
          </a:p>
          <a:p>
            <a:pPr marL="0" lvl="0" indent="0" algn="l" rtl="0">
              <a:lnSpc>
                <a:spcPct val="115000"/>
              </a:lnSpc>
              <a:spcBef>
                <a:spcPts val="0"/>
              </a:spcBef>
              <a:spcAft>
                <a:spcPts val="0"/>
              </a:spcAft>
              <a:buNone/>
            </a:pPr>
            <a:r>
              <a:rPr lang="en" sz="1050">
                <a:solidFill>
                  <a:schemeClr val="dk1"/>
                </a:solidFill>
              </a:rPr>
              <a:t>ROC AUC=0.846</a:t>
            </a:r>
            <a:endParaRPr sz="1050">
              <a:solidFill>
                <a:schemeClr val="dk1"/>
              </a:solidFill>
            </a:endParaRPr>
          </a:p>
          <a:p>
            <a:pPr marL="0" lvl="0" indent="0" algn="l" rtl="0">
              <a:lnSpc>
                <a:spcPct val="115000"/>
              </a:lnSpc>
              <a:spcBef>
                <a:spcPts val="0"/>
              </a:spcBef>
              <a:spcAft>
                <a:spcPts val="0"/>
              </a:spcAft>
              <a:buNone/>
            </a:pPr>
            <a:r>
              <a:rPr lang="en" sz="1050">
                <a:solidFill>
                  <a:schemeClr val="dk1"/>
                </a:solidFill>
              </a:rPr>
              <a:t>F1=0.608</a:t>
            </a:r>
            <a:endParaRPr sz="1050">
              <a:solidFill>
                <a:schemeClr val="dk1"/>
              </a:solidFill>
            </a:endParaRPr>
          </a:p>
          <a:p>
            <a:pPr marL="0" lvl="0" indent="0" algn="l" rtl="0">
              <a:lnSpc>
                <a:spcPct val="115000"/>
              </a:lnSpc>
              <a:spcBef>
                <a:spcPts val="0"/>
              </a:spcBef>
              <a:spcAft>
                <a:spcPts val="0"/>
              </a:spcAft>
              <a:buNone/>
            </a:pPr>
            <a:endParaRPr sz="1050">
              <a:solidFill>
                <a:schemeClr val="dk1"/>
              </a:solidFill>
            </a:endParaRPr>
          </a:p>
          <a:p>
            <a:pPr marL="0" lvl="0" indent="0" algn="l" rtl="0">
              <a:spcBef>
                <a:spcPts val="0"/>
              </a:spcBef>
              <a:spcAft>
                <a:spcPts val="0"/>
              </a:spcAft>
              <a:buNone/>
            </a:pPr>
            <a:endParaRPr/>
          </a:p>
        </p:txBody>
      </p:sp>
      <p:pic>
        <p:nvPicPr>
          <p:cNvPr id="1177" name="Google Shape;1177;p137"/>
          <p:cNvPicPr preferRelativeResize="0"/>
          <p:nvPr/>
        </p:nvPicPr>
        <p:blipFill>
          <a:blip r:embed="rId4">
            <a:alphaModFix/>
          </a:blip>
          <a:stretch>
            <a:fillRect/>
          </a:stretch>
        </p:blipFill>
        <p:spPr>
          <a:xfrm>
            <a:off x="2680675" y="2415100"/>
            <a:ext cx="2957800" cy="2302699"/>
          </a:xfrm>
          <a:prstGeom prst="rect">
            <a:avLst/>
          </a:prstGeom>
          <a:noFill/>
          <a:ln>
            <a:noFill/>
          </a:ln>
        </p:spPr>
      </p:pic>
      <p:pic>
        <p:nvPicPr>
          <p:cNvPr id="1178" name="Google Shape;1178;p137"/>
          <p:cNvPicPr preferRelativeResize="0"/>
          <p:nvPr/>
        </p:nvPicPr>
        <p:blipFill>
          <a:blip r:embed="rId5">
            <a:alphaModFix/>
          </a:blip>
          <a:stretch>
            <a:fillRect/>
          </a:stretch>
        </p:blipFill>
        <p:spPr>
          <a:xfrm>
            <a:off x="368950" y="2506750"/>
            <a:ext cx="2254900" cy="1973300"/>
          </a:xfrm>
          <a:prstGeom prst="rect">
            <a:avLst/>
          </a:prstGeom>
          <a:noFill/>
          <a:ln>
            <a:noFill/>
          </a:ln>
        </p:spPr>
      </p:pic>
      <p:pic>
        <p:nvPicPr>
          <p:cNvPr id="1179" name="Google Shape;1179;p137"/>
          <p:cNvPicPr preferRelativeResize="0"/>
          <p:nvPr/>
        </p:nvPicPr>
        <p:blipFill>
          <a:blip r:embed="rId6">
            <a:alphaModFix/>
          </a:blip>
          <a:stretch>
            <a:fillRect/>
          </a:stretch>
        </p:blipFill>
        <p:spPr>
          <a:xfrm>
            <a:off x="4686622" y="1811550"/>
            <a:ext cx="4337881" cy="400200"/>
          </a:xfrm>
          <a:prstGeom prst="rect">
            <a:avLst/>
          </a:prstGeom>
          <a:noFill/>
          <a:ln>
            <a:noFill/>
          </a:ln>
        </p:spPr>
      </p:pic>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1183"/>
        <p:cNvGrpSpPr/>
        <p:nvPr/>
      </p:nvGrpSpPr>
      <p:grpSpPr>
        <a:xfrm>
          <a:off x="0" y="0"/>
          <a:ext cx="0" cy="0"/>
          <a:chOff x="0" y="0"/>
          <a:chExt cx="0" cy="0"/>
        </a:xfrm>
      </p:grpSpPr>
      <p:sp>
        <p:nvSpPr>
          <p:cNvPr id="1184" name="Google Shape;1184;p138"/>
          <p:cNvSpPr txBox="1"/>
          <p:nvPr/>
        </p:nvSpPr>
        <p:spPr>
          <a:xfrm>
            <a:off x="831375" y="175325"/>
            <a:ext cx="7601400" cy="723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500" b="1"/>
              <a:t>Comparison of Various Estimators</a:t>
            </a:r>
            <a:endParaRPr sz="3500" b="1"/>
          </a:p>
        </p:txBody>
      </p:sp>
      <p:sp>
        <p:nvSpPr>
          <p:cNvPr id="1185" name="Google Shape;1185;p138"/>
          <p:cNvSpPr txBox="1"/>
          <p:nvPr/>
        </p:nvSpPr>
        <p:spPr>
          <a:xfrm>
            <a:off x="804276" y="1279575"/>
            <a:ext cx="685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Gridsearch testing various parameters in </a:t>
            </a:r>
            <a:r>
              <a:rPr lang="en">
                <a:solidFill>
                  <a:schemeClr val="dk1"/>
                </a:solidFill>
              </a:rPr>
              <a:t>Gradient Boosting Classifier</a:t>
            </a:r>
            <a:endParaRPr/>
          </a:p>
        </p:txBody>
      </p:sp>
      <p:pic>
        <p:nvPicPr>
          <p:cNvPr id="1186" name="Google Shape;1186;p138"/>
          <p:cNvPicPr preferRelativeResize="0"/>
          <p:nvPr/>
        </p:nvPicPr>
        <p:blipFill>
          <a:blip r:embed="rId3">
            <a:alphaModFix/>
          </a:blip>
          <a:stretch>
            <a:fillRect/>
          </a:stretch>
        </p:blipFill>
        <p:spPr>
          <a:xfrm>
            <a:off x="1115625" y="1723500"/>
            <a:ext cx="5467975" cy="1678975"/>
          </a:xfrm>
          <a:prstGeom prst="rect">
            <a:avLst/>
          </a:prstGeom>
          <a:noFill/>
          <a:ln>
            <a:noFill/>
          </a:ln>
        </p:spPr>
      </p:pic>
      <p:pic>
        <p:nvPicPr>
          <p:cNvPr id="1187" name="Google Shape;1187;p138"/>
          <p:cNvPicPr preferRelativeResize="0"/>
          <p:nvPr/>
        </p:nvPicPr>
        <p:blipFill>
          <a:blip r:embed="rId4">
            <a:alphaModFix/>
          </a:blip>
          <a:stretch>
            <a:fillRect/>
          </a:stretch>
        </p:blipFill>
        <p:spPr>
          <a:xfrm>
            <a:off x="1039425" y="3478677"/>
            <a:ext cx="6254238" cy="1167950"/>
          </a:xfrm>
          <a:prstGeom prst="rect">
            <a:avLst/>
          </a:prstGeom>
          <a:noFill/>
          <a:ln>
            <a:noFill/>
          </a:ln>
        </p:spPr>
      </p:pic>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1191"/>
        <p:cNvGrpSpPr/>
        <p:nvPr/>
      </p:nvGrpSpPr>
      <p:grpSpPr>
        <a:xfrm>
          <a:off x="0" y="0"/>
          <a:ext cx="0" cy="0"/>
          <a:chOff x="0" y="0"/>
          <a:chExt cx="0" cy="0"/>
        </a:xfrm>
      </p:grpSpPr>
      <p:pic>
        <p:nvPicPr>
          <p:cNvPr id="1192" name="Google Shape;1192;p139"/>
          <p:cNvPicPr preferRelativeResize="0"/>
          <p:nvPr/>
        </p:nvPicPr>
        <p:blipFill>
          <a:blip r:embed="rId3">
            <a:alphaModFix/>
          </a:blip>
          <a:stretch>
            <a:fillRect/>
          </a:stretch>
        </p:blipFill>
        <p:spPr>
          <a:xfrm>
            <a:off x="5522125" y="2221125"/>
            <a:ext cx="3516936" cy="2420475"/>
          </a:xfrm>
          <a:prstGeom prst="rect">
            <a:avLst/>
          </a:prstGeom>
          <a:noFill/>
          <a:ln>
            <a:noFill/>
          </a:ln>
        </p:spPr>
      </p:pic>
      <p:sp>
        <p:nvSpPr>
          <p:cNvPr id="1193" name="Google Shape;1193;p139"/>
          <p:cNvSpPr txBox="1"/>
          <p:nvPr/>
        </p:nvSpPr>
        <p:spPr>
          <a:xfrm>
            <a:off x="831375" y="175325"/>
            <a:ext cx="7601400" cy="723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500" b="1"/>
              <a:t>Comparison of Various Estimators</a:t>
            </a:r>
            <a:endParaRPr sz="3500" b="1"/>
          </a:p>
        </p:txBody>
      </p:sp>
      <p:sp>
        <p:nvSpPr>
          <p:cNvPr id="1194" name="Google Shape;1194;p139"/>
          <p:cNvSpPr txBox="1"/>
          <p:nvPr/>
        </p:nvSpPr>
        <p:spPr>
          <a:xfrm>
            <a:off x="428772" y="917350"/>
            <a:ext cx="5479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Gradient Boosting Classifier </a:t>
            </a:r>
            <a:r>
              <a:rPr lang="en">
                <a:solidFill>
                  <a:schemeClr val="dk1"/>
                </a:solidFill>
              </a:rPr>
              <a:t>in specified parameters</a:t>
            </a:r>
            <a:endParaRPr/>
          </a:p>
        </p:txBody>
      </p:sp>
      <p:sp>
        <p:nvSpPr>
          <p:cNvPr id="1195" name="Google Shape;1195;p139"/>
          <p:cNvSpPr txBox="1"/>
          <p:nvPr/>
        </p:nvSpPr>
        <p:spPr>
          <a:xfrm>
            <a:off x="428800" y="1213975"/>
            <a:ext cx="5752800" cy="19845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050">
                <a:solidFill>
                  <a:schemeClr val="dk1"/>
                </a:solidFill>
              </a:rPr>
              <a:t>3 Folds Cross Validation ROC AUC Scores:  [0.8435623  0.88801484 0.96828482]</a:t>
            </a:r>
            <a:endParaRPr sz="1050">
              <a:solidFill>
                <a:schemeClr val="dk1"/>
              </a:solidFill>
            </a:endParaRPr>
          </a:p>
          <a:p>
            <a:pPr marL="0" lvl="0" indent="0" algn="l" rtl="0">
              <a:lnSpc>
                <a:spcPct val="115000"/>
              </a:lnSpc>
              <a:spcBef>
                <a:spcPts val="0"/>
              </a:spcBef>
              <a:spcAft>
                <a:spcPts val="0"/>
              </a:spcAft>
              <a:buNone/>
            </a:pPr>
            <a:r>
              <a:rPr lang="en" sz="1050">
                <a:solidFill>
                  <a:schemeClr val="dk1"/>
                </a:solidFill>
              </a:rPr>
              <a:t>Mean ROC AUC score: 0.900 (+/-0.036)</a:t>
            </a:r>
            <a:endParaRPr sz="1050">
              <a:solidFill>
                <a:schemeClr val="dk1"/>
              </a:solidFill>
            </a:endParaRPr>
          </a:p>
          <a:p>
            <a:pPr marL="0" lvl="0" indent="0" algn="l" rtl="0">
              <a:lnSpc>
                <a:spcPct val="115000"/>
              </a:lnSpc>
              <a:spcBef>
                <a:spcPts val="0"/>
              </a:spcBef>
              <a:spcAft>
                <a:spcPts val="0"/>
              </a:spcAft>
              <a:buNone/>
            </a:pPr>
            <a:endParaRPr sz="550">
              <a:solidFill>
                <a:schemeClr val="dk1"/>
              </a:solidFill>
            </a:endParaRPr>
          </a:p>
          <a:p>
            <a:pPr marL="0" lvl="0" indent="0" algn="l" rtl="0">
              <a:lnSpc>
                <a:spcPct val="115000"/>
              </a:lnSpc>
              <a:spcBef>
                <a:spcPts val="0"/>
              </a:spcBef>
              <a:spcAft>
                <a:spcPts val="0"/>
              </a:spcAft>
              <a:buNone/>
            </a:pPr>
            <a:r>
              <a:rPr lang="en" sz="1050">
                <a:solidFill>
                  <a:schemeClr val="dk1"/>
                </a:solidFill>
              </a:rPr>
              <a:t>Test Set score:</a:t>
            </a:r>
            <a:endParaRPr sz="1050">
              <a:solidFill>
                <a:schemeClr val="dk1"/>
              </a:solidFill>
            </a:endParaRPr>
          </a:p>
          <a:p>
            <a:pPr marL="0" lvl="0" indent="0" algn="l" rtl="0">
              <a:lnSpc>
                <a:spcPct val="115000"/>
              </a:lnSpc>
              <a:spcBef>
                <a:spcPts val="0"/>
              </a:spcBef>
              <a:spcAft>
                <a:spcPts val="0"/>
              </a:spcAft>
              <a:buNone/>
            </a:pPr>
            <a:r>
              <a:rPr lang="en" sz="1050">
                <a:solidFill>
                  <a:schemeClr val="dk1"/>
                </a:solidFill>
              </a:rPr>
              <a:t>Accuracy: 79.43</a:t>
            </a:r>
            <a:endParaRPr sz="1050">
              <a:solidFill>
                <a:schemeClr val="dk1"/>
              </a:solidFill>
            </a:endParaRPr>
          </a:p>
          <a:p>
            <a:pPr marL="0" lvl="0" indent="0" algn="l" rtl="0">
              <a:lnSpc>
                <a:spcPct val="115000"/>
              </a:lnSpc>
              <a:spcBef>
                <a:spcPts val="0"/>
              </a:spcBef>
              <a:spcAft>
                <a:spcPts val="0"/>
              </a:spcAft>
              <a:buNone/>
            </a:pPr>
            <a:r>
              <a:rPr lang="en" sz="1050">
                <a:solidFill>
                  <a:schemeClr val="dk1"/>
                </a:solidFill>
              </a:rPr>
              <a:t>ROC AUC=0.844</a:t>
            </a:r>
            <a:endParaRPr sz="1050">
              <a:solidFill>
                <a:schemeClr val="dk1"/>
              </a:solidFill>
            </a:endParaRPr>
          </a:p>
          <a:p>
            <a:pPr marL="0" lvl="0" indent="0" algn="l" rtl="0">
              <a:lnSpc>
                <a:spcPct val="115000"/>
              </a:lnSpc>
              <a:spcBef>
                <a:spcPts val="0"/>
              </a:spcBef>
              <a:spcAft>
                <a:spcPts val="0"/>
              </a:spcAft>
              <a:buNone/>
            </a:pPr>
            <a:r>
              <a:rPr lang="en" sz="1050">
                <a:solidFill>
                  <a:schemeClr val="dk1"/>
                </a:solidFill>
              </a:rPr>
              <a:t>F1=0.601</a:t>
            </a:r>
            <a:endParaRPr sz="1050">
              <a:solidFill>
                <a:schemeClr val="dk1"/>
              </a:solidFill>
            </a:endParaRPr>
          </a:p>
          <a:p>
            <a:pPr marL="0" lvl="0" indent="0" algn="l" rtl="0">
              <a:lnSpc>
                <a:spcPct val="115000"/>
              </a:lnSpc>
              <a:spcBef>
                <a:spcPts val="0"/>
              </a:spcBef>
              <a:spcAft>
                <a:spcPts val="0"/>
              </a:spcAft>
              <a:buNone/>
            </a:pPr>
            <a:endParaRPr sz="1050">
              <a:solidFill>
                <a:schemeClr val="dk1"/>
              </a:solidFill>
            </a:endParaRPr>
          </a:p>
          <a:p>
            <a:pPr marL="0" lvl="0" indent="0" algn="l" rtl="0">
              <a:lnSpc>
                <a:spcPct val="115000"/>
              </a:lnSpc>
              <a:spcBef>
                <a:spcPts val="0"/>
              </a:spcBef>
              <a:spcAft>
                <a:spcPts val="0"/>
              </a:spcAft>
              <a:buNone/>
            </a:pPr>
            <a:endParaRPr sz="1050">
              <a:solidFill>
                <a:schemeClr val="dk1"/>
              </a:solidFill>
            </a:endParaRPr>
          </a:p>
          <a:p>
            <a:pPr marL="0" lvl="0" indent="0" algn="l" rtl="0">
              <a:spcBef>
                <a:spcPts val="0"/>
              </a:spcBef>
              <a:spcAft>
                <a:spcPts val="0"/>
              </a:spcAft>
              <a:buNone/>
            </a:pPr>
            <a:endParaRPr/>
          </a:p>
        </p:txBody>
      </p:sp>
      <p:pic>
        <p:nvPicPr>
          <p:cNvPr id="1196" name="Google Shape;1196;p139"/>
          <p:cNvPicPr preferRelativeResize="0"/>
          <p:nvPr/>
        </p:nvPicPr>
        <p:blipFill>
          <a:blip r:embed="rId4">
            <a:alphaModFix/>
          </a:blip>
          <a:stretch>
            <a:fillRect/>
          </a:stretch>
        </p:blipFill>
        <p:spPr>
          <a:xfrm>
            <a:off x="2623850" y="2283174"/>
            <a:ext cx="2898274" cy="2301840"/>
          </a:xfrm>
          <a:prstGeom prst="rect">
            <a:avLst/>
          </a:prstGeom>
          <a:noFill/>
          <a:ln>
            <a:noFill/>
          </a:ln>
        </p:spPr>
      </p:pic>
      <p:pic>
        <p:nvPicPr>
          <p:cNvPr id="1197" name="Google Shape;1197;p139"/>
          <p:cNvPicPr preferRelativeResize="0"/>
          <p:nvPr/>
        </p:nvPicPr>
        <p:blipFill>
          <a:blip r:embed="rId5">
            <a:alphaModFix/>
          </a:blip>
          <a:stretch>
            <a:fillRect/>
          </a:stretch>
        </p:blipFill>
        <p:spPr>
          <a:xfrm>
            <a:off x="213375" y="2509375"/>
            <a:ext cx="2388396" cy="2132225"/>
          </a:xfrm>
          <a:prstGeom prst="rect">
            <a:avLst/>
          </a:prstGeom>
          <a:noFill/>
          <a:ln>
            <a:noFill/>
          </a:ln>
        </p:spPr>
      </p:pic>
      <p:pic>
        <p:nvPicPr>
          <p:cNvPr id="1198" name="Google Shape;1198;p139"/>
          <p:cNvPicPr preferRelativeResize="0"/>
          <p:nvPr/>
        </p:nvPicPr>
        <p:blipFill>
          <a:blip r:embed="rId6">
            <a:alphaModFix/>
          </a:blip>
          <a:stretch>
            <a:fillRect/>
          </a:stretch>
        </p:blipFill>
        <p:spPr>
          <a:xfrm>
            <a:off x="5086675" y="1778350"/>
            <a:ext cx="3876175" cy="306700"/>
          </a:xfrm>
          <a:prstGeom prst="rect">
            <a:avLst/>
          </a:prstGeom>
          <a:noFill/>
          <a:ln>
            <a:noFill/>
          </a:ln>
        </p:spPr>
      </p:pic>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Shape 1202"/>
        <p:cNvGrpSpPr/>
        <p:nvPr/>
      </p:nvGrpSpPr>
      <p:grpSpPr>
        <a:xfrm>
          <a:off x="0" y="0"/>
          <a:ext cx="0" cy="0"/>
          <a:chOff x="0" y="0"/>
          <a:chExt cx="0" cy="0"/>
        </a:xfrm>
      </p:grpSpPr>
      <p:sp>
        <p:nvSpPr>
          <p:cNvPr id="1203" name="Google Shape;1203;p140"/>
          <p:cNvSpPr txBox="1"/>
          <p:nvPr/>
        </p:nvSpPr>
        <p:spPr>
          <a:xfrm>
            <a:off x="831375" y="175325"/>
            <a:ext cx="7601400" cy="723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500" b="1"/>
              <a:t>Comparison of Various Estimators</a:t>
            </a:r>
            <a:endParaRPr sz="3500" b="1"/>
          </a:p>
        </p:txBody>
      </p:sp>
      <p:graphicFrame>
        <p:nvGraphicFramePr>
          <p:cNvPr id="1204" name="Google Shape;1204;p140"/>
          <p:cNvGraphicFramePr/>
          <p:nvPr/>
        </p:nvGraphicFramePr>
        <p:xfrm>
          <a:off x="773625" y="1243150"/>
          <a:ext cx="3000000" cy="3000000"/>
        </p:xfrm>
        <a:graphic>
          <a:graphicData uri="http://schemas.openxmlformats.org/drawingml/2006/table">
            <a:tbl>
              <a:tblPr>
                <a:noFill/>
                <a:tableStyleId>{B94F1407-AD16-4182-BEAE-3C67775D527A}</a:tableStyleId>
              </a:tblPr>
              <a:tblGrid>
                <a:gridCol w="2413000">
                  <a:extLst>
                    <a:ext uri="{9D8B030D-6E8A-4147-A177-3AD203B41FA5}">
                      <a16:colId xmlns:a16="http://schemas.microsoft.com/office/drawing/2014/main" val="20000"/>
                    </a:ext>
                  </a:extLst>
                </a:gridCol>
                <a:gridCol w="2413000">
                  <a:extLst>
                    <a:ext uri="{9D8B030D-6E8A-4147-A177-3AD203B41FA5}">
                      <a16:colId xmlns:a16="http://schemas.microsoft.com/office/drawing/2014/main" val="20001"/>
                    </a:ext>
                  </a:extLst>
                </a:gridCol>
                <a:gridCol w="2413000">
                  <a:extLst>
                    <a:ext uri="{9D8B030D-6E8A-4147-A177-3AD203B41FA5}">
                      <a16:colId xmlns:a16="http://schemas.microsoft.com/office/drawing/2014/main" val="20002"/>
                    </a:ext>
                  </a:extLst>
                </a:gridCol>
              </a:tblGrid>
              <a:tr h="381000">
                <a:tc>
                  <a:txBody>
                    <a:bodyPr/>
                    <a:lstStyle/>
                    <a:p>
                      <a:pPr marL="0" lvl="0" indent="0" algn="ctr" rtl="0">
                        <a:spcBef>
                          <a:spcPts val="0"/>
                        </a:spcBef>
                        <a:spcAft>
                          <a:spcPts val="0"/>
                        </a:spcAft>
                        <a:buNone/>
                      </a:pPr>
                      <a:r>
                        <a:rPr lang="en">
                          <a:solidFill>
                            <a:schemeClr val="dk1"/>
                          </a:solidFill>
                        </a:rPr>
                        <a:t>GradientBoostingClassifier</a:t>
                      </a:r>
                      <a:endParaRPr/>
                    </a:p>
                  </a:txBody>
                  <a:tcPr marL="91425" marR="91425" marT="91425" marB="91425">
                    <a:solidFill>
                      <a:srgbClr val="D9D9D9"/>
                    </a:solidFill>
                  </a:tcPr>
                </a:tc>
                <a:tc>
                  <a:txBody>
                    <a:bodyPr/>
                    <a:lstStyle/>
                    <a:p>
                      <a:pPr marL="0" lvl="0" indent="0" algn="ctr" rtl="0">
                        <a:spcBef>
                          <a:spcPts val="0"/>
                        </a:spcBef>
                        <a:spcAft>
                          <a:spcPts val="0"/>
                        </a:spcAft>
                        <a:buNone/>
                      </a:pPr>
                      <a:r>
                        <a:rPr lang="en"/>
                        <a:t>LightGBM </a:t>
                      </a:r>
                      <a:r>
                        <a:rPr lang="en">
                          <a:solidFill>
                            <a:schemeClr val="dk1"/>
                          </a:solidFill>
                        </a:rPr>
                        <a:t>Classifier</a:t>
                      </a:r>
                      <a:endParaRPr/>
                    </a:p>
                  </a:txBody>
                  <a:tcPr marL="91425" marR="91425" marT="91425" marB="91425">
                    <a:solidFill>
                      <a:srgbClr val="D9D9D9"/>
                    </a:solidFill>
                  </a:tcPr>
                </a:tc>
                <a:tc>
                  <a:txBody>
                    <a:bodyPr/>
                    <a:lstStyle/>
                    <a:p>
                      <a:pPr marL="0" lvl="0" indent="0" algn="ctr" rtl="0">
                        <a:spcBef>
                          <a:spcPts val="0"/>
                        </a:spcBef>
                        <a:spcAft>
                          <a:spcPts val="0"/>
                        </a:spcAft>
                        <a:buClr>
                          <a:schemeClr val="dk1"/>
                        </a:buClr>
                        <a:buSzPts val="1100"/>
                        <a:buFont typeface="Arial"/>
                        <a:buNone/>
                      </a:pPr>
                      <a:r>
                        <a:rPr lang="en">
                          <a:solidFill>
                            <a:schemeClr val="dk1"/>
                          </a:solidFill>
                        </a:rPr>
                        <a:t>XGBoost Classifier</a:t>
                      </a:r>
                      <a:endParaRPr/>
                    </a:p>
                  </a:txBody>
                  <a:tcPr marL="91425" marR="91425" marT="91425" marB="91425">
                    <a:solidFill>
                      <a:srgbClr val="D9D9D9"/>
                    </a:solidFill>
                  </a:tcPr>
                </a:tc>
                <a:extLst>
                  <a:ext uri="{0D108BD9-81ED-4DB2-BD59-A6C34878D82A}">
                    <a16:rowId xmlns:a16="http://schemas.microsoft.com/office/drawing/2014/main" val="10000"/>
                  </a:ext>
                </a:extLst>
              </a:tr>
              <a:tr h="381000">
                <a:tc>
                  <a:txBody>
                    <a:bodyPr/>
                    <a:lstStyle/>
                    <a:p>
                      <a:pPr marL="457200" lvl="0" indent="-304800" algn="l" rtl="0">
                        <a:spcBef>
                          <a:spcPts val="0"/>
                        </a:spcBef>
                        <a:spcAft>
                          <a:spcPts val="0"/>
                        </a:spcAft>
                        <a:buClr>
                          <a:schemeClr val="dk1"/>
                        </a:buClr>
                        <a:buSzPts val="1200"/>
                        <a:buChar char="●"/>
                      </a:pPr>
                      <a:r>
                        <a:rPr lang="en" sz="1200">
                          <a:solidFill>
                            <a:schemeClr val="dk1"/>
                          </a:solidFill>
                        </a:rPr>
                        <a:t>Decision tree ensemble with gradient descent algorithm to minimize error in sequential models </a:t>
                      </a:r>
                      <a:endParaRPr/>
                    </a:p>
                  </a:txBody>
                  <a:tcPr marL="91425" marR="91425" marT="91425" marB="91425"/>
                </a:tc>
                <a:tc>
                  <a:txBody>
                    <a:bodyPr/>
                    <a:lstStyle/>
                    <a:p>
                      <a:pPr marL="457200" lvl="0" indent="-304800" algn="l" rtl="0">
                        <a:spcBef>
                          <a:spcPts val="0"/>
                        </a:spcBef>
                        <a:spcAft>
                          <a:spcPts val="0"/>
                        </a:spcAft>
                        <a:buSzPts val="1200"/>
                        <a:buChar char="●"/>
                      </a:pPr>
                      <a:r>
                        <a:rPr lang="en" sz="1200"/>
                        <a:t>Leaf-wise decision tree algorithm based on gradient boosting framework, reducing more loss than level-wise algorithm </a:t>
                      </a:r>
                      <a:endParaRPr sz="1200"/>
                    </a:p>
                  </a:txBody>
                  <a:tcPr marL="91425" marR="91425" marT="91425" marB="91425"/>
                </a:tc>
                <a:tc>
                  <a:txBody>
                    <a:bodyPr/>
                    <a:lstStyle/>
                    <a:p>
                      <a:pPr marL="457200" lvl="0" indent="-304800" algn="l" rtl="0">
                        <a:spcBef>
                          <a:spcPts val="0"/>
                        </a:spcBef>
                        <a:spcAft>
                          <a:spcPts val="0"/>
                        </a:spcAft>
                        <a:buClr>
                          <a:schemeClr val="dk1"/>
                        </a:buClr>
                        <a:buSzPts val="1200"/>
                        <a:buChar char="●"/>
                      </a:pPr>
                      <a:r>
                        <a:rPr lang="en" sz="1200">
                          <a:solidFill>
                            <a:schemeClr val="dk1"/>
                          </a:solidFill>
                        </a:rPr>
                        <a:t>Level-wise decision tree algorithm based on gradient boosting framework, with parallel processing, tree-pruning and regularization</a:t>
                      </a:r>
                      <a:endParaRPr/>
                    </a:p>
                  </a:txBody>
                  <a:tcPr marL="91425" marR="91425" marT="91425" marB="91425"/>
                </a:tc>
                <a:extLst>
                  <a:ext uri="{0D108BD9-81ED-4DB2-BD59-A6C34878D82A}">
                    <a16:rowId xmlns:a16="http://schemas.microsoft.com/office/drawing/2014/main" val="10001"/>
                  </a:ext>
                </a:extLst>
              </a:tr>
              <a:tr h="381000">
                <a:tc>
                  <a:txBody>
                    <a:bodyPr/>
                    <a:lstStyle/>
                    <a:p>
                      <a:pPr marL="457200" lvl="0" indent="-304800" algn="l" rtl="0">
                        <a:spcBef>
                          <a:spcPts val="0"/>
                        </a:spcBef>
                        <a:spcAft>
                          <a:spcPts val="0"/>
                        </a:spcAft>
                        <a:buClr>
                          <a:schemeClr val="dk1"/>
                        </a:buClr>
                        <a:buSzPts val="1200"/>
                        <a:buChar char="●"/>
                      </a:pPr>
                      <a:r>
                        <a:rPr lang="en" sz="1200">
                          <a:solidFill>
                            <a:schemeClr val="dk1"/>
                          </a:solidFill>
                        </a:rPr>
                        <a:t>Basis of other gradient boosting estimators</a:t>
                      </a:r>
                      <a:endParaRPr sz="1200">
                        <a:solidFill>
                          <a:schemeClr val="dk1"/>
                        </a:solidFill>
                      </a:endParaRPr>
                    </a:p>
                  </a:txBody>
                  <a:tcPr marL="91425" marR="91425" marT="91425" marB="91425"/>
                </a:tc>
                <a:tc>
                  <a:txBody>
                    <a:bodyPr/>
                    <a:lstStyle/>
                    <a:p>
                      <a:pPr marL="457200" lvl="0" indent="-304800" algn="l" rtl="0">
                        <a:spcBef>
                          <a:spcPts val="0"/>
                        </a:spcBef>
                        <a:spcAft>
                          <a:spcPts val="0"/>
                        </a:spcAft>
                        <a:buClr>
                          <a:schemeClr val="dk1"/>
                        </a:buClr>
                        <a:buSzPts val="1200"/>
                        <a:buChar char="●"/>
                      </a:pPr>
                      <a:r>
                        <a:rPr lang="en" sz="1200">
                          <a:solidFill>
                            <a:schemeClr val="dk1"/>
                          </a:solidFill>
                        </a:rPr>
                        <a:t>Significant reduction in training time with larger datasets</a:t>
                      </a:r>
                      <a:endParaRPr sz="1200">
                        <a:solidFill>
                          <a:schemeClr val="dk1"/>
                        </a:solidFill>
                      </a:endParaRPr>
                    </a:p>
                    <a:p>
                      <a:pPr marL="457200" lvl="0" indent="-304800" algn="l" rtl="0">
                        <a:spcBef>
                          <a:spcPts val="0"/>
                        </a:spcBef>
                        <a:spcAft>
                          <a:spcPts val="0"/>
                        </a:spcAft>
                        <a:buClr>
                          <a:schemeClr val="dk1"/>
                        </a:buClr>
                        <a:buSzPts val="1200"/>
                        <a:buChar char="●"/>
                      </a:pPr>
                      <a:r>
                        <a:rPr lang="en" sz="1200">
                          <a:solidFill>
                            <a:schemeClr val="dk1"/>
                          </a:solidFill>
                        </a:rPr>
                        <a:t>Lower memory usage</a:t>
                      </a:r>
                      <a:endParaRPr sz="1200">
                        <a:solidFill>
                          <a:schemeClr val="dk1"/>
                        </a:solidFill>
                      </a:endParaRPr>
                    </a:p>
                    <a:p>
                      <a:pPr marL="457200" lvl="0" indent="-304800" algn="l" rtl="0">
                        <a:spcBef>
                          <a:spcPts val="0"/>
                        </a:spcBef>
                        <a:spcAft>
                          <a:spcPts val="0"/>
                        </a:spcAft>
                        <a:buClr>
                          <a:schemeClr val="dk1"/>
                        </a:buClr>
                        <a:buSzPts val="1200"/>
                        <a:buChar char="●"/>
                      </a:pPr>
                      <a:r>
                        <a:rPr lang="en" sz="1200">
                          <a:solidFill>
                            <a:schemeClr val="dk1"/>
                          </a:solidFill>
                        </a:rPr>
                        <a:t>Higher efficiency</a:t>
                      </a:r>
                      <a:endParaRPr sz="1200"/>
                    </a:p>
                  </a:txBody>
                  <a:tcPr marL="91425" marR="91425" marT="91425" marB="91425"/>
                </a:tc>
                <a:tc>
                  <a:txBody>
                    <a:bodyPr/>
                    <a:lstStyle/>
                    <a:p>
                      <a:pPr marL="457200" lvl="0" indent="-304800" algn="l" rtl="0">
                        <a:spcBef>
                          <a:spcPts val="0"/>
                        </a:spcBef>
                        <a:spcAft>
                          <a:spcPts val="0"/>
                        </a:spcAft>
                        <a:buClr>
                          <a:schemeClr val="dk1"/>
                        </a:buClr>
                        <a:buSzPts val="1200"/>
                        <a:buChar char="●"/>
                      </a:pPr>
                      <a:r>
                        <a:rPr lang="en" sz="1200">
                          <a:solidFill>
                            <a:schemeClr val="dk1"/>
                          </a:solidFill>
                        </a:rPr>
                        <a:t>Avoids overfit / bias</a:t>
                      </a:r>
                      <a:endParaRPr sz="1200">
                        <a:solidFill>
                          <a:schemeClr val="dk1"/>
                        </a:solidFill>
                      </a:endParaRPr>
                    </a:p>
                    <a:p>
                      <a:pPr marL="457200" lvl="0" indent="-304800" algn="l" rtl="0">
                        <a:spcBef>
                          <a:spcPts val="0"/>
                        </a:spcBef>
                        <a:spcAft>
                          <a:spcPts val="0"/>
                        </a:spcAft>
                        <a:buClr>
                          <a:schemeClr val="dk1"/>
                        </a:buClr>
                        <a:buSzPts val="1200"/>
                        <a:buChar char="●"/>
                      </a:pPr>
                      <a:r>
                        <a:rPr lang="en" sz="1200">
                          <a:solidFill>
                            <a:schemeClr val="dk1"/>
                          </a:solidFill>
                        </a:rPr>
                        <a:t>Widely considered best in class</a:t>
                      </a:r>
                      <a:endParaRPr sz="1200">
                        <a:solidFill>
                          <a:schemeClr val="dk1"/>
                        </a:solidFill>
                      </a:endParaRPr>
                    </a:p>
                    <a:p>
                      <a:pPr marL="457200" lvl="0" indent="-304800" algn="l" rtl="0">
                        <a:spcBef>
                          <a:spcPts val="0"/>
                        </a:spcBef>
                        <a:spcAft>
                          <a:spcPts val="0"/>
                        </a:spcAft>
                        <a:buClr>
                          <a:schemeClr val="dk1"/>
                        </a:buClr>
                        <a:buSzPts val="1200"/>
                        <a:buChar char="●"/>
                      </a:pPr>
                      <a:r>
                        <a:rPr lang="en" sz="1200">
                          <a:solidFill>
                            <a:schemeClr val="dk1"/>
                          </a:solidFill>
                        </a:rPr>
                        <a:t>Well documented</a:t>
                      </a:r>
                      <a:endParaRPr sz="1200">
                        <a:solidFill>
                          <a:schemeClr val="dk1"/>
                        </a:solidFill>
                      </a:endParaRPr>
                    </a:p>
                  </a:txBody>
                  <a:tcPr marL="91425" marR="91425" marT="91425" marB="91425"/>
                </a:tc>
                <a:extLst>
                  <a:ext uri="{0D108BD9-81ED-4DB2-BD59-A6C34878D82A}">
                    <a16:rowId xmlns:a16="http://schemas.microsoft.com/office/drawing/2014/main" val="10002"/>
                  </a:ext>
                </a:extLst>
              </a:tr>
            </a:tbl>
          </a:graphicData>
        </a:graphic>
      </p:graphicFrame>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Shape 1208"/>
        <p:cNvGrpSpPr/>
        <p:nvPr/>
      </p:nvGrpSpPr>
      <p:grpSpPr>
        <a:xfrm>
          <a:off x="0" y="0"/>
          <a:ext cx="0" cy="0"/>
          <a:chOff x="0" y="0"/>
          <a:chExt cx="0" cy="0"/>
        </a:xfrm>
      </p:grpSpPr>
      <p:pic>
        <p:nvPicPr>
          <p:cNvPr id="1209" name="Google Shape;1209;p141"/>
          <p:cNvPicPr preferRelativeResize="0"/>
          <p:nvPr/>
        </p:nvPicPr>
        <p:blipFill rotWithShape="1">
          <a:blip r:embed="rId3">
            <a:alphaModFix/>
          </a:blip>
          <a:srcRect/>
          <a:stretch/>
        </p:blipFill>
        <p:spPr>
          <a:xfrm>
            <a:off x="3645996" y="2128899"/>
            <a:ext cx="4950684" cy="1983870"/>
          </a:xfrm>
          <a:prstGeom prst="rect">
            <a:avLst/>
          </a:prstGeom>
          <a:noFill/>
          <a:ln>
            <a:noFill/>
          </a:ln>
        </p:spPr>
      </p:pic>
      <p:sp>
        <p:nvSpPr>
          <p:cNvPr id="1210" name="Google Shape;1210;p141"/>
          <p:cNvSpPr txBox="1"/>
          <p:nvPr/>
        </p:nvSpPr>
        <p:spPr>
          <a:xfrm>
            <a:off x="4288934" y="4180288"/>
            <a:ext cx="3913500" cy="2538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200" i="0" u="none" strike="noStrike" cap="none">
                <a:solidFill>
                  <a:schemeClr val="dk1"/>
                </a:solidFill>
                <a:latin typeface="Calibri"/>
                <a:ea typeface="Calibri"/>
                <a:cs typeface="Calibri"/>
                <a:sym typeface="Calibri"/>
              </a:rPr>
              <a:t>General conceptualisation of deployment using flask</a:t>
            </a:r>
            <a:endParaRPr sz="1200">
              <a:latin typeface="Calibri"/>
              <a:ea typeface="Calibri"/>
              <a:cs typeface="Calibri"/>
              <a:sym typeface="Calibri"/>
            </a:endParaRPr>
          </a:p>
        </p:txBody>
      </p:sp>
      <p:sp>
        <p:nvSpPr>
          <p:cNvPr id="1211" name="Google Shape;1211;p141"/>
          <p:cNvSpPr txBox="1"/>
          <p:nvPr/>
        </p:nvSpPr>
        <p:spPr>
          <a:xfrm>
            <a:off x="1176555" y="954284"/>
            <a:ext cx="6939900" cy="6849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2000">
                <a:solidFill>
                  <a:schemeClr val="dk1"/>
                </a:solidFill>
                <a:latin typeface="Arial"/>
                <a:ea typeface="Arial"/>
                <a:cs typeface="Arial"/>
                <a:sym typeface="Arial"/>
              </a:rPr>
              <a:t>Deployment – What is the point of creating the best model if the end users are not able to access it?</a:t>
            </a:r>
            <a:endParaRPr sz="2000"/>
          </a:p>
        </p:txBody>
      </p:sp>
      <p:sp>
        <p:nvSpPr>
          <p:cNvPr id="1212" name="Google Shape;1212;p141"/>
          <p:cNvSpPr txBox="1"/>
          <p:nvPr/>
        </p:nvSpPr>
        <p:spPr>
          <a:xfrm>
            <a:off x="1193875" y="1844439"/>
            <a:ext cx="2359800" cy="26085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500">
                <a:solidFill>
                  <a:schemeClr val="dk1"/>
                </a:solidFill>
                <a:latin typeface="Arial"/>
                <a:ea typeface="Arial"/>
                <a:cs typeface="Arial"/>
                <a:sym typeface="Arial"/>
              </a:rPr>
              <a:t>For model delivery stage, we explore hosting the model on platforms such as Heroku and serve using flask.</a:t>
            </a:r>
            <a:endParaRPr sz="1100"/>
          </a:p>
          <a:p>
            <a:pPr marL="0" marR="0" lvl="0" indent="0" algn="l" rtl="0">
              <a:spcBef>
                <a:spcPts val="0"/>
              </a:spcBef>
              <a:spcAft>
                <a:spcPts val="0"/>
              </a:spcAft>
              <a:buNone/>
            </a:pPr>
            <a:endParaRPr sz="1500">
              <a:solidFill>
                <a:schemeClr val="dk1"/>
              </a:solidFill>
              <a:latin typeface="Arial"/>
              <a:ea typeface="Arial"/>
              <a:cs typeface="Arial"/>
              <a:sym typeface="Arial"/>
            </a:endParaRPr>
          </a:p>
          <a:p>
            <a:pPr marL="0" marR="0" lvl="0" indent="0" algn="l" rtl="0">
              <a:spcBef>
                <a:spcPts val="0"/>
              </a:spcBef>
              <a:spcAft>
                <a:spcPts val="0"/>
              </a:spcAft>
              <a:buNone/>
            </a:pPr>
            <a:r>
              <a:rPr lang="en" sz="1500" b="0" i="0">
                <a:solidFill>
                  <a:schemeClr val="dk1"/>
                </a:solidFill>
                <a:latin typeface="Arial"/>
                <a:ea typeface="Arial"/>
                <a:cs typeface="Arial"/>
                <a:sym typeface="Arial"/>
              </a:rPr>
              <a:t>This will allow us to quickly evaluate the model without extensive software engineering.</a:t>
            </a:r>
            <a:endParaRPr sz="1100"/>
          </a:p>
          <a:p>
            <a:pPr marL="0" marR="0" lvl="0" indent="0" algn="l" rtl="0">
              <a:spcBef>
                <a:spcPts val="0"/>
              </a:spcBef>
              <a:spcAft>
                <a:spcPts val="0"/>
              </a:spcAft>
              <a:buNone/>
            </a:pPr>
            <a:endParaRPr sz="1500">
              <a:solidFill>
                <a:schemeClr val="dk1"/>
              </a:solidFill>
              <a:latin typeface="Arial"/>
              <a:ea typeface="Arial"/>
              <a:cs typeface="Arial"/>
              <a:sym typeface="Arial"/>
            </a:endParaRPr>
          </a:p>
        </p:txBody>
      </p:sp>
      <p:sp>
        <p:nvSpPr>
          <p:cNvPr id="1213" name="Google Shape;1213;p141"/>
          <p:cNvSpPr txBox="1"/>
          <p:nvPr/>
        </p:nvSpPr>
        <p:spPr>
          <a:xfrm>
            <a:off x="1440809" y="47537"/>
            <a:ext cx="6027600" cy="6081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 sz="3500" b="1">
                <a:solidFill>
                  <a:schemeClr val="dk1"/>
                </a:solidFill>
                <a:latin typeface="Arial"/>
                <a:ea typeface="Arial"/>
                <a:cs typeface="Arial"/>
                <a:sym typeface="Arial"/>
              </a:rPr>
              <a:t>Model Deployment</a:t>
            </a:r>
            <a:endParaRPr sz="3500"/>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Shape 1217"/>
        <p:cNvGrpSpPr/>
        <p:nvPr/>
      </p:nvGrpSpPr>
      <p:grpSpPr>
        <a:xfrm>
          <a:off x="0" y="0"/>
          <a:ext cx="0" cy="0"/>
          <a:chOff x="0" y="0"/>
          <a:chExt cx="0" cy="0"/>
        </a:xfrm>
      </p:grpSpPr>
      <p:sp>
        <p:nvSpPr>
          <p:cNvPr id="1218" name="Google Shape;1218;p142"/>
          <p:cNvSpPr txBox="1"/>
          <p:nvPr/>
        </p:nvSpPr>
        <p:spPr>
          <a:xfrm>
            <a:off x="1440809" y="47537"/>
            <a:ext cx="6027600" cy="6081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 sz="3500" b="1">
                <a:solidFill>
                  <a:schemeClr val="dk1"/>
                </a:solidFill>
                <a:latin typeface="Arial"/>
                <a:ea typeface="Arial"/>
                <a:cs typeface="Arial"/>
                <a:sym typeface="Arial"/>
              </a:rPr>
              <a:t>Model Deployment</a:t>
            </a:r>
            <a:endParaRPr sz="3500"/>
          </a:p>
        </p:txBody>
      </p:sp>
      <p:sp>
        <p:nvSpPr>
          <p:cNvPr id="1219" name="Google Shape;1219;p142"/>
          <p:cNvSpPr txBox="1"/>
          <p:nvPr/>
        </p:nvSpPr>
        <p:spPr>
          <a:xfrm>
            <a:off x="714525" y="764275"/>
            <a:ext cx="7876500" cy="3771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2000">
                <a:solidFill>
                  <a:schemeClr val="dk1"/>
                </a:solidFill>
                <a:latin typeface="Arial"/>
                <a:ea typeface="Arial"/>
                <a:cs typeface="Arial"/>
                <a:sym typeface="Arial"/>
              </a:rPr>
              <a:t>Flask – The little micro web framework in python to link it all together</a:t>
            </a:r>
            <a:endParaRPr sz="2000"/>
          </a:p>
        </p:txBody>
      </p:sp>
      <p:grpSp>
        <p:nvGrpSpPr>
          <p:cNvPr id="1220" name="Google Shape;1220;p142"/>
          <p:cNvGrpSpPr/>
          <p:nvPr/>
        </p:nvGrpSpPr>
        <p:grpSpPr>
          <a:xfrm>
            <a:off x="1075887" y="1264654"/>
            <a:ext cx="3133350" cy="1184850"/>
            <a:chOff x="3154261" y="1935096"/>
            <a:chExt cx="4177800" cy="1579800"/>
          </a:xfrm>
        </p:grpSpPr>
        <p:sp>
          <p:nvSpPr>
            <p:cNvPr id="1221" name="Google Shape;1221;p142"/>
            <p:cNvSpPr/>
            <p:nvPr/>
          </p:nvSpPr>
          <p:spPr>
            <a:xfrm>
              <a:off x="3154261" y="1935096"/>
              <a:ext cx="4177800" cy="1579800"/>
            </a:xfrm>
            <a:prstGeom prst="rect">
              <a:avLst/>
            </a:prstGeom>
            <a:solidFill>
              <a:srgbClr val="D8D8D8"/>
            </a:solidFill>
            <a:ln w="12700" cap="flat" cmpd="sng">
              <a:solidFill>
                <a:srgbClr val="787878"/>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1222" name="Google Shape;1222;p142"/>
            <p:cNvSpPr txBox="1"/>
            <p:nvPr/>
          </p:nvSpPr>
          <p:spPr>
            <a:xfrm>
              <a:off x="3313651" y="2147581"/>
              <a:ext cx="1979802" cy="307777"/>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100">
                  <a:solidFill>
                    <a:schemeClr val="dk1"/>
                  </a:solidFill>
                  <a:latin typeface="Arial"/>
                  <a:ea typeface="Arial"/>
                  <a:cs typeface="Arial"/>
                  <a:sym typeface="Arial"/>
                </a:rPr>
                <a:t>webapp/</a:t>
              </a:r>
              <a:endParaRPr sz="1100"/>
            </a:p>
          </p:txBody>
        </p:sp>
        <p:sp>
          <p:nvSpPr>
            <p:cNvPr id="1223" name="Google Shape;1223;p142"/>
            <p:cNvSpPr txBox="1"/>
            <p:nvPr/>
          </p:nvSpPr>
          <p:spPr>
            <a:xfrm>
              <a:off x="4330118" y="2375482"/>
              <a:ext cx="1979802" cy="307777"/>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100">
                  <a:solidFill>
                    <a:schemeClr val="dk1"/>
                  </a:solidFill>
                  <a:latin typeface="Arial"/>
                  <a:ea typeface="Arial"/>
                  <a:cs typeface="Arial"/>
                  <a:sym typeface="Arial"/>
                </a:rPr>
                <a:t>models/</a:t>
              </a:r>
              <a:endParaRPr sz="1100"/>
            </a:p>
          </p:txBody>
        </p:sp>
        <p:sp>
          <p:nvSpPr>
            <p:cNvPr id="1224" name="Google Shape;1224;p142"/>
            <p:cNvSpPr txBox="1"/>
            <p:nvPr/>
          </p:nvSpPr>
          <p:spPr>
            <a:xfrm>
              <a:off x="4331516" y="2754385"/>
              <a:ext cx="1979802" cy="307777"/>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100">
                  <a:solidFill>
                    <a:schemeClr val="dk1"/>
                  </a:solidFill>
                  <a:latin typeface="Arial"/>
                  <a:ea typeface="Arial"/>
                  <a:cs typeface="Arial"/>
                  <a:sym typeface="Arial"/>
                </a:rPr>
                <a:t>templates/</a:t>
              </a:r>
              <a:endParaRPr sz="1100"/>
            </a:p>
          </p:txBody>
        </p:sp>
        <p:sp>
          <p:nvSpPr>
            <p:cNvPr id="1225" name="Google Shape;1225;p142"/>
            <p:cNvSpPr txBox="1"/>
            <p:nvPr/>
          </p:nvSpPr>
          <p:spPr>
            <a:xfrm>
              <a:off x="4339905" y="3131890"/>
              <a:ext cx="1979802" cy="307777"/>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100">
                  <a:solidFill>
                    <a:schemeClr val="dk1"/>
                  </a:solidFill>
                  <a:latin typeface="Arial"/>
                  <a:ea typeface="Arial"/>
                  <a:cs typeface="Arial"/>
                  <a:sym typeface="Arial"/>
                </a:rPr>
                <a:t>app.py</a:t>
              </a:r>
              <a:endParaRPr sz="1100"/>
            </a:p>
          </p:txBody>
        </p:sp>
        <p:sp>
          <p:nvSpPr>
            <p:cNvPr id="1226" name="Google Shape;1226;p142"/>
            <p:cNvSpPr txBox="1"/>
            <p:nvPr/>
          </p:nvSpPr>
          <p:spPr>
            <a:xfrm>
              <a:off x="5086526" y="2536271"/>
              <a:ext cx="1979802" cy="307777"/>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100">
                  <a:solidFill>
                    <a:schemeClr val="dk1"/>
                  </a:solidFill>
                  <a:latin typeface="Arial"/>
                  <a:ea typeface="Arial"/>
                  <a:cs typeface="Arial"/>
                  <a:sym typeface="Arial"/>
                </a:rPr>
                <a:t>telco-churn-model.pkl</a:t>
              </a:r>
              <a:endParaRPr sz="1100">
                <a:solidFill>
                  <a:schemeClr val="dk1"/>
                </a:solidFill>
                <a:latin typeface="Arial"/>
                <a:ea typeface="Arial"/>
                <a:cs typeface="Arial"/>
                <a:sym typeface="Arial"/>
              </a:endParaRPr>
            </a:p>
          </p:txBody>
        </p:sp>
        <p:sp>
          <p:nvSpPr>
            <p:cNvPr id="1227" name="Google Shape;1227;p142"/>
            <p:cNvSpPr txBox="1"/>
            <p:nvPr/>
          </p:nvSpPr>
          <p:spPr>
            <a:xfrm>
              <a:off x="5087924" y="2973897"/>
              <a:ext cx="1979802" cy="307777"/>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100">
                  <a:solidFill>
                    <a:schemeClr val="dk1"/>
                  </a:solidFill>
                  <a:latin typeface="Arial"/>
                  <a:ea typeface="Arial"/>
                  <a:cs typeface="Arial"/>
                  <a:sym typeface="Arial"/>
                </a:rPr>
                <a:t>main.html</a:t>
              </a:r>
              <a:endParaRPr sz="1100"/>
            </a:p>
          </p:txBody>
        </p:sp>
        <p:cxnSp>
          <p:nvCxnSpPr>
            <p:cNvPr id="1228" name="Google Shape;1228;p142"/>
            <p:cNvCxnSpPr/>
            <p:nvPr/>
          </p:nvCxnSpPr>
          <p:spPr>
            <a:xfrm>
              <a:off x="3674378" y="2455358"/>
              <a:ext cx="0" cy="854280"/>
            </a:xfrm>
            <a:prstGeom prst="straightConnector1">
              <a:avLst/>
            </a:prstGeom>
            <a:noFill/>
            <a:ln w="19050" cap="flat" cmpd="sng">
              <a:solidFill>
                <a:schemeClr val="dk1"/>
              </a:solidFill>
              <a:prstDash val="solid"/>
              <a:miter lim="800000"/>
              <a:headEnd type="none" w="sm" len="sm"/>
              <a:tailEnd type="none" w="sm" len="sm"/>
            </a:ln>
          </p:spPr>
        </p:cxnSp>
        <p:cxnSp>
          <p:nvCxnSpPr>
            <p:cNvPr id="1229" name="Google Shape;1229;p142"/>
            <p:cNvCxnSpPr/>
            <p:nvPr/>
          </p:nvCxnSpPr>
          <p:spPr>
            <a:xfrm>
              <a:off x="3667387" y="2571226"/>
              <a:ext cx="627776" cy="0"/>
            </a:xfrm>
            <a:prstGeom prst="straightConnector1">
              <a:avLst/>
            </a:prstGeom>
            <a:noFill/>
            <a:ln w="19050" cap="flat" cmpd="sng">
              <a:solidFill>
                <a:schemeClr val="dk1"/>
              </a:solidFill>
              <a:prstDash val="solid"/>
              <a:miter lim="800000"/>
              <a:headEnd type="none" w="sm" len="sm"/>
              <a:tailEnd type="none" w="sm" len="sm"/>
            </a:ln>
          </p:spPr>
        </p:cxnSp>
        <p:cxnSp>
          <p:nvCxnSpPr>
            <p:cNvPr id="1230" name="Google Shape;1230;p142"/>
            <p:cNvCxnSpPr/>
            <p:nvPr/>
          </p:nvCxnSpPr>
          <p:spPr>
            <a:xfrm>
              <a:off x="3668785" y="2941740"/>
              <a:ext cx="627776" cy="0"/>
            </a:xfrm>
            <a:prstGeom prst="straightConnector1">
              <a:avLst/>
            </a:prstGeom>
            <a:noFill/>
            <a:ln w="19050" cap="flat" cmpd="sng">
              <a:solidFill>
                <a:schemeClr val="dk1"/>
              </a:solidFill>
              <a:prstDash val="solid"/>
              <a:miter lim="800000"/>
              <a:headEnd type="none" w="sm" len="sm"/>
              <a:tailEnd type="none" w="sm" len="sm"/>
            </a:ln>
          </p:spPr>
        </p:cxnSp>
        <p:cxnSp>
          <p:nvCxnSpPr>
            <p:cNvPr id="1231" name="Google Shape;1231;p142"/>
            <p:cNvCxnSpPr/>
            <p:nvPr/>
          </p:nvCxnSpPr>
          <p:spPr>
            <a:xfrm>
              <a:off x="3678572" y="3302619"/>
              <a:ext cx="627776" cy="0"/>
            </a:xfrm>
            <a:prstGeom prst="straightConnector1">
              <a:avLst/>
            </a:prstGeom>
            <a:noFill/>
            <a:ln w="19050" cap="flat" cmpd="sng">
              <a:solidFill>
                <a:schemeClr val="dk1"/>
              </a:solidFill>
              <a:prstDash val="solid"/>
              <a:miter lim="800000"/>
              <a:headEnd type="none" w="sm" len="sm"/>
              <a:tailEnd type="none" w="sm" len="sm"/>
            </a:ln>
          </p:spPr>
        </p:cxnSp>
        <p:cxnSp>
          <p:nvCxnSpPr>
            <p:cNvPr id="1232" name="Google Shape;1232;p142"/>
            <p:cNvCxnSpPr/>
            <p:nvPr/>
          </p:nvCxnSpPr>
          <p:spPr>
            <a:xfrm>
              <a:off x="4764947" y="2715237"/>
              <a:ext cx="353736" cy="0"/>
            </a:xfrm>
            <a:prstGeom prst="straightConnector1">
              <a:avLst/>
            </a:prstGeom>
            <a:noFill/>
            <a:ln w="19050" cap="flat" cmpd="sng">
              <a:solidFill>
                <a:schemeClr val="dk1"/>
              </a:solidFill>
              <a:prstDash val="solid"/>
              <a:miter lim="800000"/>
              <a:headEnd type="none" w="sm" len="sm"/>
              <a:tailEnd type="none" w="sm" len="sm"/>
            </a:ln>
          </p:spPr>
        </p:cxnSp>
        <p:cxnSp>
          <p:nvCxnSpPr>
            <p:cNvPr id="1233" name="Google Shape;1233;p142"/>
            <p:cNvCxnSpPr/>
            <p:nvPr/>
          </p:nvCxnSpPr>
          <p:spPr>
            <a:xfrm>
              <a:off x="4764947" y="2618644"/>
              <a:ext cx="0" cy="106117"/>
            </a:xfrm>
            <a:prstGeom prst="straightConnector1">
              <a:avLst/>
            </a:prstGeom>
            <a:noFill/>
            <a:ln w="19050" cap="flat" cmpd="sng">
              <a:solidFill>
                <a:schemeClr val="dk1"/>
              </a:solidFill>
              <a:prstDash val="solid"/>
              <a:miter lim="800000"/>
              <a:headEnd type="none" w="sm" len="sm"/>
              <a:tailEnd type="none" w="sm" len="sm"/>
            </a:ln>
          </p:spPr>
        </p:cxnSp>
        <p:cxnSp>
          <p:nvCxnSpPr>
            <p:cNvPr id="1234" name="Google Shape;1234;p142"/>
            <p:cNvCxnSpPr/>
            <p:nvPr/>
          </p:nvCxnSpPr>
          <p:spPr>
            <a:xfrm>
              <a:off x="4767324" y="3148624"/>
              <a:ext cx="353736" cy="0"/>
            </a:xfrm>
            <a:prstGeom prst="straightConnector1">
              <a:avLst/>
            </a:prstGeom>
            <a:noFill/>
            <a:ln w="19050" cap="flat" cmpd="sng">
              <a:solidFill>
                <a:schemeClr val="dk1"/>
              </a:solidFill>
              <a:prstDash val="solid"/>
              <a:miter lim="800000"/>
              <a:headEnd type="none" w="sm" len="sm"/>
              <a:tailEnd type="none" w="sm" len="sm"/>
            </a:ln>
          </p:spPr>
        </p:cxnSp>
        <p:cxnSp>
          <p:nvCxnSpPr>
            <p:cNvPr id="1235" name="Google Shape;1235;p142"/>
            <p:cNvCxnSpPr/>
            <p:nvPr/>
          </p:nvCxnSpPr>
          <p:spPr>
            <a:xfrm>
              <a:off x="4767324" y="3052031"/>
              <a:ext cx="0" cy="106117"/>
            </a:xfrm>
            <a:prstGeom prst="straightConnector1">
              <a:avLst/>
            </a:prstGeom>
            <a:noFill/>
            <a:ln w="19050" cap="flat" cmpd="sng">
              <a:solidFill>
                <a:schemeClr val="dk1"/>
              </a:solidFill>
              <a:prstDash val="solid"/>
              <a:miter lim="800000"/>
              <a:headEnd type="none" w="sm" len="sm"/>
              <a:tailEnd type="none" w="sm" len="sm"/>
            </a:ln>
          </p:spPr>
        </p:cxnSp>
      </p:grpSp>
      <p:sp>
        <p:nvSpPr>
          <p:cNvPr id="1236" name="Google Shape;1236;p142"/>
          <p:cNvSpPr txBox="1"/>
          <p:nvPr/>
        </p:nvSpPr>
        <p:spPr>
          <a:xfrm>
            <a:off x="1064352" y="2440297"/>
            <a:ext cx="3271800" cy="3924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100">
                <a:solidFill>
                  <a:schemeClr val="dk1"/>
                </a:solidFill>
                <a:latin typeface="Arial"/>
                <a:ea typeface="Arial"/>
                <a:cs typeface="Arial"/>
                <a:sym typeface="Arial"/>
              </a:rPr>
              <a:t>Visualisation of how the directories will look like and the files needed</a:t>
            </a:r>
            <a:endParaRPr sz="1100"/>
          </a:p>
        </p:txBody>
      </p:sp>
      <p:sp>
        <p:nvSpPr>
          <p:cNvPr id="1237" name="Google Shape;1237;p142"/>
          <p:cNvSpPr txBox="1"/>
          <p:nvPr/>
        </p:nvSpPr>
        <p:spPr>
          <a:xfrm>
            <a:off x="5490708" y="4064168"/>
            <a:ext cx="3271800" cy="2385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100">
                <a:solidFill>
                  <a:schemeClr val="dk1"/>
                </a:solidFill>
                <a:latin typeface="Arial"/>
                <a:ea typeface="Arial"/>
                <a:cs typeface="Arial"/>
                <a:sym typeface="Arial"/>
              </a:rPr>
              <a:t>Example of the app.py</a:t>
            </a:r>
            <a:endParaRPr sz="1100"/>
          </a:p>
        </p:txBody>
      </p:sp>
      <p:sp>
        <p:nvSpPr>
          <p:cNvPr id="1238" name="Google Shape;1238;p142"/>
          <p:cNvSpPr txBox="1"/>
          <p:nvPr/>
        </p:nvSpPr>
        <p:spPr>
          <a:xfrm>
            <a:off x="1064352" y="4116697"/>
            <a:ext cx="3271800" cy="2385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100">
                <a:solidFill>
                  <a:schemeClr val="dk1"/>
                </a:solidFill>
              </a:rPr>
              <a:t>Pickling the model - serialising and saving it</a:t>
            </a:r>
            <a:endParaRPr sz="1100"/>
          </a:p>
        </p:txBody>
      </p:sp>
      <p:pic>
        <p:nvPicPr>
          <p:cNvPr id="1239" name="Google Shape;1239;p142"/>
          <p:cNvPicPr preferRelativeResize="0"/>
          <p:nvPr/>
        </p:nvPicPr>
        <p:blipFill rotWithShape="1">
          <a:blip r:embed="rId3">
            <a:alphaModFix/>
          </a:blip>
          <a:srcRect l="25988" t="30895" r="52014" b="54328"/>
          <a:stretch/>
        </p:blipFill>
        <p:spPr>
          <a:xfrm>
            <a:off x="1074687" y="2908900"/>
            <a:ext cx="3135720" cy="1184849"/>
          </a:xfrm>
          <a:prstGeom prst="rect">
            <a:avLst/>
          </a:prstGeom>
          <a:noFill/>
          <a:ln w="9525" cap="flat" cmpd="sng">
            <a:solidFill>
              <a:schemeClr val="dk2"/>
            </a:solidFill>
            <a:prstDash val="solid"/>
            <a:round/>
            <a:headEnd type="none" w="sm" len="sm"/>
            <a:tailEnd type="none" w="sm" len="sm"/>
          </a:ln>
        </p:spPr>
      </p:pic>
      <p:pic>
        <p:nvPicPr>
          <p:cNvPr id="1240" name="Google Shape;1240;p142"/>
          <p:cNvPicPr preferRelativeResize="0"/>
          <p:nvPr/>
        </p:nvPicPr>
        <p:blipFill rotWithShape="1">
          <a:blip r:embed="rId4">
            <a:alphaModFix/>
          </a:blip>
          <a:srcRect l="21535" t="16948" r="46587" b="47165"/>
          <a:stretch/>
        </p:blipFill>
        <p:spPr>
          <a:xfrm>
            <a:off x="4338550" y="1250025"/>
            <a:ext cx="4526717" cy="2866674"/>
          </a:xfrm>
          <a:prstGeom prst="rect">
            <a:avLst/>
          </a:prstGeom>
          <a:noFill/>
          <a:ln>
            <a:noFill/>
          </a:ln>
        </p:spPr>
      </p:pic>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Shape 1244"/>
        <p:cNvGrpSpPr/>
        <p:nvPr/>
      </p:nvGrpSpPr>
      <p:grpSpPr>
        <a:xfrm>
          <a:off x="0" y="0"/>
          <a:ext cx="0" cy="0"/>
          <a:chOff x="0" y="0"/>
          <a:chExt cx="0" cy="0"/>
        </a:xfrm>
      </p:grpSpPr>
      <p:sp>
        <p:nvSpPr>
          <p:cNvPr id="1245" name="Google Shape;1245;p143"/>
          <p:cNvSpPr txBox="1"/>
          <p:nvPr/>
        </p:nvSpPr>
        <p:spPr>
          <a:xfrm>
            <a:off x="943094" y="958688"/>
            <a:ext cx="3975600" cy="36711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800">
                <a:solidFill>
                  <a:schemeClr val="dk1"/>
                </a:solidFill>
                <a:latin typeface="Arial"/>
                <a:ea typeface="Arial"/>
                <a:cs typeface="Arial"/>
                <a:sym typeface="Arial"/>
              </a:rPr>
              <a:t>For larger scale operations in production stage, we will build and host the model in the clouds using BentoML and Dockers </a:t>
            </a:r>
            <a:endParaRPr sz="1800"/>
          </a:p>
          <a:p>
            <a:pPr marL="0" marR="0" lvl="0" indent="0" algn="l" rtl="0">
              <a:spcBef>
                <a:spcPts val="0"/>
              </a:spcBef>
              <a:spcAft>
                <a:spcPts val="0"/>
              </a:spcAft>
              <a:buNone/>
            </a:pPr>
            <a:endParaRPr sz="1800">
              <a:solidFill>
                <a:schemeClr val="dk1"/>
              </a:solidFill>
              <a:latin typeface="Arial"/>
              <a:ea typeface="Arial"/>
              <a:cs typeface="Arial"/>
              <a:sym typeface="Arial"/>
            </a:endParaRPr>
          </a:p>
          <a:p>
            <a:pPr marL="0" marR="0" lvl="0" indent="0" algn="l" rtl="0">
              <a:spcBef>
                <a:spcPts val="0"/>
              </a:spcBef>
              <a:spcAft>
                <a:spcPts val="0"/>
              </a:spcAft>
              <a:buNone/>
            </a:pPr>
            <a:r>
              <a:rPr lang="en" sz="1800" b="0" i="0">
                <a:solidFill>
                  <a:srgbClr val="24292E"/>
                </a:solidFill>
                <a:latin typeface="Arial"/>
                <a:ea typeface="Arial"/>
                <a:cs typeface="Arial"/>
                <a:sym typeface="Arial"/>
              </a:rPr>
              <a:t>BentoML is a framework for serving, managing, and deploying machine learning models. It simplify the processes of saving the models and it’s environment dependencies, as well as building a docker image.</a:t>
            </a:r>
            <a:endParaRPr sz="1800"/>
          </a:p>
          <a:p>
            <a:pPr marL="0" marR="0" lvl="0" indent="0" algn="l" rtl="0">
              <a:spcBef>
                <a:spcPts val="0"/>
              </a:spcBef>
              <a:spcAft>
                <a:spcPts val="0"/>
              </a:spcAft>
              <a:buNone/>
            </a:pPr>
            <a:endParaRPr sz="1800" b="0" i="0">
              <a:solidFill>
                <a:srgbClr val="24292E"/>
              </a:solidFill>
              <a:latin typeface="Arial"/>
              <a:ea typeface="Arial"/>
              <a:cs typeface="Arial"/>
              <a:sym typeface="Arial"/>
            </a:endParaRPr>
          </a:p>
          <a:p>
            <a:pPr marL="0" marR="0" lvl="0" indent="0" algn="l" rtl="0">
              <a:spcBef>
                <a:spcPts val="0"/>
              </a:spcBef>
              <a:spcAft>
                <a:spcPts val="0"/>
              </a:spcAft>
              <a:buNone/>
            </a:pPr>
            <a:r>
              <a:rPr lang="en" sz="1800">
                <a:solidFill>
                  <a:srgbClr val="24292E"/>
                </a:solidFill>
                <a:latin typeface="Arial"/>
                <a:ea typeface="Arial"/>
                <a:cs typeface="Arial"/>
                <a:sym typeface="Arial"/>
              </a:rPr>
              <a:t>(</a:t>
            </a:r>
            <a:r>
              <a:rPr lang="en" sz="1800" u="sng">
                <a:solidFill>
                  <a:schemeClr val="hlink"/>
                </a:solidFill>
                <a:latin typeface="Arial"/>
                <a:ea typeface="Arial"/>
                <a:cs typeface="Arial"/>
                <a:sym typeface="Arial"/>
                <a:hlinkClick r:id="rId3"/>
              </a:rPr>
              <a:t>https://github.com/bentoml/BentoML</a:t>
            </a:r>
            <a:r>
              <a:rPr lang="en" sz="1800">
                <a:solidFill>
                  <a:schemeClr val="dk1"/>
                </a:solidFill>
                <a:latin typeface="Arial"/>
                <a:ea typeface="Arial"/>
                <a:cs typeface="Arial"/>
                <a:sym typeface="Arial"/>
              </a:rPr>
              <a:t>) </a:t>
            </a:r>
            <a:endParaRPr sz="1800"/>
          </a:p>
        </p:txBody>
      </p:sp>
      <p:pic>
        <p:nvPicPr>
          <p:cNvPr id="1246" name="Google Shape;1246;p143"/>
          <p:cNvPicPr preferRelativeResize="0"/>
          <p:nvPr/>
        </p:nvPicPr>
        <p:blipFill rotWithShape="1">
          <a:blip r:embed="rId4">
            <a:alphaModFix/>
          </a:blip>
          <a:srcRect l="25606" t="19798" r="47012" b="33198"/>
          <a:stretch/>
        </p:blipFill>
        <p:spPr>
          <a:xfrm>
            <a:off x="4994882" y="1046018"/>
            <a:ext cx="3698846" cy="3571759"/>
          </a:xfrm>
          <a:prstGeom prst="rect">
            <a:avLst/>
          </a:prstGeom>
          <a:noFill/>
          <a:ln>
            <a:noFill/>
          </a:ln>
        </p:spPr>
      </p:pic>
      <p:sp>
        <p:nvSpPr>
          <p:cNvPr id="1247" name="Google Shape;1247;p143"/>
          <p:cNvSpPr txBox="1"/>
          <p:nvPr/>
        </p:nvSpPr>
        <p:spPr>
          <a:xfrm>
            <a:off x="5084618" y="4617777"/>
            <a:ext cx="3609109" cy="253916"/>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 sz="1200">
                <a:solidFill>
                  <a:schemeClr val="dk1"/>
                </a:solidFill>
                <a:latin typeface="Calibri"/>
                <a:ea typeface="Calibri"/>
                <a:cs typeface="Calibri"/>
                <a:sym typeface="Calibri"/>
              </a:rPr>
              <a:t>Packing the model using BentoML </a:t>
            </a:r>
            <a:endParaRPr sz="1100"/>
          </a:p>
        </p:txBody>
      </p:sp>
      <p:sp>
        <p:nvSpPr>
          <p:cNvPr id="1248" name="Google Shape;1248;p143"/>
          <p:cNvSpPr txBox="1"/>
          <p:nvPr/>
        </p:nvSpPr>
        <p:spPr>
          <a:xfrm>
            <a:off x="1440809" y="47537"/>
            <a:ext cx="6027600" cy="6081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 sz="3500" b="1">
                <a:solidFill>
                  <a:schemeClr val="dk1"/>
                </a:solidFill>
                <a:latin typeface="Arial"/>
                <a:ea typeface="Arial"/>
                <a:cs typeface="Arial"/>
                <a:sym typeface="Arial"/>
              </a:rPr>
              <a:t>Model Deployment</a:t>
            </a:r>
            <a:endParaRPr sz="350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pic>
        <p:nvPicPr>
          <p:cNvPr id="154" name="Google Shape;154;p27"/>
          <p:cNvPicPr preferRelativeResize="0"/>
          <p:nvPr/>
        </p:nvPicPr>
        <p:blipFill>
          <a:blip r:embed="rId3">
            <a:alphaModFix/>
          </a:blip>
          <a:stretch>
            <a:fillRect/>
          </a:stretch>
        </p:blipFill>
        <p:spPr>
          <a:xfrm>
            <a:off x="515000" y="152400"/>
            <a:ext cx="4838701" cy="4838701"/>
          </a:xfrm>
          <a:prstGeom prst="rect">
            <a:avLst/>
          </a:prstGeom>
          <a:noFill/>
          <a:ln>
            <a:noFill/>
          </a:ln>
        </p:spPr>
      </p:pic>
      <p:sp>
        <p:nvSpPr>
          <p:cNvPr id="155" name="Google Shape;155;p27"/>
          <p:cNvSpPr txBox="1"/>
          <p:nvPr/>
        </p:nvSpPr>
        <p:spPr>
          <a:xfrm>
            <a:off x="5658800" y="515300"/>
            <a:ext cx="3000000" cy="4263900"/>
          </a:xfrm>
          <a:prstGeom prst="rect">
            <a:avLst/>
          </a:prstGeom>
          <a:noFill/>
          <a:ln>
            <a:noFill/>
          </a:ln>
        </p:spPr>
        <p:txBody>
          <a:bodyPr spcFirstLastPara="1" wrap="square" lIns="91425" tIns="91425" rIns="91425" bIns="91425" anchor="t" anchorCtr="0">
            <a:normAutofit/>
          </a:bodyPr>
          <a:lstStyle/>
          <a:p>
            <a:pPr marL="0" lvl="0" indent="0" algn="l" rtl="0">
              <a:spcBef>
                <a:spcPts val="0"/>
              </a:spcBef>
              <a:spcAft>
                <a:spcPts val="0"/>
              </a:spcAft>
              <a:buNone/>
            </a:pPr>
            <a:r>
              <a:rPr lang="en" sz="1800" b="1">
                <a:latin typeface="Comfortaa"/>
                <a:ea typeface="Comfortaa"/>
                <a:cs typeface="Comfortaa"/>
                <a:sym typeface="Comfortaa"/>
              </a:rPr>
              <a:t>Six-Steps</a:t>
            </a:r>
            <a:endParaRPr sz="1800" b="1">
              <a:latin typeface="Comfortaa"/>
              <a:ea typeface="Comfortaa"/>
              <a:cs typeface="Comfortaa"/>
              <a:sym typeface="Comfortaa"/>
            </a:endParaRPr>
          </a:p>
          <a:p>
            <a:pPr marL="0" lvl="0" indent="0" algn="l" rtl="0">
              <a:spcBef>
                <a:spcPts val="0"/>
              </a:spcBef>
              <a:spcAft>
                <a:spcPts val="0"/>
              </a:spcAft>
              <a:buNone/>
            </a:pPr>
            <a:endParaRPr sz="1800" b="1"/>
          </a:p>
          <a:p>
            <a:pPr marL="0" lvl="0" indent="0" algn="l" rtl="0">
              <a:spcBef>
                <a:spcPts val="0"/>
              </a:spcBef>
              <a:spcAft>
                <a:spcPts val="0"/>
              </a:spcAft>
              <a:buNone/>
            </a:pPr>
            <a:r>
              <a:rPr lang="en" sz="1800" b="1">
                <a:latin typeface="Comfortaa"/>
                <a:ea typeface="Comfortaa"/>
                <a:cs typeface="Comfortaa"/>
                <a:sym typeface="Comfortaa"/>
              </a:rPr>
              <a:t>1/ Use-Case</a:t>
            </a:r>
            <a:endParaRPr sz="1800" b="1">
              <a:latin typeface="Comfortaa"/>
              <a:ea typeface="Comfortaa"/>
              <a:cs typeface="Comfortaa"/>
              <a:sym typeface="Comfortaa"/>
            </a:endParaRPr>
          </a:p>
          <a:p>
            <a:pPr marL="0" lvl="0" indent="0" algn="l" rtl="0">
              <a:spcBef>
                <a:spcPts val="0"/>
              </a:spcBef>
              <a:spcAft>
                <a:spcPts val="0"/>
              </a:spcAft>
              <a:buNone/>
            </a:pPr>
            <a:endParaRPr sz="1800" b="1">
              <a:latin typeface="Comfortaa"/>
              <a:ea typeface="Comfortaa"/>
              <a:cs typeface="Comfortaa"/>
              <a:sym typeface="Comfortaa"/>
            </a:endParaRPr>
          </a:p>
          <a:p>
            <a:pPr marL="0" lvl="0" indent="0" algn="l" rtl="0">
              <a:spcBef>
                <a:spcPts val="0"/>
              </a:spcBef>
              <a:spcAft>
                <a:spcPts val="0"/>
              </a:spcAft>
              <a:buNone/>
            </a:pPr>
            <a:r>
              <a:rPr lang="en" sz="1800" b="1">
                <a:latin typeface="Comfortaa"/>
                <a:ea typeface="Comfortaa"/>
                <a:cs typeface="Comfortaa"/>
                <a:sym typeface="Comfortaa"/>
              </a:rPr>
              <a:t>2/ Personas</a:t>
            </a:r>
            <a:endParaRPr sz="1800" b="1">
              <a:latin typeface="Comfortaa"/>
              <a:ea typeface="Comfortaa"/>
              <a:cs typeface="Comfortaa"/>
              <a:sym typeface="Comfortaa"/>
            </a:endParaRPr>
          </a:p>
          <a:p>
            <a:pPr marL="0" lvl="0" indent="0" algn="l" rtl="0">
              <a:spcBef>
                <a:spcPts val="0"/>
              </a:spcBef>
              <a:spcAft>
                <a:spcPts val="0"/>
              </a:spcAft>
              <a:buNone/>
            </a:pPr>
            <a:endParaRPr sz="1800" b="1">
              <a:latin typeface="Comfortaa"/>
              <a:ea typeface="Comfortaa"/>
              <a:cs typeface="Comfortaa"/>
              <a:sym typeface="Comfortaa"/>
            </a:endParaRPr>
          </a:p>
          <a:p>
            <a:pPr marL="0" lvl="0" indent="0" algn="l" rtl="0">
              <a:spcBef>
                <a:spcPts val="0"/>
              </a:spcBef>
              <a:spcAft>
                <a:spcPts val="0"/>
              </a:spcAft>
              <a:buNone/>
            </a:pPr>
            <a:r>
              <a:rPr lang="en" sz="1800" b="1">
                <a:latin typeface="Comfortaa"/>
                <a:ea typeface="Comfortaa"/>
                <a:cs typeface="Comfortaa"/>
                <a:sym typeface="Comfortaa"/>
              </a:rPr>
              <a:t>3/ Pain-Points</a:t>
            </a:r>
            <a:endParaRPr sz="1800" b="1">
              <a:latin typeface="Comfortaa"/>
              <a:ea typeface="Comfortaa"/>
              <a:cs typeface="Comfortaa"/>
              <a:sym typeface="Comfortaa"/>
            </a:endParaRPr>
          </a:p>
          <a:p>
            <a:pPr marL="0" lvl="0" indent="0" algn="l" rtl="0">
              <a:spcBef>
                <a:spcPts val="0"/>
              </a:spcBef>
              <a:spcAft>
                <a:spcPts val="0"/>
              </a:spcAft>
              <a:buNone/>
            </a:pPr>
            <a:endParaRPr sz="1800" b="1">
              <a:latin typeface="Comfortaa"/>
              <a:ea typeface="Comfortaa"/>
              <a:cs typeface="Comfortaa"/>
              <a:sym typeface="Comfortaa"/>
            </a:endParaRPr>
          </a:p>
          <a:p>
            <a:pPr marL="0" lvl="0" indent="0" algn="l" rtl="0">
              <a:spcBef>
                <a:spcPts val="0"/>
              </a:spcBef>
              <a:spcAft>
                <a:spcPts val="0"/>
              </a:spcAft>
              <a:buNone/>
            </a:pPr>
            <a:r>
              <a:rPr lang="en" sz="1800" b="1">
                <a:latin typeface="Comfortaa"/>
                <a:ea typeface="Comfortaa"/>
                <a:cs typeface="Comfortaa"/>
                <a:sym typeface="Comfortaa"/>
              </a:rPr>
              <a:t>4/ Generate Ideas</a:t>
            </a:r>
            <a:endParaRPr sz="1800" b="1">
              <a:latin typeface="Comfortaa"/>
              <a:ea typeface="Comfortaa"/>
              <a:cs typeface="Comfortaa"/>
              <a:sym typeface="Comfortaa"/>
            </a:endParaRPr>
          </a:p>
          <a:p>
            <a:pPr marL="0" lvl="0" indent="0" algn="l" rtl="0">
              <a:spcBef>
                <a:spcPts val="0"/>
              </a:spcBef>
              <a:spcAft>
                <a:spcPts val="0"/>
              </a:spcAft>
              <a:buNone/>
            </a:pPr>
            <a:endParaRPr sz="1800" b="1">
              <a:latin typeface="Comfortaa"/>
              <a:ea typeface="Comfortaa"/>
              <a:cs typeface="Comfortaa"/>
              <a:sym typeface="Comfortaa"/>
            </a:endParaRPr>
          </a:p>
          <a:p>
            <a:pPr marL="0" lvl="0" indent="0" algn="l" rtl="0">
              <a:spcBef>
                <a:spcPts val="0"/>
              </a:spcBef>
              <a:spcAft>
                <a:spcPts val="0"/>
              </a:spcAft>
              <a:buNone/>
            </a:pPr>
            <a:r>
              <a:rPr lang="en" sz="1800" b="1">
                <a:latin typeface="Comfortaa"/>
                <a:ea typeface="Comfortaa"/>
                <a:cs typeface="Comfortaa"/>
                <a:sym typeface="Comfortaa"/>
              </a:rPr>
              <a:t>5/ Impact v Feasibility</a:t>
            </a:r>
            <a:endParaRPr sz="1800" b="1">
              <a:latin typeface="Comfortaa"/>
              <a:ea typeface="Comfortaa"/>
              <a:cs typeface="Comfortaa"/>
              <a:sym typeface="Comfortaa"/>
            </a:endParaRPr>
          </a:p>
          <a:p>
            <a:pPr marL="0" lvl="0" indent="0" algn="l" rtl="0">
              <a:spcBef>
                <a:spcPts val="0"/>
              </a:spcBef>
              <a:spcAft>
                <a:spcPts val="0"/>
              </a:spcAft>
              <a:buNone/>
            </a:pPr>
            <a:endParaRPr sz="1800" b="1">
              <a:latin typeface="Comfortaa"/>
              <a:ea typeface="Comfortaa"/>
              <a:cs typeface="Comfortaa"/>
              <a:sym typeface="Comfortaa"/>
            </a:endParaRPr>
          </a:p>
          <a:p>
            <a:pPr marL="0" lvl="0" indent="0" algn="l" rtl="0">
              <a:spcBef>
                <a:spcPts val="0"/>
              </a:spcBef>
              <a:spcAft>
                <a:spcPts val="0"/>
              </a:spcAft>
              <a:buNone/>
            </a:pPr>
            <a:r>
              <a:rPr lang="en" sz="1800" b="1">
                <a:latin typeface="Comfortaa"/>
                <a:ea typeface="Comfortaa"/>
                <a:cs typeface="Comfortaa"/>
                <a:sym typeface="Comfortaa"/>
              </a:rPr>
              <a:t>6/ Storyboard &amp; Hills</a:t>
            </a:r>
            <a:endParaRPr sz="1800" b="1">
              <a:latin typeface="Comfortaa"/>
              <a:ea typeface="Comfortaa"/>
              <a:cs typeface="Comfortaa"/>
              <a:sym typeface="Comfortaa"/>
            </a:endParaRP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Shape 1252"/>
        <p:cNvGrpSpPr/>
        <p:nvPr/>
      </p:nvGrpSpPr>
      <p:grpSpPr>
        <a:xfrm>
          <a:off x="0" y="0"/>
          <a:ext cx="0" cy="0"/>
          <a:chOff x="0" y="0"/>
          <a:chExt cx="0" cy="0"/>
        </a:xfrm>
      </p:grpSpPr>
      <p:sp>
        <p:nvSpPr>
          <p:cNvPr id="1253" name="Google Shape;1253;p144"/>
          <p:cNvSpPr txBox="1"/>
          <p:nvPr/>
        </p:nvSpPr>
        <p:spPr>
          <a:xfrm>
            <a:off x="1053929" y="861705"/>
            <a:ext cx="7390500" cy="6849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2000">
                <a:solidFill>
                  <a:schemeClr val="dk1"/>
                </a:solidFill>
                <a:latin typeface="Arial"/>
                <a:ea typeface="Arial"/>
                <a:cs typeface="Arial"/>
                <a:sym typeface="Arial"/>
              </a:rPr>
              <a:t>After packing up the model using BentoML, we prepare the cloud space to host it in.</a:t>
            </a:r>
            <a:endParaRPr sz="2000"/>
          </a:p>
        </p:txBody>
      </p:sp>
      <p:sp>
        <p:nvSpPr>
          <p:cNvPr id="1254" name="Google Shape;1254;p144"/>
          <p:cNvSpPr txBox="1"/>
          <p:nvPr/>
        </p:nvSpPr>
        <p:spPr>
          <a:xfrm>
            <a:off x="2479963" y="2571750"/>
            <a:ext cx="3609000" cy="2538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 sz="1200">
                <a:solidFill>
                  <a:schemeClr val="dk1"/>
                </a:solidFill>
                <a:latin typeface="Calibri"/>
                <a:ea typeface="Calibri"/>
                <a:cs typeface="Calibri"/>
                <a:sym typeface="Calibri"/>
              </a:rPr>
              <a:t>Creating a container registry in Azure using Azure CLI</a:t>
            </a:r>
            <a:endParaRPr sz="1100"/>
          </a:p>
        </p:txBody>
      </p:sp>
      <p:pic>
        <p:nvPicPr>
          <p:cNvPr id="1255" name="Google Shape;1255;p144"/>
          <p:cNvPicPr preferRelativeResize="0"/>
          <p:nvPr/>
        </p:nvPicPr>
        <p:blipFill rotWithShape="1">
          <a:blip r:embed="rId3">
            <a:alphaModFix/>
          </a:blip>
          <a:srcRect l="25531" t="26936" r="26134" b="59057"/>
          <a:stretch/>
        </p:blipFill>
        <p:spPr>
          <a:xfrm>
            <a:off x="1267350" y="1532649"/>
            <a:ext cx="6798326" cy="1108199"/>
          </a:xfrm>
          <a:prstGeom prst="rect">
            <a:avLst/>
          </a:prstGeom>
          <a:noFill/>
          <a:ln>
            <a:noFill/>
          </a:ln>
        </p:spPr>
      </p:pic>
      <p:pic>
        <p:nvPicPr>
          <p:cNvPr id="1256" name="Google Shape;1256;p144"/>
          <p:cNvPicPr preferRelativeResize="0"/>
          <p:nvPr/>
        </p:nvPicPr>
        <p:blipFill rotWithShape="1">
          <a:blip r:embed="rId4">
            <a:alphaModFix/>
          </a:blip>
          <a:srcRect l="25984" t="21953" r="38864" b="57844"/>
          <a:stretch/>
        </p:blipFill>
        <p:spPr>
          <a:xfrm>
            <a:off x="2105892" y="2980459"/>
            <a:ext cx="4537363" cy="1466821"/>
          </a:xfrm>
          <a:prstGeom prst="rect">
            <a:avLst/>
          </a:prstGeom>
          <a:noFill/>
          <a:ln>
            <a:noFill/>
          </a:ln>
        </p:spPr>
      </p:pic>
      <p:sp>
        <p:nvSpPr>
          <p:cNvPr id="1257" name="Google Shape;1257;p144"/>
          <p:cNvSpPr txBox="1"/>
          <p:nvPr/>
        </p:nvSpPr>
        <p:spPr>
          <a:xfrm>
            <a:off x="2479963" y="4428229"/>
            <a:ext cx="3609000" cy="2538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 sz="1200">
                <a:solidFill>
                  <a:schemeClr val="dk1"/>
                </a:solidFill>
                <a:latin typeface="Calibri"/>
                <a:ea typeface="Calibri"/>
                <a:cs typeface="Calibri"/>
                <a:sym typeface="Calibri"/>
              </a:rPr>
              <a:t>Verifying using Azure CLI</a:t>
            </a:r>
            <a:endParaRPr sz="1100"/>
          </a:p>
        </p:txBody>
      </p:sp>
      <p:sp>
        <p:nvSpPr>
          <p:cNvPr id="1258" name="Google Shape;1258;p144"/>
          <p:cNvSpPr txBox="1"/>
          <p:nvPr/>
        </p:nvSpPr>
        <p:spPr>
          <a:xfrm>
            <a:off x="1440809" y="47537"/>
            <a:ext cx="6027600" cy="6081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 sz="3500" b="1">
                <a:solidFill>
                  <a:schemeClr val="dk1"/>
                </a:solidFill>
                <a:latin typeface="Arial"/>
                <a:ea typeface="Arial"/>
                <a:cs typeface="Arial"/>
                <a:sym typeface="Arial"/>
              </a:rPr>
              <a:t>Model Deployment</a:t>
            </a:r>
            <a:endParaRPr sz="3500"/>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Shape 1262"/>
        <p:cNvGrpSpPr/>
        <p:nvPr/>
      </p:nvGrpSpPr>
      <p:grpSpPr>
        <a:xfrm>
          <a:off x="0" y="0"/>
          <a:ext cx="0" cy="0"/>
          <a:chOff x="0" y="0"/>
          <a:chExt cx="0" cy="0"/>
        </a:xfrm>
      </p:grpSpPr>
      <p:sp>
        <p:nvSpPr>
          <p:cNvPr id="1263" name="Google Shape;1263;p145"/>
          <p:cNvSpPr txBox="1"/>
          <p:nvPr/>
        </p:nvSpPr>
        <p:spPr>
          <a:xfrm>
            <a:off x="1253529" y="737755"/>
            <a:ext cx="7390500" cy="3771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2000">
                <a:solidFill>
                  <a:schemeClr val="dk1"/>
                </a:solidFill>
                <a:latin typeface="Arial"/>
                <a:ea typeface="Arial"/>
                <a:cs typeface="Arial"/>
                <a:sym typeface="Arial"/>
              </a:rPr>
              <a:t>Building a docker image of the model:</a:t>
            </a:r>
            <a:endParaRPr sz="2000"/>
          </a:p>
        </p:txBody>
      </p:sp>
      <p:sp>
        <p:nvSpPr>
          <p:cNvPr id="1264" name="Google Shape;1264;p145"/>
          <p:cNvSpPr txBox="1"/>
          <p:nvPr/>
        </p:nvSpPr>
        <p:spPr>
          <a:xfrm>
            <a:off x="2498539" y="4371002"/>
            <a:ext cx="3609000" cy="2538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 sz="1200">
                <a:solidFill>
                  <a:schemeClr val="dk1"/>
                </a:solidFill>
                <a:latin typeface="Calibri"/>
                <a:ea typeface="Calibri"/>
                <a:cs typeface="Calibri"/>
                <a:sym typeface="Calibri"/>
              </a:rPr>
              <a:t>Pushing an image to Azure using Dockers</a:t>
            </a:r>
            <a:endParaRPr sz="1100"/>
          </a:p>
        </p:txBody>
      </p:sp>
      <p:sp>
        <p:nvSpPr>
          <p:cNvPr id="1265" name="Google Shape;1265;p145"/>
          <p:cNvSpPr txBox="1"/>
          <p:nvPr/>
        </p:nvSpPr>
        <p:spPr>
          <a:xfrm>
            <a:off x="2417618" y="3111980"/>
            <a:ext cx="3609000" cy="2538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 sz="1200">
                <a:solidFill>
                  <a:schemeClr val="dk1"/>
                </a:solidFill>
                <a:latin typeface="Calibri"/>
                <a:ea typeface="Calibri"/>
                <a:cs typeface="Calibri"/>
                <a:sym typeface="Calibri"/>
              </a:rPr>
              <a:t>Building the image using Dockers</a:t>
            </a:r>
            <a:endParaRPr sz="1100"/>
          </a:p>
        </p:txBody>
      </p:sp>
      <p:pic>
        <p:nvPicPr>
          <p:cNvPr id="1266" name="Google Shape;1266;p145"/>
          <p:cNvPicPr preferRelativeResize="0"/>
          <p:nvPr/>
        </p:nvPicPr>
        <p:blipFill rotWithShape="1">
          <a:blip r:embed="rId3">
            <a:alphaModFix/>
          </a:blip>
          <a:srcRect l="25682" t="27071" r="29317" b="55051"/>
          <a:stretch/>
        </p:blipFill>
        <p:spPr>
          <a:xfrm>
            <a:off x="1507073" y="1164029"/>
            <a:ext cx="5857483" cy="1309009"/>
          </a:xfrm>
          <a:prstGeom prst="rect">
            <a:avLst/>
          </a:prstGeom>
          <a:noFill/>
          <a:ln>
            <a:noFill/>
          </a:ln>
        </p:spPr>
      </p:pic>
      <p:pic>
        <p:nvPicPr>
          <p:cNvPr id="1267" name="Google Shape;1267;p145"/>
          <p:cNvPicPr preferRelativeResize="0"/>
          <p:nvPr/>
        </p:nvPicPr>
        <p:blipFill rotWithShape="1">
          <a:blip r:embed="rId4">
            <a:alphaModFix/>
          </a:blip>
          <a:srcRect l="25834" t="17642" r="31288" b="74450"/>
          <a:stretch/>
        </p:blipFill>
        <p:spPr>
          <a:xfrm>
            <a:off x="1525812" y="2524858"/>
            <a:ext cx="5857483" cy="607605"/>
          </a:xfrm>
          <a:prstGeom prst="rect">
            <a:avLst/>
          </a:prstGeom>
          <a:noFill/>
          <a:ln>
            <a:noFill/>
          </a:ln>
        </p:spPr>
      </p:pic>
      <p:sp>
        <p:nvSpPr>
          <p:cNvPr id="1268" name="Google Shape;1268;p145"/>
          <p:cNvSpPr txBox="1"/>
          <p:nvPr/>
        </p:nvSpPr>
        <p:spPr>
          <a:xfrm>
            <a:off x="2531918" y="2325738"/>
            <a:ext cx="3609000" cy="2538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 sz="1200">
                <a:solidFill>
                  <a:schemeClr val="dk1"/>
                </a:solidFill>
                <a:latin typeface="Calibri"/>
                <a:ea typeface="Calibri"/>
                <a:cs typeface="Calibri"/>
                <a:sym typeface="Calibri"/>
              </a:rPr>
              <a:t>…</a:t>
            </a:r>
            <a:endParaRPr sz="1100"/>
          </a:p>
        </p:txBody>
      </p:sp>
      <p:pic>
        <p:nvPicPr>
          <p:cNvPr id="1269" name="Google Shape;1269;p145"/>
          <p:cNvPicPr preferRelativeResize="0"/>
          <p:nvPr/>
        </p:nvPicPr>
        <p:blipFill rotWithShape="1">
          <a:blip r:embed="rId4">
            <a:alphaModFix/>
          </a:blip>
          <a:srcRect l="25682" t="27474" r="29771" b="58669"/>
          <a:stretch/>
        </p:blipFill>
        <p:spPr>
          <a:xfrm>
            <a:off x="1518885" y="3400531"/>
            <a:ext cx="5942486" cy="1039740"/>
          </a:xfrm>
          <a:prstGeom prst="rect">
            <a:avLst/>
          </a:prstGeom>
          <a:noFill/>
          <a:ln>
            <a:noFill/>
          </a:ln>
        </p:spPr>
      </p:pic>
      <p:sp>
        <p:nvSpPr>
          <p:cNvPr id="1270" name="Google Shape;1270;p145"/>
          <p:cNvSpPr txBox="1"/>
          <p:nvPr/>
        </p:nvSpPr>
        <p:spPr>
          <a:xfrm>
            <a:off x="1440809" y="47537"/>
            <a:ext cx="6027600" cy="6081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 sz="3500" b="1">
                <a:solidFill>
                  <a:schemeClr val="dk1"/>
                </a:solidFill>
                <a:latin typeface="Arial"/>
                <a:ea typeface="Arial"/>
                <a:cs typeface="Arial"/>
                <a:sym typeface="Arial"/>
              </a:rPr>
              <a:t>Model Deployment</a:t>
            </a:r>
            <a:endParaRPr sz="3500"/>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Shape 1274"/>
        <p:cNvGrpSpPr/>
        <p:nvPr/>
      </p:nvGrpSpPr>
      <p:grpSpPr>
        <a:xfrm>
          <a:off x="0" y="0"/>
          <a:ext cx="0" cy="0"/>
          <a:chOff x="0" y="0"/>
          <a:chExt cx="0" cy="0"/>
        </a:xfrm>
      </p:grpSpPr>
      <p:pic>
        <p:nvPicPr>
          <p:cNvPr id="1275" name="Google Shape;1275;p146"/>
          <p:cNvPicPr preferRelativeResize="0"/>
          <p:nvPr/>
        </p:nvPicPr>
        <p:blipFill rotWithShape="1">
          <a:blip r:embed="rId3">
            <a:alphaModFix/>
          </a:blip>
          <a:srcRect l="26061" t="40135" r="42802" b="45185"/>
          <a:stretch/>
        </p:blipFill>
        <p:spPr>
          <a:xfrm>
            <a:off x="4319685" y="2541173"/>
            <a:ext cx="3434851" cy="910948"/>
          </a:xfrm>
          <a:prstGeom prst="rect">
            <a:avLst/>
          </a:prstGeom>
          <a:noFill/>
          <a:ln>
            <a:noFill/>
          </a:ln>
        </p:spPr>
      </p:pic>
      <p:sp>
        <p:nvSpPr>
          <p:cNvPr id="1276" name="Google Shape;1276;p146"/>
          <p:cNvSpPr txBox="1"/>
          <p:nvPr/>
        </p:nvSpPr>
        <p:spPr>
          <a:xfrm>
            <a:off x="1731502" y="1281355"/>
            <a:ext cx="2646534" cy="438581"/>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200">
                <a:solidFill>
                  <a:schemeClr val="dk1"/>
                </a:solidFill>
                <a:latin typeface="Calibri"/>
                <a:ea typeface="Calibri"/>
                <a:cs typeface="Calibri"/>
                <a:sym typeface="Calibri"/>
              </a:rPr>
              <a:t>Creating a container instance from the docker image of the model</a:t>
            </a:r>
            <a:endParaRPr sz="1100"/>
          </a:p>
        </p:txBody>
      </p:sp>
      <p:pic>
        <p:nvPicPr>
          <p:cNvPr id="1277" name="Google Shape;1277;p146"/>
          <p:cNvPicPr preferRelativeResize="0"/>
          <p:nvPr/>
        </p:nvPicPr>
        <p:blipFill rotWithShape="1">
          <a:blip r:embed="rId3">
            <a:alphaModFix/>
          </a:blip>
          <a:srcRect l="25682" t="57208" r="26438" b="34265"/>
          <a:stretch/>
        </p:blipFill>
        <p:spPr>
          <a:xfrm>
            <a:off x="1149919" y="3616417"/>
            <a:ext cx="7023845" cy="703631"/>
          </a:xfrm>
          <a:prstGeom prst="rect">
            <a:avLst/>
          </a:prstGeom>
          <a:noFill/>
          <a:ln>
            <a:noFill/>
          </a:ln>
        </p:spPr>
      </p:pic>
      <p:sp>
        <p:nvSpPr>
          <p:cNvPr id="1278" name="Google Shape;1278;p146"/>
          <p:cNvSpPr txBox="1"/>
          <p:nvPr/>
        </p:nvSpPr>
        <p:spPr>
          <a:xfrm>
            <a:off x="2498539" y="4287877"/>
            <a:ext cx="3609000" cy="2538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 sz="1200">
                <a:solidFill>
                  <a:schemeClr val="dk1"/>
                </a:solidFill>
                <a:latin typeface="Calibri"/>
                <a:ea typeface="Calibri"/>
                <a:cs typeface="Calibri"/>
                <a:sym typeface="Calibri"/>
              </a:rPr>
              <a:t>Verifying the container instance is up</a:t>
            </a:r>
            <a:endParaRPr sz="1100"/>
          </a:p>
        </p:txBody>
      </p:sp>
      <p:sp>
        <p:nvSpPr>
          <p:cNvPr id="1279" name="Google Shape;1279;p146"/>
          <p:cNvSpPr txBox="1"/>
          <p:nvPr/>
        </p:nvSpPr>
        <p:spPr>
          <a:xfrm>
            <a:off x="1440809" y="47537"/>
            <a:ext cx="6027600" cy="6081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 sz="3500" b="1">
                <a:solidFill>
                  <a:schemeClr val="dk1"/>
                </a:solidFill>
                <a:latin typeface="Arial"/>
                <a:ea typeface="Arial"/>
                <a:cs typeface="Arial"/>
                <a:sym typeface="Arial"/>
              </a:rPr>
              <a:t>Model Deployment</a:t>
            </a:r>
            <a:endParaRPr sz="3500"/>
          </a:p>
        </p:txBody>
      </p:sp>
      <p:pic>
        <p:nvPicPr>
          <p:cNvPr id="1280" name="Google Shape;1280;p146"/>
          <p:cNvPicPr preferRelativeResize="0"/>
          <p:nvPr/>
        </p:nvPicPr>
        <p:blipFill rotWithShape="1">
          <a:blip r:embed="rId4">
            <a:alphaModFix/>
          </a:blip>
          <a:srcRect l="25984" t="28013" r="38636" b="38720"/>
          <a:stretch/>
        </p:blipFill>
        <p:spPr>
          <a:xfrm>
            <a:off x="4319686" y="663347"/>
            <a:ext cx="3434852" cy="1816720"/>
          </a:xfrm>
          <a:prstGeom prst="rect">
            <a:avLst/>
          </a:prstGeom>
          <a:noFill/>
          <a:ln>
            <a:noFill/>
          </a:ln>
        </p:spPr>
      </p:pic>
      <p:sp>
        <p:nvSpPr>
          <p:cNvPr id="1281" name="Google Shape;1281;p146"/>
          <p:cNvSpPr txBox="1"/>
          <p:nvPr/>
        </p:nvSpPr>
        <p:spPr>
          <a:xfrm>
            <a:off x="4319686" y="2296644"/>
            <a:ext cx="3609000" cy="2538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 sz="1200">
                <a:solidFill>
                  <a:schemeClr val="dk1"/>
                </a:solidFill>
                <a:latin typeface="Calibri"/>
                <a:ea typeface="Calibri"/>
                <a:cs typeface="Calibri"/>
                <a:sym typeface="Calibri"/>
              </a:rPr>
              <a:t>…</a:t>
            </a:r>
            <a:endParaRPr sz="1100"/>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Shape 1285"/>
        <p:cNvGrpSpPr/>
        <p:nvPr/>
      </p:nvGrpSpPr>
      <p:grpSpPr>
        <a:xfrm>
          <a:off x="0" y="0"/>
          <a:ext cx="0" cy="0"/>
          <a:chOff x="0" y="0"/>
          <a:chExt cx="0" cy="0"/>
        </a:xfrm>
      </p:grpSpPr>
      <p:sp>
        <p:nvSpPr>
          <p:cNvPr id="1286" name="Google Shape;1286;p147"/>
          <p:cNvSpPr txBox="1"/>
          <p:nvPr/>
        </p:nvSpPr>
        <p:spPr>
          <a:xfrm>
            <a:off x="985550" y="1104575"/>
            <a:ext cx="5208600" cy="25629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700">
                <a:solidFill>
                  <a:schemeClr val="dk1"/>
                </a:solidFill>
                <a:latin typeface="Arial"/>
                <a:ea typeface="Arial"/>
                <a:cs typeface="Arial"/>
                <a:sym typeface="Arial"/>
              </a:rPr>
              <a:t>Front end:</a:t>
            </a:r>
            <a:endParaRPr sz="1300"/>
          </a:p>
          <a:p>
            <a:pPr marL="0" marR="0" lvl="0" indent="0" algn="l" rtl="0">
              <a:spcBef>
                <a:spcPts val="0"/>
              </a:spcBef>
              <a:spcAft>
                <a:spcPts val="0"/>
              </a:spcAft>
              <a:buNone/>
            </a:pPr>
            <a:endParaRPr sz="1700">
              <a:solidFill>
                <a:schemeClr val="dk1"/>
              </a:solidFill>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en" sz="1600">
                <a:solidFill>
                  <a:schemeClr val="dk1"/>
                </a:solidFill>
              </a:rPr>
              <a:t>Batch processing of customer data to formulate marketing strategy, assist in budgeting and focus on weak performing services</a:t>
            </a:r>
            <a:endParaRPr sz="1600">
              <a:solidFill>
                <a:schemeClr val="dk1"/>
              </a:solidFill>
            </a:endParaRPr>
          </a:p>
          <a:p>
            <a:pPr marL="0" lvl="0" indent="0" algn="l" rtl="0">
              <a:spcBef>
                <a:spcPts val="0"/>
              </a:spcBef>
              <a:spcAft>
                <a:spcPts val="0"/>
              </a:spcAft>
              <a:buClr>
                <a:schemeClr val="dk1"/>
              </a:buClr>
              <a:buSzPts val="1100"/>
              <a:buFont typeface="Arial"/>
              <a:buNone/>
            </a:pPr>
            <a:endParaRPr sz="1600">
              <a:solidFill>
                <a:schemeClr val="dk1"/>
              </a:solidFill>
            </a:endParaRPr>
          </a:p>
          <a:p>
            <a:pPr marL="0" lvl="0" indent="0" algn="l" rtl="0">
              <a:spcBef>
                <a:spcPts val="0"/>
              </a:spcBef>
              <a:spcAft>
                <a:spcPts val="0"/>
              </a:spcAft>
              <a:buClr>
                <a:schemeClr val="dk1"/>
              </a:buClr>
              <a:buSzPts val="1100"/>
              <a:buFont typeface="Arial"/>
              <a:buNone/>
            </a:pPr>
            <a:r>
              <a:rPr lang="en" sz="1600">
                <a:solidFill>
                  <a:schemeClr val="dk1"/>
                </a:solidFill>
              </a:rPr>
              <a:t>Real-time prediction of individual customers for front-line staffs, to automatically authorise waivers and concessions, offer promotions and give incentives to stay for those predicted to churn</a:t>
            </a:r>
            <a:endParaRPr sz="1700">
              <a:solidFill>
                <a:schemeClr val="dk1"/>
              </a:solidFill>
            </a:endParaRPr>
          </a:p>
        </p:txBody>
      </p:sp>
      <p:pic>
        <p:nvPicPr>
          <p:cNvPr id="1287" name="Google Shape;1287;p147"/>
          <p:cNvPicPr preferRelativeResize="0"/>
          <p:nvPr/>
        </p:nvPicPr>
        <p:blipFill rotWithShape="1">
          <a:blip r:embed="rId3">
            <a:alphaModFix/>
          </a:blip>
          <a:srcRect l="16530" t="13115" r="11754" b="17598"/>
          <a:stretch/>
        </p:blipFill>
        <p:spPr>
          <a:xfrm>
            <a:off x="6236475" y="1850450"/>
            <a:ext cx="2679651" cy="2208901"/>
          </a:xfrm>
          <a:prstGeom prst="rect">
            <a:avLst/>
          </a:prstGeom>
          <a:noFill/>
          <a:ln>
            <a:noFill/>
          </a:ln>
        </p:spPr>
      </p:pic>
      <p:sp>
        <p:nvSpPr>
          <p:cNvPr id="1288" name="Google Shape;1288;p147"/>
          <p:cNvSpPr txBox="1"/>
          <p:nvPr/>
        </p:nvSpPr>
        <p:spPr>
          <a:xfrm>
            <a:off x="1440809" y="47537"/>
            <a:ext cx="6027600" cy="6081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 sz="3500" b="1">
                <a:solidFill>
                  <a:schemeClr val="dk1"/>
                </a:solidFill>
                <a:latin typeface="Arial"/>
                <a:ea typeface="Arial"/>
                <a:cs typeface="Arial"/>
                <a:sym typeface="Arial"/>
              </a:rPr>
              <a:t>Model Deployment</a:t>
            </a:r>
            <a:endParaRPr sz="3500"/>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Shape 1292"/>
        <p:cNvGrpSpPr/>
        <p:nvPr/>
      </p:nvGrpSpPr>
      <p:grpSpPr>
        <a:xfrm>
          <a:off x="0" y="0"/>
          <a:ext cx="0" cy="0"/>
          <a:chOff x="0" y="0"/>
          <a:chExt cx="0" cy="0"/>
        </a:xfrm>
      </p:grpSpPr>
      <p:sp>
        <p:nvSpPr>
          <p:cNvPr id="1293" name="Google Shape;1293;p148"/>
          <p:cNvSpPr txBox="1"/>
          <p:nvPr/>
        </p:nvSpPr>
        <p:spPr>
          <a:xfrm>
            <a:off x="1176555" y="711829"/>
            <a:ext cx="6939793" cy="300082"/>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 sz="1500">
                <a:solidFill>
                  <a:schemeClr val="dk1"/>
                </a:solidFill>
                <a:latin typeface="Arial"/>
                <a:ea typeface="Arial"/>
                <a:cs typeface="Arial"/>
                <a:sym typeface="Arial"/>
              </a:rPr>
              <a:t>What does this mean and how do we benefit from this model?</a:t>
            </a:r>
            <a:endParaRPr sz="1100"/>
          </a:p>
        </p:txBody>
      </p:sp>
      <p:pic>
        <p:nvPicPr>
          <p:cNvPr id="1294" name="Google Shape;1294;p148"/>
          <p:cNvPicPr preferRelativeResize="0"/>
          <p:nvPr/>
        </p:nvPicPr>
        <p:blipFill rotWithShape="1">
          <a:blip r:embed="rId3">
            <a:alphaModFix/>
          </a:blip>
          <a:srcRect/>
          <a:stretch/>
        </p:blipFill>
        <p:spPr>
          <a:xfrm>
            <a:off x="2681800" y="1163775"/>
            <a:ext cx="3467375" cy="1993750"/>
          </a:xfrm>
          <a:prstGeom prst="rect">
            <a:avLst/>
          </a:prstGeom>
          <a:noFill/>
          <a:ln w="38100" cap="sq" cmpd="sng">
            <a:solidFill>
              <a:srgbClr val="000000"/>
            </a:solidFill>
            <a:prstDash val="solid"/>
            <a:miter lim="800000"/>
            <a:headEnd type="none" w="sm" len="sm"/>
            <a:tailEnd type="none" w="sm" len="sm"/>
          </a:ln>
          <a:effectLst>
            <a:outerShdw blurRad="50800" dist="38100" dir="2700000" algn="tl" rotWithShape="0">
              <a:srgbClr val="000000">
                <a:alpha val="42745"/>
              </a:srgbClr>
            </a:outerShdw>
          </a:effectLst>
        </p:spPr>
      </p:pic>
      <p:sp>
        <p:nvSpPr>
          <p:cNvPr id="1295" name="Google Shape;1295;p148"/>
          <p:cNvSpPr txBox="1"/>
          <p:nvPr/>
        </p:nvSpPr>
        <p:spPr>
          <a:xfrm>
            <a:off x="1440809" y="47537"/>
            <a:ext cx="6027600" cy="6081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 sz="3500" b="1">
                <a:solidFill>
                  <a:schemeClr val="dk1"/>
                </a:solidFill>
              </a:rPr>
              <a:t>Prescriptive Analytics</a:t>
            </a:r>
            <a:endParaRPr sz="3500"/>
          </a:p>
        </p:txBody>
      </p:sp>
      <p:graphicFrame>
        <p:nvGraphicFramePr>
          <p:cNvPr id="1296" name="Google Shape;1296;p148"/>
          <p:cNvGraphicFramePr/>
          <p:nvPr/>
        </p:nvGraphicFramePr>
        <p:xfrm>
          <a:off x="618563" y="3309400"/>
          <a:ext cx="7906875" cy="1044520"/>
        </p:xfrm>
        <a:graphic>
          <a:graphicData uri="http://schemas.openxmlformats.org/drawingml/2006/table">
            <a:tbl>
              <a:tblPr>
                <a:noFill/>
                <a:tableStyleId>{B94F1407-AD16-4182-BEAE-3C67775D527A}</a:tableStyleId>
              </a:tblPr>
              <a:tblGrid>
                <a:gridCol w="2635625">
                  <a:extLst>
                    <a:ext uri="{9D8B030D-6E8A-4147-A177-3AD203B41FA5}">
                      <a16:colId xmlns:a16="http://schemas.microsoft.com/office/drawing/2014/main" val="20000"/>
                    </a:ext>
                  </a:extLst>
                </a:gridCol>
                <a:gridCol w="2635625">
                  <a:extLst>
                    <a:ext uri="{9D8B030D-6E8A-4147-A177-3AD203B41FA5}">
                      <a16:colId xmlns:a16="http://schemas.microsoft.com/office/drawing/2014/main" val="20001"/>
                    </a:ext>
                  </a:extLst>
                </a:gridCol>
                <a:gridCol w="2635625">
                  <a:extLst>
                    <a:ext uri="{9D8B030D-6E8A-4147-A177-3AD203B41FA5}">
                      <a16:colId xmlns:a16="http://schemas.microsoft.com/office/drawing/2014/main" val="20002"/>
                    </a:ext>
                  </a:extLst>
                </a:gridCol>
              </a:tblGrid>
              <a:tr h="434950">
                <a:tc>
                  <a:txBody>
                    <a:bodyPr/>
                    <a:lstStyle/>
                    <a:p>
                      <a:pPr marL="0" lvl="0" indent="0" algn="ctr" rtl="0">
                        <a:spcBef>
                          <a:spcPts val="0"/>
                        </a:spcBef>
                        <a:spcAft>
                          <a:spcPts val="0"/>
                        </a:spcAft>
                        <a:buNone/>
                      </a:pPr>
                      <a:r>
                        <a:rPr lang="en"/>
                        <a:t>Untargeted Approach</a:t>
                      </a:r>
                      <a:endParaRPr/>
                    </a:p>
                  </a:txBody>
                  <a:tcPr marL="91425" marR="91425" marT="91425" marB="91425" anchor="ctr"/>
                </a:tc>
                <a:tc>
                  <a:txBody>
                    <a:bodyPr/>
                    <a:lstStyle/>
                    <a:p>
                      <a:pPr marL="0" lvl="0" indent="0" algn="ctr" rtl="0">
                        <a:spcBef>
                          <a:spcPts val="0"/>
                        </a:spcBef>
                        <a:spcAft>
                          <a:spcPts val="0"/>
                        </a:spcAft>
                        <a:buNone/>
                      </a:pPr>
                      <a:r>
                        <a:rPr lang="en"/>
                        <a:t>Proactive Targeted Approach</a:t>
                      </a:r>
                      <a:endParaRPr/>
                    </a:p>
                  </a:txBody>
                  <a:tcPr marL="91425" marR="91425" marT="91425" marB="91425" anchor="ctr"/>
                </a:tc>
                <a:tc>
                  <a:txBody>
                    <a:bodyPr/>
                    <a:lstStyle/>
                    <a:p>
                      <a:pPr marL="0" lvl="0" indent="0" algn="ctr" rtl="0">
                        <a:spcBef>
                          <a:spcPts val="0"/>
                        </a:spcBef>
                        <a:spcAft>
                          <a:spcPts val="0"/>
                        </a:spcAft>
                        <a:buNone/>
                      </a:pPr>
                      <a:r>
                        <a:rPr lang="en"/>
                        <a:t>Reactive Targeted Approach</a:t>
                      </a:r>
                      <a:endParaRPr/>
                    </a:p>
                  </a:txBody>
                  <a:tcPr marL="91425" marR="91425" marT="91425" marB="91425" anchor="ctr"/>
                </a:tc>
                <a:extLst>
                  <a:ext uri="{0D108BD9-81ED-4DB2-BD59-A6C34878D82A}">
                    <a16:rowId xmlns:a16="http://schemas.microsoft.com/office/drawing/2014/main" val="10000"/>
                  </a:ext>
                </a:extLst>
              </a:tr>
              <a:tr h="434950">
                <a:tc>
                  <a:txBody>
                    <a:bodyPr/>
                    <a:lstStyle/>
                    <a:p>
                      <a:pPr marL="457200" lvl="0" indent="-317500" algn="l" rtl="0">
                        <a:spcBef>
                          <a:spcPts val="0"/>
                        </a:spcBef>
                        <a:spcAft>
                          <a:spcPts val="0"/>
                        </a:spcAft>
                        <a:buSzPts val="1400"/>
                        <a:buChar char="●"/>
                      </a:pPr>
                      <a:r>
                        <a:rPr lang="en"/>
                        <a:t>Marketing Campaigns</a:t>
                      </a:r>
                      <a:endParaRPr/>
                    </a:p>
                    <a:p>
                      <a:pPr marL="457200" lvl="0" indent="-317500" algn="l" rtl="0">
                        <a:spcBef>
                          <a:spcPts val="0"/>
                        </a:spcBef>
                        <a:spcAft>
                          <a:spcPts val="0"/>
                        </a:spcAft>
                        <a:buSzPts val="1400"/>
                        <a:buChar char="●"/>
                      </a:pPr>
                      <a:r>
                        <a:rPr lang="en"/>
                        <a:t>Review of Operations </a:t>
                      </a:r>
                      <a:endParaRPr/>
                    </a:p>
                  </a:txBody>
                  <a:tcPr marL="91425" marR="91425" marT="91425" marB="91425" anchor="ctr"/>
                </a:tc>
                <a:tc>
                  <a:txBody>
                    <a:bodyPr/>
                    <a:lstStyle/>
                    <a:p>
                      <a:pPr marL="457200" lvl="0" indent="-317500" algn="l" rtl="0">
                        <a:spcBef>
                          <a:spcPts val="0"/>
                        </a:spcBef>
                        <a:spcAft>
                          <a:spcPts val="0"/>
                        </a:spcAft>
                        <a:buSzPts val="1400"/>
                        <a:buChar char="●"/>
                      </a:pPr>
                      <a:r>
                        <a:rPr lang="en"/>
                        <a:t>Active engagement</a:t>
                      </a:r>
                      <a:endParaRPr/>
                    </a:p>
                    <a:p>
                      <a:pPr marL="457200" lvl="0" indent="-317500" algn="l" rtl="0">
                        <a:spcBef>
                          <a:spcPts val="0"/>
                        </a:spcBef>
                        <a:spcAft>
                          <a:spcPts val="0"/>
                        </a:spcAft>
                        <a:buSzPts val="1400"/>
                        <a:buChar char="●"/>
                      </a:pPr>
                      <a:r>
                        <a:rPr lang="en"/>
                        <a:t>Discount and promotions</a:t>
                      </a:r>
                      <a:endParaRPr/>
                    </a:p>
                  </a:txBody>
                  <a:tcPr marL="91425" marR="91425" marT="91425" marB="91425" anchor="ctr"/>
                </a:tc>
                <a:tc>
                  <a:txBody>
                    <a:bodyPr/>
                    <a:lstStyle/>
                    <a:p>
                      <a:pPr marL="457200" lvl="0" indent="-317500" algn="l" rtl="0">
                        <a:spcBef>
                          <a:spcPts val="0"/>
                        </a:spcBef>
                        <a:spcAft>
                          <a:spcPts val="0"/>
                        </a:spcAft>
                        <a:buSzPts val="1400"/>
                        <a:buChar char="●"/>
                      </a:pPr>
                      <a:r>
                        <a:rPr lang="en"/>
                        <a:t>Offer waivers</a:t>
                      </a:r>
                      <a:endParaRPr/>
                    </a:p>
                    <a:p>
                      <a:pPr marL="457200" lvl="0" indent="-317500" algn="l" rtl="0">
                        <a:spcBef>
                          <a:spcPts val="0"/>
                        </a:spcBef>
                        <a:spcAft>
                          <a:spcPts val="0"/>
                        </a:spcAft>
                        <a:buSzPts val="1400"/>
                        <a:buChar char="●"/>
                      </a:pPr>
                      <a:r>
                        <a:rPr lang="en"/>
                        <a:t>Offer incentives</a:t>
                      </a:r>
                      <a:endParaRPr/>
                    </a:p>
                  </a:txBody>
                  <a:tcPr marL="91425" marR="91425" marT="91425" marB="91425" anchor="ctr"/>
                </a:tc>
                <a:extLst>
                  <a:ext uri="{0D108BD9-81ED-4DB2-BD59-A6C34878D82A}">
                    <a16:rowId xmlns:a16="http://schemas.microsoft.com/office/drawing/2014/main" val="10001"/>
                  </a:ext>
                </a:extLst>
              </a:tr>
            </a:tbl>
          </a:graphicData>
        </a:graphic>
      </p:graphicFrame>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Shape 1292"/>
        <p:cNvGrpSpPr/>
        <p:nvPr/>
      </p:nvGrpSpPr>
      <p:grpSpPr>
        <a:xfrm>
          <a:off x="0" y="0"/>
          <a:ext cx="0" cy="0"/>
          <a:chOff x="0" y="0"/>
          <a:chExt cx="0" cy="0"/>
        </a:xfrm>
      </p:grpSpPr>
      <p:sp>
        <p:nvSpPr>
          <p:cNvPr id="1295" name="Google Shape;1295;p148"/>
          <p:cNvSpPr txBox="1"/>
          <p:nvPr/>
        </p:nvSpPr>
        <p:spPr>
          <a:xfrm>
            <a:off x="1440809" y="47537"/>
            <a:ext cx="6027600" cy="6081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 sz="3500" b="1">
                <a:solidFill>
                  <a:schemeClr val="dk1"/>
                </a:solidFill>
              </a:rPr>
              <a:t>Prescriptive Analytics</a:t>
            </a:r>
            <a:endParaRPr sz="3500"/>
          </a:p>
        </p:txBody>
      </p:sp>
      <p:graphicFrame>
        <p:nvGraphicFramePr>
          <p:cNvPr id="1296" name="Google Shape;1296;p148"/>
          <p:cNvGraphicFramePr/>
          <p:nvPr>
            <p:extLst>
              <p:ext uri="{D42A27DB-BD31-4B8C-83A1-F6EECF244321}">
                <p14:modId xmlns:p14="http://schemas.microsoft.com/office/powerpoint/2010/main" val="2565837754"/>
              </p:ext>
            </p:extLst>
          </p:nvPr>
        </p:nvGraphicFramePr>
        <p:xfrm>
          <a:off x="618563" y="3518533"/>
          <a:ext cx="7906875" cy="1044520"/>
        </p:xfrm>
        <a:graphic>
          <a:graphicData uri="http://schemas.openxmlformats.org/drawingml/2006/table">
            <a:tbl>
              <a:tblPr>
                <a:noFill/>
                <a:tableStyleId>{B94F1407-AD16-4182-BEAE-3C67775D527A}</a:tableStyleId>
              </a:tblPr>
              <a:tblGrid>
                <a:gridCol w="2635625">
                  <a:extLst>
                    <a:ext uri="{9D8B030D-6E8A-4147-A177-3AD203B41FA5}">
                      <a16:colId xmlns:a16="http://schemas.microsoft.com/office/drawing/2014/main" val="20000"/>
                    </a:ext>
                  </a:extLst>
                </a:gridCol>
                <a:gridCol w="2635625">
                  <a:extLst>
                    <a:ext uri="{9D8B030D-6E8A-4147-A177-3AD203B41FA5}">
                      <a16:colId xmlns:a16="http://schemas.microsoft.com/office/drawing/2014/main" val="20001"/>
                    </a:ext>
                  </a:extLst>
                </a:gridCol>
                <a:gridCol w="2635625">
                  <a:extLst>
                    <a:ext uri="{9D8B030D-6E8A-4147-A177-3AD203B41FA5}">
                      <a16:colId xmlns:a16="http://schemas.microsoft.com/office/drawing/2014/main" val="20002"/>
                    </a:ext>
                  </a:extLst>
                </a:gridCol>
              </a:tblGrid>
              <a:tr h="434950">
                <a:tc>
                  <a:txBody>
                    <a:bodyPr/>
                    <a:lstStyle/>
                    <a:p>
                      <a:pPr marL="0" lvl="0" indent="0" algn="ctr" rtl="0">
                        <a:spcBef>
                          <a:spcPts val="0"/>
                        </a:spcBef>
                        <a:spcAft>
                          <a:spcPts val="0"/>
                        </a:spcAft>
                        <a:buNone/>
                      </a:pPr>
                      <a:r>
                        <a:rPr lang="en"/>
                        <a:t>Untargeted Approach</a:t>
                      </a:r>
                      <a:endParaRPr/>
                    </a:p>
                  </a:txBody>
                  <a:tcPr marL="91425" marR="91425" marT="91425" marB="91425" anchor="ctr"/>
                </a:tc>
                <a:tc>
                  <a:txBody>
                    <a:bodyPr/>
                    <a:lstStyle/>
                    <a:p>
                      <a:pPr marL="0" lvl="0" indent="0" algn="ctr" rtl="0">
                        <a:spcBef>
                          <a:spcPts val="0"/>
                        </a:spcBef>
                        <a:spcAft>
                          <a:spcPts val="0"/>
                        </a:spcAft>
                        <a:buNone/>
                      </a:pPr>
                      <a:r>
                        <a:rPr lang="en"/>
                        <a:t>Proactive Targeted Approach</a:t>
                      </a:r>
                      <a:endParaRPr/>
                    </a:p>
                  </a:txBody>
                  <a:tcPr marL="91425" marR="91425" marT="91425" marB="91425" anchor="ctr"/>
                </a:tc>
                <a:tc>
                  <a:txBody>
                    <a:bodyPr/>
                    <a:lstStyle/>
                    <a:p>
                      <a:pPr marL="0" lvl="0" indent="0" algn="ctr" rtl="0">
                        <a:spcBef>
                          <a:spcPts val="0"/>
                        </a:spcBef>
                        <a:spcAft>
                          <a:spcPts val="0"/>
                        </a:spcAft>
                        <a:buNone/>
                      </a:pPr>
                      <a:r>
                        <a:rPr lang="en"/>
                        <a:t>Reactive Targeted Approach</a:t>
                      </a:r>
                      <a:endParaRPr/>
                    </a:p>
                  </a:txBody>
                  <a:tcPr marL="91425" marR="91425" marT="91425" marB="91425" anchor="ctr"/>
                </a:tc>
                <a:extLst>
                  <a:ext uri="{0D108BD9-81ED-4DB2-BD59-A6C34878D82A}">
                    <a16:rowId xmlns:a16="http://schemas.microsoft.com/office/drawing/2014/main" val="10000"/>
                  </a:ext>
                </a:extLst>
              </a:tr>
              <a:tr h="434950">
                <a:tc>
                  <a:txBody>
                    <a:bodyPr/>
                    <a:lstStyle/>
                    <a:p>
                      <a:pPr marL="457200" lvl="0" indent="-317500" algn="l" rtl="0">
                        <a:spcBef>
                          <a:spcPts val="0"/>
                        </a:spcBef>
                        <a:spcAft>
                          <a:spcPts val="0"/>
                        </a:spcAft>
                        <a:buSzPts val="1400"/>
                        <a:buChar char="●"/>
                      </a:pPr>
                      <a:r>
                        <a:rPr lang="en" dirty="0"/>
                        <a:t>Marketing Campaigns</a:t>
                      </a:r>
                      <a:endParaRPr dirty="0"/>
                    </a:p>
                    <a:p>
                      <a:pPr marL="457200" lvl="0" indent="-317500" algn="l" rtl="0">
                        <a:spcBef>
                          <a:spcPts val="0"/>
                        </a:spcBef>
                        <a:spcAft>
                          <a:spcPts val="0"/>
                        </a:spcAft>
                        <a:buSzPts val="1400"/>
                        <a:buChar char="●"/>
                      </a:pPr>
                      <a:r>
                        <a:rPr lang="en" dirty="0"/>
                        <a:t>Review of Operations </a:t>
                      </a:r>
                      <a:endParaRPr dirty="0"/>
                    </a:p>
                  </a:txBody>
                  <a:tcPr marL="91425" marR="91425" marT="91425" marB="91425" anchor="ctr"/>
                </a:tc>
                <a:tc>
                  <a:txBody>
                    <a:bodyPr/>
                    <a:lstStyle/>
                    <a:p>
                      <a:pPr marL="457200" lvl="0" indent="-317500" algn="l" rtl="0">
                        <a:spcBef>
                          <a:spcPts val="0"/>
                        </a:spcBef>
                        <a:spcAft>
                          <a:spcPts val="0"/>
                        </a:spcAft>
                        <a:buSzPts val="1400"/>
                        <a:buChar char="●"/>
                      </a:pPr>
                      <a:r>
                        <a:rPr lang="en"/>
                        <a:t>Active engagement</a:t>
                      </a:r>
                      <a:endParaRPr/>
                    </a:p>
                    <a:p>
                      <a:pPr marL="457200" lvl="0" indent="-317500" algn="l" rtl="0">
                        <a:spcBef>
                          <a:spcPts val="0"/>
                        </a:spcBef>
                        <a:spcAft>
                          <a:spcPts val="0"/>
                        </a:spcAft>
                        <a:buSzPts val="1400"/>
                        <a:buChar char="●"/>
                      </a:pPr>
                      <a:r>
                        <a:rPr lang="en"/>
                        <a:t>Discount and promotions</a:t>
                      </a:r>
                      <a:endParaRPr/>
                    </a:p>
                  </a:txBody>
                  <a:tcPr marL="91425" marR="91425" marT="91425" marB="91425" anchor="ctr"/>
                </a:tc>
                <a:tc>
                  <a:txBody>
                    <a:bodyPr/>
                    <a:lstStyle/>
                    <a:p>
                      <a:pPr marL="457200" lvl="0" indent="-317500" algn="l" rtl="0">
                        <a:spcBef>
                          <a:spcPts val="0"/>
                        </a:spcBef>
                        <a:spcAft>
                          <a:spcPts val="0"/>
                        </a:spcAft>
                        <a:buSzPts val="1400"/>
                        <a:buChar char="●"/>
                      </a:pPr>
                      <a:r>
                        <a:rPr lang="en" dirty="0"/>
                        <a:t>Offer waivers</a:t>
                      </a:r>
                      <a:endParaRPr dirty="0"/>
                    </a:p>
                    <a:p>
                      <a:pPr marL="457200" lvl="0" indent="-317500" algn="l" rtl="0">
                        <a:spcBef>
                          <a:spcPts val="0"/>
                        </a:spcBef>
                        <a:spcAft>
                          <a:spcPts val="0"/>
                        </a:spcAft>
                        <a:buSzPts val="1400"/>
                        <a:buChar char="●"/>
                      </a:pPr>
                      <a:r>
                        <a:rPr lang="en" dirty="0"/>
                        <a:t>Offer incentives</a:t>
                      </a:r>
                      <a:endParaRPr dirty="0"/>
                    </a:p>
                  </a:txBody>
                  <a:tcPr marL="91425" marR="91425" marT="91425" marB="91425" anchor="ctr"/>
                </a:tc>
                <a:extLst>
                  <a:ext uri="{0D108BD9-81ED-4DB2-BD59-A6C34878D82A}">
                    <a16:rowId xmlns:a16="http://schemas.microsoft.com/office/drawing/2014/main" val="10001"/>
                  </a:ext>
                </a:extLst>
              </a:tr>
            </a:tbl>
          </a:graphicData>
        </a:graphic>
      </p:graphicFrame>
      <p:grpSp>
        <p:nvGrpSpPr>
          <p:cNvPr id="64" name="Group 63">
            <a:extLst>
              <a:ext uri="{FF2B5EF4-FFF2-40B4-BE49-F238E27FC236}">
                <a16:creationId xmlns:a16="http://schemas.microsoft.com/office/drawing/2014/main" id="{182170AE-119E-4299-A393-77ED60F5B06A}"/>
              </a:ext>
            </a:extLst>
          </p:cNvPr>
          <p:cNvGrpSpPr/>
          <p:nvPr/>
        </p:nvGrpSpPr>
        <p:grpSpPr>
          <a:xfrm>
            <a:off x="643774" y="920528"/>
            <a:ext cx="7980628" cy="2439872"/>
            <a:chOff x="669174" y="920528"/>
            <a:chExt cx="7980628" cy="2439872"/>
          </a:xfrm>
        </p:grpSpPr>
        <p:cxnSp>
          <p:nvCxnSpPr>
            <p:cNvPr id="27" name="Connector: Elbow 26">
              <a:extLst>
                <a:ext uri="{FF2B5EF4-FFF2-40B4-BE49-F238E27FC236}">
                  <a16:creationId xmlns:a16="http://schemas.microsoft.com/office/drawing/2014/main" id="{998A21D8-AD17-4345-A297-D3170DDD583E}"/>
                </a:ext>
              </a:extLst>
            </p:cNvPr>
            <p:cNvCxnSpPr>
              <a:cxnSpLocks/>
            </p:cNvCxnSpPr>
            <p:nvPr/>
          </p:nvCxnSpPr>
          <p:spPr>
            <a:xfrm flipV="1">
              <a:off x="5718977" y="1594081"/>
              <a:ext cx="605623" cy="198586"/>
            </a:xfrm>
            <a:prstGeom prst="bentConnector3">
              <a:avLst/>
            </a:prstGeom>
            <a:ln>
              <a:tailEnd type="triangle"/>
            </a:ln>
          </p:spPr>
          <p:style>
            <a:lnRef idx="2">
              <a:schemeClr val="dk1"/>
            </a:lnRef>
            <a:fillRef idx="0">
              <a:schemeClr val="dk1"/>
            </a:fillRef>
            <a:effectRef idx="1">
              <a:schemeClr val="dk1"/>
            </a:effectRef>
            <a:fontRef idx="minor">
              <a:schemeClr val="tx1"/>
            </a:fontRef>
          </p:style>
        </p:cxnSp>
        <p:cxnSp>
          <p:nvCxnSpPr>
            <p:cNvPr id="17" name="Connector: Elbow 16">
              <a:extLst>
                <a:ext uri="{FF2B5EF4-FFF2-40B4-BE49-F238E27FC236}">
                  <a16:creationId xmlns:a16="http://schemas.microsoft.com/office/drawing/2014/main" id="{C7FD8BDE-0022-40CD-A295-09F8A1E4D11A}"/>
                </a:ext>
              </a:extLst>
            </p:cNvPr>
            <p:cNvCxnSpPr>
              <a:cxnSpLocks/>
            </p:cNvCxnSpPr>
            <p:nvPr/>
          </p:nvCxnSpPr>
          <p:spPr>
            <a:xfrm>
              <a:off x="2259027" y="2098170"/>
              <a:ext cx="462472" cy="371473"/>
            </a:xfrm>
            <a:prstGeom prst="bentConnector3">
              <a:avLst>
                <a:gd name="adj1" fmla="val 50000"/>
              </a:avLst>
            </a:prstGeom>
            <a:ln>
              <a:tailEnd type="triangle"/>
            </a:ln>
          </p:spPr>
          <p:style>
            <a:lnRef idx="2">
              <a:schemeClr val="dk1"/>
            </a:lnRef>
            <a:fillRef idx="0">
              <a:schemeClr val="dk1"/>
            </a:fillRef>
            <a:effectRef idx="1">
              <a:schemeClr val="dk1"/>
            </a:effectRef>
            <a:fontRef idx="minor">
              <a:schemeClr val="tx1"/>
            </a:fontRef>
          </p:style>
        </p:cxnSp>
        <p:cxnSp>
          <p:nvCxnSpPr>
            <p:cNvPr id="19" name="Connector: Elbow 18">
              <a:extLst>
                <a:ext uri="{FF2B5EF4-FFF2-40B4-BE49-F238E27FC236}">
                  <a16:creationId xmlns:a16="http://schemas.microsoft.com/office/drawing/2014/main" id="{0536E070-87E0-4714-8AC1-C21E906DB5A6}"/>
                </a:ext>
              </a:extLst>
            </p:cNvPr>
            <p:cNvCxnSpPr>
              <a:cxnSpLocks/>
            </p:cNvCxnSpPr>
            <p:nvPr/>
          </p:nvCxnSpPr>
          <p:spPr>
            <a:xfrm rot="5400000" flipH="1" flipV="1">
              <a:off x="1040020" y="2470169"/>
              <a:ext cx="1094329" cy="393050"/>
            </a:xfrm>
            <a:prstGeom prst="bentConnector2">
              <a:avLst/>
            </a:prstGeom>
            <a:ln>
              <a:tailEnd type="triangle"/>
            </a:ln>
          </p:spPr>
          <p:style>
            <a:lnRef idx="2">
              <a:schemeClr val="dk1"/>
            </a:lnRef>
            <a:fillRef idx="0">
              <a:schemeClr val="dk1"/>
            </a:fillRef>
            <a:effectRef idx="1">
              <a:schemeClr val="dk1"/>
            </a:effectRef>
            <a:fontRef idx="minor">
              <a:schemeClr val="tx1"/>
            </a:fontRef>
          </p:style>
        </p:cxnSp>
        <p:cxnSp>
          <p:nvCxnSpPr>
            <p:cNvPr id="5" name="Connector: Elbow 4">
              <a:extLst>
                <a:ext uri="{FF2B5EF4-FFF2-40B4-BE49-F238E27FC236}">
                  <a16:creationId xmlns:a16="http://schemas.microsoft.com/office/drawing/2014/main" id="{66E55BA0-1271-4546-87BB-689AF3CBEA55}"/>
                </a:ext>
              </a:extLst>
            </p:cNvPr>
            <p:cNvCxnSpPr>
              <a:cxnSpLocks/>
            </p:cNvCxnSpPr>
            <p:nvPr/>
          </p:nvCxnSpPr>
          <p:spPr>
            <a:xfrm>
              <a:off x="1012181" y="1156678"/>
              <a:ext cx="765998" cy="723244"/>
            </a:xfrm>
            <a:prstGeom prst="bentConnector3">
              <a:avLst>
                <a:gd name="adj1" fmla="val 50000"/>
              </a:avLst>
            </a:prstGeom>
            <a:ln>
              <a:tailEnd type="triangle"/>
            </a:ln>
          </p:spPr>
          <p:style>
            <a:lnRef idx="2">
              <a:schemeClr val="dk1"/>
            </a:lnRef>
            <a:fillRef idx="0">
              <a:schemeClr val="dk1"/>
            </a:fillRef>
            <a:effectRef idx="1">
              <a:schemeClr val="dk1"/>
            </a:effectRef>
            <a:fontRef idx="minor">
              <a:schemeClr val="tx1"/>
            </a:fontRef>
          </p:style>
        </p:cxnSp>
        <p:sp>
          <p:nvSpPr>
            <p:cNvPr id="9" name="TextBox 8">
              <a:extLst>
                <a:ext uri="{FF2B5EF4-FFF2-40B4-BE49-F238E27FC236}">
                  <a16:creationId xmlns:a16="http://schemas.microsoft.com/office/drawing/2014/main" id="{B25F3596-31F7-4CEA-929A-3F842122B0C4}"/>
                </a:ext>
              </a:extLst>
            </p:cNvPr>
            <p:cNvSpPr txBox="1"/>
            <p:nvPr/>
          </p:nvSpPr>
          <p:spPr>
            <a:xfrm>
              <a:off x="4633598" y="1519557"/>
              <a:ext cx="1079029" cy="400110"/>
            </a:xfrm>
            <a:prstGeom prst="rect">
              <a:avLst/>
            </a:prstGeom>
            <a:solidFill>
              <a:schemeClr val="accent5">
                <a:lumMod val="20000"/>
                <a:lumOff val="80000"/>
              </a:schemeClr>
            </a:solidFill>
            <a:ln>
              <a:solidFill>
                <a:schemeClr val="tx1"/>
              </a:solidFill>
            </a:ln>
          </p:spPr>
          <p:txBody>
            <a:bodyPr wrap="square" rtlCol="0">
              <a:spAutoFit/>
            </a:bodyPr>
            <a:lstStyle/>
            <a:p>
              <a:r>
                <a:rPr lang="en-GB" sz="1000" dirty="0"/>
                <a:t>Formulate Marketing Plan</a:t>
              </a:r>
            </a:p>
          </p:txBody>
        </p:sp>
        <p:sp>
          <p:nvSpPr>
            <p:cNvPr id="10" name="TextBox 9">
              <a:extLst>
                <a:ext uri="{FF2B5EF4-FFF2-40B4-BE49-F238E27FC236}">
                  <a16:creationId xmlns:a16="http://schemas.microsoft.com/office/drawing/2014/main" id="{831973F2-673C-49D4-A25A-3C3B3091C1B4}"/>
                </a:ext>
              </a:extLst>
            </p:cNvPr>
            <p:cNvSpPr txBox="1"/>
            <p:nvPr/>
          </p:nvSpPr>
          <p:spPr>
            <a:xfrm>
              <a:off x="2744585" y="2296880"/>
              <a:ext cx="1079029" cy="400110"/>
            </a:xfrm>
            <a:prstGeom prst="rect">
              <a:avLst/>
            </a:prstGeom>
            <a:solidFill>
              <a:schemeClr val="accent5">
                <a:lumMod val="20000"/>
                <a:lumOff val="80000"/>
              </a:schemeClr>
            </a:solidFill>
            <a:ln>
              <a:solidFill>
                <a:schemeClr val="tx1"/>
              </a:solidFill>
            </a:ln>
          </p:spPr>
          <p:txBody>
            <a:bodyPr wrap="square" rtlCol="0">
              <a:spAutoFit/>
            </a:bodyPr>
            <a:lstStyle/>
            <a:p>
              <a:r>
                <a:rPr lang="en-GB" sz="1000" dirty="0"/>
                <a:t>Model Realtime Predictions</a:t>
              </a:r>
            </a:p>
          </p:txBody>
        </p:sp>
        <p:sp>
          <p:nvSpPr>
            <p:cNvPr id="3" name="TextBox 2">
              <a:extLst>
                <a:ext uri="{FF2B5EF4-FFF2-40B4-BE49-F238E27FC236}">
                  <a16:creationId xmlns:a16="http://schemas.microsoft.com/office/drawing/2014/main" id="{2DEE23CB-F17F-4C18-9AFD-DAF247435415}"/>
                </a:ext>
              </a:extLst>
            </p:cNvPr>
            <p:cNvSpPr txBox="1"/>
            <p:nvPr/>
          </p:nvSpPr>
          <p:spPr>
            <a:xfrm>
              <a:off x="776739" y="920528"/>
              <a:ext cx="1325983" cy="307777"/>
            </a:xfrm>
            <a:prstGeom prst="rect">
              <a:avLst/>
            </a:prstGeom>
            <a:solidFill>
              <a:schemeClr val="accent4">
                <a:lumMod val="60000"/>
                <a:lumOff val="40000"/>
              </a:schemeClr>
            </a:solidFill>
            <a:ln>
              <a:solidFill>
                <a:schemeClr val="tx1"/>
              </a:solidFill>
            </a:ln>
          </p:spPr>
          <p:txBody>
            <a:bodyPr wrap="square" rtlCol="0">
              <a:spAutoFit/>
            </a:bodyPr>
            <a:lstStyle/>
            <a:p>
              <a:pPr algn="ctr"/>
              <a:r>
                <a:rPr lang="en-GB" dirty="0"/>
                <a:t>Management</a:t>
              </a:r>
            </a:p>
          </p:txBody>
        </p:sp>
        <p:sp>
          <p:nvSpPr>
            <p:cNvPr id="16" name="TextBox 15">
              <a:extLst>
                <a:ext uri="{FF2B5EF4-FFF2-40B4-BE49-F238E27FC236}">
                  <a16:creationId xmlns:a16="http://schemas.microsoft.com/office/drawing/2014/main" id="{881304CF-9A65-4920-99DB-BFDA5CBFFCCA}"/>
                </a:ext>
              </a:extLst>
            </p:cNvPr>
            <p:cNvSpPr txBox="1"/>
            <p:nvPr/>
          </p:nvSpPr>
          <p:spPr>
            <a:xfrm>
              <a:off x="776739" y="2697825"/>
              <a:ext cx="1325983" cy="523220"/>
            </a:xfrm>
            <a:prstGeom prst="rect">
              <a:avLst/>
            </a:prstGeom>
            <a:solidFill>
              <a:schemeClr val="accent4">
                <a:lumMod val="60000"/>
                <a:lumOff val="40000"/>
              </a:schemeClr>
            </a:solidFill>
            <a:ln>
              <a:solidFill>
                <a:schemeClr val="tx1"/>
              </a:solidFill>
            </a:ln>
          </p:spPr>
          <p:txBody>
            <a:bodyPr wrap="square" rtlCol="0">
              <a:spAutoFit/>
            </a:bodyPr>
            <a:lstStyle/>
            <a:p>
              <a:pPr algn="ctr"/>
              <a:r>
                <a:rPr lang="en-GB" dirty="0"/>
                <a:t>Customer Service</a:t>
              </a:r>
            </a:p>
          </p:txBody>
        </p:sp>
        <p:cxnSp>
          <p:nvCxnSpPr>
            <p:cNvPr id="1281" name="Straight Connector 1280">
              <a:extLst>
                <a:ext uri="{FF2B5EF4-FFF2-40B4-BE49-F238E27FC236}">
                  <a16:creationId xmlns:a16="http://schemas.microsoft.com/office/drawing/2014/main" id="{3A7BF9E0-9979-4B00-936C-316C2ACA3075}"/>
                </a:ext>
              </a:extLst>
            </p:cNvPr>
            <p:cNvCxnSpPr>
              <a:cxnSpLocks/>
            </p:cNvCxnSpPr>
            <p:nvPr/>
          </p:nvCxnSpPr>
          <p:spPr>
            <a:xfrm>
              <a:off x="2102722" y="2914661"/>
              <a:ext cx="1846710" cy="0"/>
            </a:xfrm>
            <a:prstGeom prst="line">
              <a:avLst/>
            </a:prstGeom>
          </p:spPr>
          <p:style>
            <a:lnRef idx="2">
              <a:schemeClr val="dk1"/>
            </a:lnRef>
            <a:fillRef idx="0">
              <a:schemeClr val="dk1"/>
            </a:fillRef>
            <a:effectRef idx="1">
              <a:schemeClr val="dk1"/>
            </a:effectRef>
            <a:fontRef idx="minor">
              <a:schemeClr val="tx1"/>
            </a:fontRef>
          </p:style>
        </p:cxnSp>
        <p:cxnSp>
          <p:nvCxnSpPr>
            <p:cNvPr id="38" name="Straight Connector 37">
              <a:extLst>
                <a:ext uri="{FF2B5EF4-FFF2-40B4-BE49-F238E27FC236}">
                  <a16:creationId xmlns:a16="http://schemas.microsoft.com/office/drawing/2014/main" id="{8BBFA72E-67C7-4690-832F-6DCAF43C399A}"/>
                </a:ext>
              </a:extLst>
            </p:cNvPr>
            <p:cNvCxnSpPr>
              <a:cxnSpLocks/>
            </p:cNvCxnSpPr>
            <p:nvPr/>
          </p:nvCxnSpPr>
          <p:spPr>
            <a:xfrm>
              <a:off x="2102722" y="1095823"/>
              <a:ext cx="1846710" cy="0"/>
            </a:xfrm>
            <a:prstGeom prst="line">
              <a:avLst/>
            </a:prstGeom>
          </p:spPr>
          <p:style>
            <a:lnRef idx="2">
              <a:schemeClr val="dk1"/>
            </a:lnRef>
            <a:fillRef idx="0">
              <a:schemeClr val="dk1"/>
            </a:fillRef>
            <a:effectRef idx="1">
              <a:schemeClr val="dk1"/>
            </a:effectRef>
            <a:fontRef idx="minor">
              <a:schemeClr val="tx1"/>
            </a:fontRef>
          </p:style>
        </p:cxnSp>
        <p:cxnSp>
          <p:nvCxnSpPr>
            <p:cNvPr id="39" name="Straight Connector 38">
              <a:extLst>
                <a:ext uri="{FF2B5EF4-FFF2-40B4-BE49-F238E27FC236}">
                  <a16:creationId xmlns:a16="http://schemas.microsoft.com/office/drawing/2014/main" id="{448250E3-0B67-4298-873D-853E61BAD902}"/>
                </a:ext>
              </a:extLst>
            </p:cNvPr>
            <p:cNvCxnSpPr>
              <a:cxnSpLocks/>
            </p:cNvCxnSpPr>
            <p:nvPr/>
          </p:nvCxnSpPr>
          <p:spPr>
            <a:xfrm>
              <a:off x="4260582" y="1259247"/>
              <a:ext cx="0" cy="461834"/>
            </a:xfrm>
            <a:prstGeom prst="line">
              <a:avLst/>
            </a:prstGeom>
          </p:spPr>
          <p:style>
            <a:lnRef idx="2">
              <a:schemeClr val="dk1"/>
            </a:lnRef>
            <a:fillRef idx="0">
              <a:schemeClr val="dk1"/>
            </a:fillRef>
            <a:effectRef idx="1">
              <a:schemeClr val="dk1"/>
            </a:effectRef>
            <a:fontRef idx="minor">
              <a:schemeClr val="tx1"/>
            </a:fontRef>
          </p:style>
        </p:cxnSp>
        <p:cxnSp>
          <p:nvCxnSpPr>
            <p:cNvPr id="1290" name="Straight Arrow Connector 1289">
              <a:extLst>
                <a:ext uri="{FF2B5EF4-FFF2-40B4-BE49-F238E27FC236}">
                  <a16:creationId xmlns:a16="http://schemas.microsoft.com/office/drawing/2014/main" id="{30A412FF-FDA1-4287-82DC-1DD901809CBB}"/>
                </a:ext>
              </a:extLst>
            </p:cNvPr>
            <p:cNvCxnSpPr/>
            <p:nvPr/>
          </p:nvCxnSpPr>
          <p:spPr>
            <a:xfrm>
              <a:off x="4254232" y="1265597"/>
              <a:ext cx="324118"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0" name="Straight Arrow Connector 49">
              <a:extLst>
                <a:ext uri="{FF2B5EF4-FFF2-40B4-BE49-F238E27FC236}">
                  <a16:creationId xmlns:a16="http://schemas.microsoft.com/office/drawing/2014/main" id="{E58BDE48-3083-46AF-8A26-4873A2868D5F}"/>
                </a:ext>
              </a:extLst>
            </p:cNvPr>
            <p:cNvCxnSpPr/>
            <p:nvPr/>
          </p:nvCxnSpPr>
          <p:spPr>
            <a:xfrm>
              <a:off x="4254232" y="1710097"/>
              <a:ext cx="324118"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1" name="Straight Connector 50">
              <a:extLst>
                <a:ext uri="{FF2B5EF4-FFF2-40B4-BE49-F238E27FC236}">
                  <a16:creationId xmlns:a16="http://schemas.microsoft.com/office/drawing/2014/main" id="{7D0E2E04-CABF-4AE7-AC54-24522923FB59}"/>
                </a:ext>
              </a:extLst>
            </p:cNvPr>
            <p:cNvCxnSpPr>
              <a:cxnSpLocks/>
            </p:cNvCxnSpPr>
            <p:nvPr/>
          </p:nvCxnSpPr>
          <p:spPr>
            <a:xfrm>
              <a:off x="4260582" y="2345097"/>
              <a:ext cx="0" cy="461834"/>
            </a:xfrm>
            <a:prstGeom prst="line">
              <a:avLst/>
            </a:prstGeom>
          </p:spPr>
          <p:style>
            <a:lnRef idx="2">
              <a:schemeClr val="dk1"/>
            </a:lnRef>
            <a:fillRef idx="0">
              <a:schemeClr val="dk1"/>
            </a:fillRef>
            <a:effectRef idx="1">
              <a:schemeClr val="dk1"/>
            </a:effectRef>
            <a:fontRef idx="minor">
              <a:schemeClr val="tx1"/>
            </a:fontRef>
          </p:style>
        </p:cxnSp>
        <p:cxnSp>
          <p:nvCxnSpPr>
            <p:cNvPr id="52" name="Straight Arrow Connector 51">
              <a:extLst>
                <a:ext uri="{FF2B5EF4-FFF2-40B4-BE49-F238E27FC236}">
                  <a16:creationId xmlns:a16="http://schemas.microsoft.com/office/drawing/2014/main" id="{47A3AB26-D5C0-46C2-9A48-FDB9F9359A2E}"/>
                </a:ext>
              </a:extLst>
            </p:cNvPr>
            <p:cNvCxnSpPr/>
            <p:nvPr/>
          </p:nvCxnSpPr>
          <p:spPr>
            <a:xfrm>
              <a:off x="4254232" y="2351447"/>
              <a:ext cx="324118"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3" name="Straight Arrow Connector 52">
              <a:extLst>
                <a:ext uri="{FF2B5EF4-FFF2-40B4-BE49-F238E27FC236}">
                  <a16:creationId xmlns:a16="http://schemas.microsoft.com/office/drawing/2014/main" id="{39B72A1A-94F9-46D4-9204-F511629C8B62}"/>
                </a:ext>
              </a:extLst>
            </p:cNvPr>
            <p:cNvCxnSpPr/>
            <p:nvPr/>
          </p:nvCxnSpPr>
          <p:spPr>
            <a:xfrm>
              <a:off x="4254232" y="2795947"/>
              <a:ext cx="324118"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4" name="Straight Connector 53">
              <a:extLst>
                <a:ext uri="{FF2B5EF4-FFF2-40B4-BE49-F238E27FC236}">
                  <a16:creationId xmlns:a16="http://schemas.microsoft.com/office/drawing/2014/main" id="{BEF80AB0-F121-42A6-9B0F-AAEF871278E9}"/>
                </a:ext>
              </a:extLst>
            </p:cNvPr>
            <p:cNvCxnSpPr>
              <a:cxnSpLocks/>
            </p:cNvCxnSpPr>
            <p:nvPr/>
          </p:nvCxnSpPr>
          <p:spPr>
            <a:xfrm>
              <a:off x="3949432" y="1087797"/>
              <a:ext cx="0" cy="378792"/>
            </a:xfrm>
            <a:prstGeom prst="line">
              <a:avLst/>
            </a:prstGeom>
          </p:spPr>
          <p:style>
            <a:lnRef idx="2">
              <a:schemeClr val="dk1"/>
            </a:lnRef>
            <a:fillRef idx="0">
              <a:schemeClr val="dk1"/>
            </a:fillRef>
            <a:effectRef idx="1">
              <a:schemeClr val="dk1"/>
            </a:effectRef>
            <a:fontRef idx="minor">
              <a:schemeClr val="tx1"/>
            </a:fontRef>
          </p:style>
        </p:cxnSp>
        <p:cxnSp>
          <p:nvCxnSpPr>
            <p:cNvPr id="56" name="Straight Connector 55">
              <a:extLst>
                <a:ext uri="{FF2B5EF4-FFF2-40B4-BE49-F238E27FC236}">
                  <a16:creationId xmlns:a16="http://schemas.microsoft.com/office/drawing/2014/main" id="{FAF46A87-3949-4BC5-AA1A-31F803C482B7}"/>
                </a:ext>
              </a:extLst>
            </p:cNvPr>
            <p:cNvCxnSpPr>
              <a:cxnSpLocks/>
            </p:cNvCxnSpPr>
            <p:nvPr/>
          </p:nvCxnSpPr>
          <p:spPr>
            <a:xfrm>
              <a:off x="3936732" y="2529247"/>
              <a:ext cx="0" cy="378792"/>
            </a:xfrm>
            <a:prstGeom prst="line">
              <a:avLst/>
            </a:prstGeom>
          </p:spPr>
          <p:style>
            <a:lnRef idx="2">
              <a:schemeClr val="dk1"/>
            </a:lnRef>
            <a:fillRef idx="0">
              <a:schemeClr val="dk1"/>
            </a:fillRef>
            <a:effectRef idx="1">
              <a:schemeClr val="dk1"/>
            </a:effectRef>
            <a:fontRef idx="minor">
              <a:schemeClr val="tx1"/>
            </a:fontRef>
          </p:style>
        </p:cxnSp>
        <p:cxnSp>
          <p:nvCxnSpPr>
            <p:cNvPr id="57" name="Straight Connector 56">
              <a:extLst>
                <a:ext uri="{FF2B5EF4-FFF2-40B4-BE49-F238E27FC236}">
                  <a16:creationId xmlns:a16="http://schemas.microsoft.com/office/drawing/2014/main" id="{979623F6-8EE3-460F-8151-2DEB13DBB833}"/>
                </a:ext>
              </a:extLst>
            </p:cNvPr>
            <p:cNvCxnSpPr>
              <a:cxnSpLocks/>
            </p:cNvCxnSpPr>
            <p:nvPr/>
          </p:nvCxnSpPr>
          <p:spPr>
            <a:xfrm flipV="1">
              <a:off x="3930382" y="1449747"/>
              <a:ext cx="330200" cy="1"/>
            </a:xfrm>
            <a:prstGeom prst="line">
              <a:avLst/>
            </a:prstGeom>
          </p:spPr>
          <p:style>
            <a:lnRef idx="2">
              <a:schemeClr val="dk1"/>
            </a:lnRef>
            <a:fillRef idx="0">
              <a:schemeClr val="dk1"/>
            </a:fillRef>
            <a:effectRef idx="1">
              <a:schemeClr val="dk1"/>
            </a:effectRef>
            <a:fontRef idx="minor">
              <a:schemeClr val="tx1"/>
            </a:fontRef>
          </p:style>
        </p:cxnSp>
        <p:cxnSp>
          <p:nvCxnSpPr>
            <p:cNvPr id="60" name="Straight Connector 59">
              <a:extLst>
                <a:ext uri="{FF2B5EF4-FFF2-40B4-BE49-F238E27FC236}">
                  <a16:creationId xmlns:a16="http://schemas.microsoft.com/office/drawing/2014/main" id="{B30F6EC1-5C80-4DF0-8D12-68F6A5480177}"/>
                </a:ext>
              </a:extLst>
            </p:cNvPr>
            <p:cNvCxnSpPr>
              <a:cxnSpLocks/>
            </p:cNvCxnSpPr>
            <p:nvPr/>
          </p:nvCxnSpPr>
          <p:spPr>
            <a:xfrm flipV="1">
              <a:off x="3924032" y="2541947"/>
              <a:ext cx="330200" cy="1"/>
            </a:xfrm>
            <a:prstGeom prst="line">
              <a:avLst/>
            </a:prstGeom>
          </p:spPr>
          <p:style>
            <a:lnRef idx="2">
              <a:schemeClr val="dk1"/>
            </a:lnRef>
            <a:fillRef idx="0">
              <a:schemeClr val="dk1"/>
            </a:fillRef>
            <a:effectRef idx="1">
              <a:schemeClr val="dk1"/>
            </a:effectRef>
            <a:fontRef idx="minor">
              <a:schemeClr val="tx1"/>
            </a:fontRef>
          </p:style>
        </p:cxnSp>
        <p:cxnSp>
          <p:nvCxnSpPr>
            <p:cNvPr id="65" name="Connector: Elbow 64">
              <a:extLst>
                <a:ext uri="{FF2B5EF4-FFF2-40B4-BE49-F238E27FC236}">
                  <a16:creationId xmlns:a16="http://schemas.microsoft.com/office/drawing/2014/main" id="{9306BF98-548B-4DFF-8562-A83135D06E9D}"/>
                </a:ext>
              </a:extLst>
            </p:cNvPr>
            <p:cNvCxnSpPr>
              <a:cxnSpLocks/>
            </p:cNvCxnSpPr>
            <p:nvPr/>
          </p:nvCxnSpPr>
          <p:spPr>
            <a:xfrm flipV="1">
              <a:off x="5712627" y="2603731"/>
              <a:ext cx="605623" cy="198586"/>
            </a:xfrm>
            <a:prstGeom prst="bentConnector3">
              <a:avLst/>
            </a:prstGeom>
            <a:ln>
              <a:tailEnd type="triangle"/>
            </a:ln>
          </p:spPr>
          <p:style>
            <a:lnRef idx="2">
              <a:schemeClr val="dk1"/>
            </a:lnRef>
            <a:fillRef idx="0">
              <a:schemeClr val="dk1"/>
            </a:fillRef>
            <a:effectRef idx="1">
              <a:schemeClr val="dk1"/>
            </a:effectRef>
            <a:fontRef idx="minor">
              <a:schemeClr val="tx1"/>
            </a:fontRef>
          </p:style>
        </p:cxnSp>
        <p:cxnSp>
          <p:nvCxnSpPr>
            <p:cNvPr id="66" name="Connector: Elbow 65">
              <a:extLst>
                <a:ext uri="{FF2B5EF4-FFF2-40B4-BE49-F238E27FC236}">
                  <a16:creationId xmlns:a16="http://schemas.microsoft.com/office/drawing/2014/main" id="{94630B0C-85D0-42B2-96BA-84376D447DA5}"/>
                </a:ext>
              </a:extLst>
            </p:cNvPr>
            <p:cNvCxnSpPr>
              <a:cxnSpLocks/>
            </p:cNvCxnSpPr>
            <p:nvPr/>
          </p:nvCxnSpPr>
          <p:spPr>
            <a:xfrm>
              <a:off x="5687227" y="2218117"/>
              <a:ext cx="635704" cy="220283"/>
            </a:xfrm>
            <a:prstGeom prst="bentConnector3">
              <a:avLst/>
            </a:prstGeom>
            <a:ln>
              <a:tailEnd type="triangle"/>
            </a:ln>
          </p:spPr>
          <p:style>
            <a:lnRef idx="2">
              <a:schemeClr val="dk1"/>
            </a:lnRef>
            <a:fillRef idx="0">
              <a:schemeClr val="dk1"/>
            </a:fillRef>
            <a:effectRef idx="1">
              <a:schemeClr val="dk1"/>
            </a:effectRef>
            <a:fontRef idx="minor">
              <a:schemeClr val="tx1"/>
            </a:fontRef>
          </p:style>
        </p:cxnSp>
        <p:sp>
          <p:nvSpPr>
            <p:cNvPr id="11" name="TextBox 10">
              <a:extLst>
                <a:ext uri="{FF2B5EF4-FFF2-40B4-BE49-F238E27FC236}">
                  <a16:creationId xmlns:a16="http://schemas.microsoft.com/office/drawing/2014/main" id="{97D34F04-D4C6-4ED1-AEBE-E74A69348B95}"/>
                </a:ext>
              </a:extLst>
            </p:cNvPr>
            <p:cNvSpPr txBox="1"/>
            <p:nvPr/>
          </p:nvSpPr>
          <p:spPr>
            <a:xfrm>
              <a:off x="4639168" y="2112472"/>
              <a:ext cx="1079029" cy="400110"/>
            </a:xfrm>
            <a:prstGeom prst="rect">
              <a:avLst/>
            </a:prstGeom>
            <a:solidFill>
              <a:schemeClr val="accent5">
                <a:lumMod val="20000"/>
                <a:lumOff val="80000"/>
              </a:schemeClr>
            </a:solidFill>
            <a:ln>
              <a:solidFill>
                <a:schemeClr val="tx1"/>
              </a:solidFill>
            </a:ln>
          </p:spPr>
          <p:txBody>
            <a:bodyPr wrap="square" rtlCol="0">
              <a:spAutoFit/>
            </a:bodyPr>
            <a:lstStyle/>
            <a:p>
              <a:r>
                <a:rPr lang="en-GB" sz="1000" dirty="0"/>
                <a:t>Proactive Engagement</a:t>
              </a:r>
            </a:p>
          </p:txBody>
        </p:sp>
        <p:sp>
          <p:nvSpPr>
            <p:cNvPr id="12" name="TextBox 11">
              <a:extLst>
                <a:ext uri="{FF2B5EF4-FFF2-40B4-BE49-F238E27FC236}">
                  <a16:creationId xmlns:a16="http://schemas.microsoft.com/office/drawing/2014/main" id="{7180C61F-70B6-4646-BF35-A2DB22BF61E5}"/>
                </a:ext>
              </a:extLst>
            </p:cNvPr>
            <p:cNvSpPr txBox="1"/>
            <p:nvPr/>
          </p:nvSpPr>
          <p:spPr>
            <a:xfrm>
              <a:off x="4638062" y="2578566"/>
              <a:ext cx="1079029" cy="400110"/>
            </a:xfrm>
            <a:prstGeom prst="rect">
              <a:avLst/>
            </a:prstGeom>
            <a:solidFill>
              <a:schemeClr val="accent5">
                <a:lumMod val="20000"/>
                <a:lumOff val="80000"/>
              </a:schemeClr>
            </a:solidFill>
            <a:ln>
              <a:solidFill>
                <a:schemeClr val="tx1"/>
              </a:solidFill>
            </a:ln>
          </p:spPr>
          <p:txBody>
            <a:bodyPr wrap="square" rtlCol="0">
              <a:spAutoFit/>
            </a:bodyPr>
            <a:lstStyle/>
            <a:p>
              <a:r>
                <a:rPr lang="en-GB" sz="1000" dirty="0"/>
                <a:t>Reactive Engagement</a:t>
              </a:r>
            </a:p>
          </p:txBody>
        </p:sp>
        <p:cxnSp>
          <p:nvCxnSpPr>
            <p:cNvPr id="68" name="Connector: Elbow 67">
              <a:extLst>
                <a:ext uri="{FF2B5EF4-FFF2-40B4-BE49-F238E27FC236}">
                  <a16:creationId xmlns:a16="http://schemas.microsoft.com/office/drawing/2014/main" id="{F09F79F9-A8BF-4AF6-BAA9-608BB0D4A131}"/>
                </a:ext>
              </a:extLst>
            </p:cNvPr>
            <p:cNvCxnSpPr>
              <a:cxnSpLocks/>
            </p:cNvCxnSpPr>
            <p:nvPr/>
          </p:nvCxnSpPr>
          <p:spPr>
            <a:xfrm>
              <a:off x="5680877" y="1233867"/>
              <a:ext cx="635704" cy="220283"/>
            </a:xfrm>
            <a:prstGeom prst="bentConnector3">
              <a:avLst/>
            </a:prstGeom>
            <a:ln>
              <a:tailEnd type="triangle"/>
            </a:ln>
          </p:spPr>
          <p:style>
            <a:lnRef idx="2">
              <a:schemeClr val="dk1"/>
            </a:lnRef>
            <a:fillRef idx="0">
              <a:schemeClr val="dk1"/>
            </a:fillRef>
            <a:effectRef idx="1">
              <a:schemeClr val="dk1"/>
            </a:effectRef>
            <a:fontRef idx="minor">
              <a:schemeClr val="tx1"/>
            </a:fontRef>
          </p:style>
        </p:cxnSp>
        <p:sp>
          <p:nvSpPr>
            <p:cNvPr id="8" name="TextBox 7">
              <a:extLst>
                <a:ext uri="{FF2B5EF4-FFF2-40B4-BE49-F238E27FC236}">
                  <a16:creationId xmlns:a16="http://schemas.microsoft.com/office/drawing/2014/main" id="{32360421-253E-4DD4-BC8B-85CA263375D3}"/>
                </a:ext>
              </a:extLst>
            </p:cNvPr>
            <p:cNvSpPr txBox="1"/>
            <p:nvPr/>
          </p:nvSpPr>
          <p:spPr>
            <a:xfrm>
              <a:off x="4634708" y="1060129"/>
              <a:ext cx="1079029" cy="400110"/>
            </a:xfrm>
            <a:prstGeom prst="rect">
              <a:avLst/>
            </a:prstGeom>
            <a:solidFill>
              <a:schemeClr val="accent5">
                <a:lumMod val="20000"/>
                <a:lumOff val="80000"/>
              </a:schemeClr>
            </a:solidFill>
            <a:ln>
              <a:solidFill>
                <a:schemeClr val="tx1"/>
              </a:solidFill>
            </a:ln>
          </p:spPr>
          <p:txBody>
            <a:bodyPr wrap="square" rtlCol="0">
              <a:spAutoFit/>
            </a:bodyPr>
            <a:lstStyle/>
            <a:p>
              <a:r>
                <a:rPr lang="en-GB" sz="1000" dirty="0"/>
                <a:t>Identify Weak Areas of Ops</a:t>
              </a:r>
            </a:p>
          </p:txBody>
        </p:sp>
        <p:cxnSp>
          <p:nvCxnSpPr>
            <p:cNvPr id="1308" name="Straight Arrow Connector 1307">
              <a:extLst>
                <a:ext uri="{FF2B5EF4-FFF2-40B4-BE49-F238E27FC236}">
                  <a16:creationId xmlns:a16="http://schemas.microsoft.com/office/drawing/2014/main" id="{BE1C6EA2-27BB-431F-B492-3E0E4FCBE1F0}"/>
                </a:ext>
              </a:extLst>
            </p:cNvPr>
            <p:cNvCxnSpPr>
              <a:cxnSpLocks/>
              <a:stCxn id="10" idx="2"/>
            </p:cNvCxnSpPr>
            <p:nvPr/>
          </p:nvCxnSpPr>
          <p:spPr>
            <a:xfrm>
              <a:off x="3284100" y="2696990"/>
              <a:ext cx="0" cy="21104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78" name="Straight Arrow Connector 77">
              <a:extLst>
                <a:ext uri="{FF2B5EF4-FFF2-40B4-BE49-F238E27FC236}">
                  <a16:creationId xmlns:a16="http://schemas.microsoft.com/office/drawing/2014/main" id="{86824100-DB0D-4841-8D8E-D54CDC55FD80}"/>
                </a:ext>
              </a:extLst>
            </p:cNvPr>
            <p:cNvCxnSpPr>
              <a:cxnSpLocks/>
            </p:cNvCxnSpPr>
            <p:nvPr/>
          </p:nvCxnSpPr>
          <p:spPr>
            <a:xfrm flipV="1">
              <a:off x="3284099" y="1087797"/>
              <a:ext cx="0" cy="27082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7" name="TextBox 6">
              <a:extLst>
                <a:ext uri="{FF2B5EF4-FFF2-40B4-BE49-F238E27FC236}">
                  <a16:creationId xmlns:a16="http://schemas.microsoft.com/office/drawing/2014/main" id="{60D51E20-942E-4241-8E93-8905EC800458}"/>
                </a:ext>
              </a:extLst>
            </p:cNvPr>
            <p:cNvSpPr txBox="1"/>
            <p:nvPr/>
          </p:nvSpPr>
          <p:spPr>
            <a:xfrm>
              <a:off x="2744585" y="1320971"/>
              <a:ext cx="1079029" cy="400110"/>
            </a:xfrm>
            <a:prstGeom prst="rect">
              <a:avLst/>
            </a:prstGeom>
            <a:solidFill>
              <a:schemeClr val="accent5">
                <a:lumMod val="20000"/>
                <a:lumOff val="80000"/>
              </a:schemeClr>
            </a:solidFill>
            <a:ln>
              <a:solidFill>
                <a:schemeClr val="tx1"/>
              </a:solidFill>
            </a:ln>
          </p:spPr>
          <p:txBody>
            <a:bodyPr wrap="square" rtlCol="0">
              <a:spAutoFit/>
            </a:bodyPr>
            <a:lstStyle/>
            <a:p>
              <a:r>
                <a:rPr lang="en-GB" sz="1000" dirty="0"/>
                <a:t>Model Batch Predictions</a:t>
              </a:r>
            </a:p>
          </p:txBody>
        </p:sp>
        <p:cxnSp>
          <p:nvCxnSpPr>
            <p:cNvPr id="80" name="Connector: Elbow 79">
              <a:extLst>
                <a:ext uri="{FF2B5EF4-FFF2-40B4-BE49-F238E27FC236}">
                  <a16:creationId xmlns:a16="http://schemas.microsoft.com/office/drawing/2014/main" id="{250A0DAF-A103-4041-8835-B0CB4FF642FA}"/>
                </a:ext>
              </a:extLst>
            </p:cNvPr>
            <p:cNvCxnSpPr>
              <a:cxnSpLocks/>
            </p:cNvCxnSpPr>
            <p:nvPr/>
          </p:nvCxnSpPr>
          <p:spPr>
            <a:xfrm rot="5400000" flipH="1" flipV="1">
              <a:off x="2392123" y="1606466"/>
              <a:ext cx="425202" cy="254322"/>
            </a:xfrm>
            <a:prstGeom prst="bentConnector2">
              <a:avLst/>
            </a:prstGeom>
            <a:ln>
              <a:tailEnd type="triangle"/>
            </a:ln>
          </p:spPr>
          <p:style>
            <a:lnRef idx="2">
              <a:schemeClr val="dk1"/>
            </a:lnRef>
            <a:fillRef idx="0">
              <a:schemeClr val="dk1"/>
            </a:fillRef>
            <a:effectRef idx="1">
              <a:schemeClr val="dk1"/>
            </a:effectRef>
            <a:fontRef idx="minor">
              <a:schemeClr val="tx1"/>
            </a:fontRef>
          </p:style>
        </p:cxnSp>
        <p:sp>
          <p:nvSpPr>
            <p:cNvPr id="2" name="TextBox 1">
              <a:extLst>
                <a:ext uri="{FF2B5EF4-FFF2-40B4-BE49-F238E27FC236}">
                  <a16:creationId xmlns:a16="http://schemas.microsoft.com/office/drawing/2014/main" id="{686E54CE-3733-44C4-8B98-1731B2EEEAF4}"/>
                </a:ext>
              </a:extLst>
            </p:cNvPr>
            <p:cNvSpPr txBox="1"/>
            <p:nvPr/>
          </p:nvSpPr>
          <p:spPr>
            <a:xfrm>
              <a:off x="1783709" y="1813984"/>
              <a:ext cx="1079029" cy="400110"/>
            </a:xfrm>
            <a:prstGeom prst="rect">
              <a:avLst/>
            </a:prstGeom>
            <a:solidFill>
              <a:schemeClr val="accent5">
                <a:lumMod val="20000"/>
                <a:lumOff val="80000"/>
              </a:schemeClr>
            </a:solidFill>
            <a:ln>
              <a:solidFill>
                <a:schemeClr val="tx1"/>
              </a:solidFill>
            </a:ln>
          </p:spPr>
          <p:txBody>
            <a:bodyPr wrap="square" rtlCol="0">
              <a:spAutoFit/>
            </a:bodyPr>
            <a:lstStyle/>
            <a:p>
              <a:r>
                <a:rPr lang="en-GB" sz="1000" dirty="0"/>
                <a:t>Company collects data</a:t>
              </a:r>
            </a:p>
          </p:txBody>
        </p:sp>
        <p:sp>
          <p:nvSpPr>
            <p:cNvPr id="83" name="TextBox 82">
              <a:extLst>
                <a:ext uri="{FF2B5EF4-FFF2-40B4-BE49-F238E27FC236}">
                  <a16:creationId xmlns:a16="http://schemas.microsoft.com/office/drawing/2014/main" id="{865C38AD-8717-4615-871F-572DD3C781EB}"/>
                </a:ext>
              </a:extLst>
            </p:cNvPr>
            <p:cNvSpPr txBox="1"/>
            <p:nvPr/>
          </p:nvSpPr>
          <p:spPr>
            <a:xfrm>
              <a:off x="7570773" y="1766333"/>
              <a:ext cx="1079029" cy="400110"/>
            </a:xfrm>
            <a:prstGeom prst="rect">
              <a:avLst/>
            </a:prstGeom>
            <a:solidFill>
              <a:schemeClr val="accent5">
                <a:lumMod val="20000"/>
                <a:lumOff val="80000"/>
              </a:schemeClr>
            </a:solidFill>
            <a:ln>
              <a:solidFill>
                <a:schemeClr val="tx1"/>
              </a:solidFill>
            </a:ln>
          </p:spPr>
          <p:txBody>
            <a:bodyPr wrap="square" rtlCol="0">
              <a:spAutoFit/>
            </a:bodyPr>
            <a:lstStyle/>
            <a:p>
              <a:r>
                <a:rPr lang="en-GB" sz="1000" dirty="0"/>
                <a:t>Evaluate Predictions</a:t>
              </a:r>
            </a:p>
          </p:txBody>
        </p:sp>
        <p:cxnSp>
          <p:nvCxnSpPr>
            <p:cNvPr id="84" name="Connector: Elbow 83">
              <a:extLst>
                <a:ext uri="{FF2B5EF4-FFF2-40B4-BE49-F238E27FC236}">
                  <a16:creationId xmlns:a16="http://schemas.microsoft.com/office/drawing/2014/main" id="{C327F0FD-0D4A-44F8-A83E-A447C77A414A}"/>
                </a:ext>
              </a:extLst>
            </p:cNvPr>
            <p:cNvCxnSpPr>
              <a:cxnSpLocks/>
            </p:cNvCxnSpPr>
            <p:nvPr/>
          </p:nvCxnSpPr>
          <p:spPr>
            <a:xfrm>
              <a:off x="7040577" y="1539370"/>
              <a:ext cx="462472" cy="371473"/>
            </a:xfrm>
            <a:prstGeom prst="bentConnector3">
              <a:avLst>
                <a:gd name="adj1" fmla="val 50000"/>
              </a:avLst>
            </a:prstGeom>
            <a:ln>
              <a:tailEnd type="triangle"/>
            </a:ln>
          </p:spPr>
          <p:style>
            <a:lnRef idx="2">
              <a:schemeClr val="dk1"/>
            </a:lnRef>
            <a:fillRef idx="0">
              <a:schemeClr val="dk1"/>
            </a:fillRef>
            <a:effectRef idx="1">
              <a:schemeClr val="dk1"/>
            </a:effectRef>
            <a:fontRef idx="minor">
              <a:schemeClr val="tx1"/>
            </a:fontRef>
          </p:style>
        </p:cxnSp>
        <p:sp>
          <p:nvSpPr>
            <p:cNvPr id="13" name="TextBox 12">
              <a:extLst>
                <a:ext uri="{FF2B5EF4-FFF2-40B4-BE49-F238E27FC236}">
                  <a16:creationId xmlns:a16="http://schemas.microsoft.com/office/drawing/2014/main" id="{04B843EA-DD9B-4C54-8BAF-F2686AEF2736}"/>
                </a:ext>
              </a:extLst>
            </p:cNvPr>
            <p:cNvSpPr txBox="1"/>
            <p:nvPr/>
          </p:nvSpPr>
          <p:spPr>
            <a:xfrm>
              <a:off x="6354681" y="1275240"/>
              <a:ext cx="1079029" cy="400110"/>
            </a:xfrm>
            <a:prstGeom prst="rect">
              <a:avLst/>
            </a:prstGeom>
            <a:solidFill>
              <a:schemeClr val="accent5">
                <a:lumMod val="20000"/>
                <a:lumOff val="80000"/>
              </a:schemeClr>
            </a:solidFill>
            <a:ln>
              <a:solidFill>
                <a:schemeClr val="tx1"/>
              </a:solidFill>
            </a:ln>
          </p:spPr>
          <p:txBody>
            <a:bodyPr wrap="square" rtlCol="0">
              <a:spAutoFit/>
            </a:bodyPr>
            <a:lstStyle/>
            <a:p>
              <a:r>
                <a:rPr lang="en-GB" sz="1000" dirty="0"/>
                <a:t>Monitor Churn Rate</a:t>
              </a:r>
            </a:p>
          </p:txBody>
        </p:sp>
        <p:cxnSp>
          <p:nvCxnSpPr>
            <p:cNvPr id="85" name="Connector: Elbow 84">
              <a:extLst>
                <a:ext uri="{FF2B5EF4-FFF2-40B4-BE49-F238E27FC236}">
                  <a16:creationId xmlns:a16="http://schemas.microsoft.com/office/drawing/2014/main" id="{90C528A6-8A28-4055-9247-1A7A1C37E9CC}"/>
                </a:ext>
              </a:extLst>
            </p:cNvPr>
            <p:cNvCxnSpPr>
              <a:cxnSpLocks/>
            </p:cNvCxnSpPr>
            <p:nvPr/>
          </p:nvCxnSpPr>
          <p:spPr>
            <a:xfrm rot="5400000" flipH="1" flipV="1">
              <a:off x="7173673" y="2111814"/>
              <a:ext cx="425202" cy="254322"/>
            </a:xfrm>
            <a:prstGeom prst="bentConnector2">
              <a:avLst/>
            </a:prstGeom>
            <a:ln>
              <a:tailEnd type="triangle"/>
            </a:ln>
          </p:spPr>
          <p:style>
            <a:lnRef idx="2">
              <a:schemeClr val="dk1"/>
            </a:lnRef>
            <a:fillRef idx="0">
              <a:schemeClr val="dk1"/>
            </a:fillRef>
            <a:effectRef idx="1">
              <a:schemeClr val="dk1"/>
            </a:effectRef>
            <a:fontRef idx="minor">
              <a:schemeClr val="tx1"/>
            </a:fontRef>
          </p:style>
        </p:cxnSp>
        <p:sp>
          <p:nvSpPr>
            <p:cNvPr id="14" name="TextBox 13">
              <a:extLst>
                <a:ext uri="{FF2B5EF4-FFF2-40B4-BE49-F238E27FC236}">
                  <a16:creationId xmlns:a16="http://schemas.microsoft.com/office/drawing/2014/main" id="{CC16C52A-4600-4655-BEA3-048844C230CA}"/>
                </a:ext>
              </a:extLst>
            </p:cNvPr>
            <p:cNvSpPr txBox="1"/>
            <p:nvPr/>
          </p:nvSpPr>
          <p:spPr>
            <a:xfrm>
              <a:off x="6354682" y="2295973"/>
              <a:ext cx="1079029" cy="400110"/>
            </a:xfrm>
            <a:prstGeom prst="rect">
              <a:avLst/>
            </a:prstGeom>
            <a:solidFill>
              <a:schemeClr val="accent5">
                <a:lumMod val="20000"/>
                <a:lumOff val="80000"/>
              </a:schemeClr>
            </a:solidFill>
            <a:ln>
              <a:solidFill>
                <a:schemeClr val="tx1"/>
              </a:solidFill>
            </a:ln>
          </p:spPr>
          <p:txBody>
            <a:bodyPr wrap="square" rtlCol="0">
              <a:spAutoFit/>
            </a:bodyPr>
            <a:lstStyle/>
            <a:p>
              <a:r>
                <a:rPr lang="en-GB" sz="1000" dirty="0"/>
                <a:t>Monitor Retention Rate</a:t>
              </a:r>
            </a:p>
          </p:txBody>
        </p:sp>
        <p:cxnSp>
          <p:nvCxnSpPr>
            <p:cNvPr id="36" name="Straight Connector 35">
              <a:extLst>
                <a:ext uri="{FF2B5EF4-FFF2-40B4-BE49-F238E27FC236}">
                  <a16:creationId xmlns:a16="http://schemas.microsoft.com/office/drawing/2014/main" id="{31A1F8C1-6140-434D-BD2E-606171B8F7FA}"/>
                </a:ext>
              </a:extLst>
            </p:cNvPr>
            <p:cNvCxnSpPr>
              <a:cxnSpLocks/>
              <a:stCxn id="83" idx="2"/>
            </p:cNvCxnSpPr>
            <p:nvPr/>
          </p:nvCxnSpPr>
          <p:spPr>
            <a:xfrm>
              <a:off x="8110288" y="2166443"/>
              <a:ext cx="0" cy="1190796"/>
            </a:xfrm>
            <a:prstGeom prst="line">
              <a:avLst/>
            </a:prstGeom>
          </p:spPr>
          <p:style>
            <a:lnRef idx="2">
              <a:schemeClr val="dk1"/>
            </a:lnRef>
            <a:fillRef idx="0">
              <a:schemeClr val="dk1"/>
            </a:fillRef>
            <a:effectRef idx="1">
              <a:schemeClr val="dk1"/>
            </a:effectRef>
            <a:fontRef idx="minor">
              <a:schemeClr val="tx1"/>
            </a:fontRef>
          </p:style>
        </p:cxnSp>
        <p:cxnSp>
          <p:nvCxnSpPr>
            <p:cNvPr id="90" name="Straight Connector 89">
              <a:extLst>
                <a:ext uri="{FF2B5EF4-FFF2-40B4-BE49-F238E27FC236}">
                  <a16:creationId xmlns:a16="http://schemas.microsoft.com/office/drawing/2014/main" id="{91B472D1-B8E4-463E-B67F-3DB8AEC2E08B}"/>
                </a:ext>
              </a:extLst>
            </p:cNvPr>
            <p:cNvCxnSpPr>
              <a:cxnSpLocks/>
            </p:cNvCxnSpPr>
            <p:nvPr/>
          </p:nvCxnSpPr>
          <p:spPr>
            <a:xfrm>
              <a:off x="669174" y="3347700"/>
              <a:ext cx="7441113" cy="9539"/>
            </a:xfrm>
            <a:prstGeom prst="line">
              <a:avLst/>
            </a:prstGeom>
          </p:spPr>
          <p:style>
            <a:lnRef idx="2">
              <a:schemeClr val="dk1"/>
            </a:lnRef>
            <a:fillRef idx="0">
              <a:schemeClr val="dk1"/>
            </a:fillRef>
            <a:effectRef idx="1">
              <a:schemeClr val="dk1"/>
            </a:effectRef>
            <a:fontRef idx="minor">
              <a:schemeClr val="tx1"/>
            </a:fontRef>
          </p:style>
        </p:cxnSp>
        <p:cxnSp>
          <p:nvCxnSpPr>
            <p:cNvPr id="95" name="Straight Connector 94">
              <a:extLst>
                <a:ext uri="{FF2B5EF4-FFF2-40B4-BE49-F238E27FC236}">
                  <a16:creationId xmlns:a16="http://schemas.microsoft.com/office/drawing/2014/main" id="{0EBC4BEC-5DBA-4F5D-ACC7-DD6E0773C308}"/>
                </a:ext>
              </a:extLst>
            </p:cNvPr>
            <p:cNvCxnSpPr>
              <a:cxnSpLocks/>
            </p:cNvCxnSpPr>
            <p:nvPr/>
          </p:nvCxnSpPr>
          <p:spPr>
            <a:xfrm>
              <a:off x="669174" y="2000974"/>
              <a:ext cx="0" cy="1359426"/>
            </a:xfrm>
            <a:prstGeom prst="line">
              <a:avLst/>
            </a:prstGeom>
          </p:spPr>
          <p:style>
            <a:lnRef idx="2">
              <a:schemeClr val="dk1"/>
            </a:lnRef>
            <a:fillRef idx="0">
              <a:schemeClr val="dk1"/>
            </a:fillRef>
            <a:effectRef idx="1">
              <a:schemeClr val="dk1"/>
            </a:effectRef>
            <a:fontRef idx="minor">
              <a:schemeClr val="tx1"/>
            </a:fontRef>
          </p:style>
        </p:cxnSp>
        <p:cxnSp>
          <p:nvCxnSpPr>
            <p:cNvPr id="45" name="Straight Arrow Connector 44">
              <a:extLst>
                <a:ext uri="{FF2B5EF4-FFF2-40B4-BE49-F238E27FC236}">
                  <a16:creationId xmlns:a16="http://schemas.microsoft.com/office/drawing/2014/main" id="{9E2F4F7B-31A9-4E73-8A1C-A0AC643A9C7C}"/>
                </a:ext>
              </a:extLst>
            </p:cNvPr>
            <p:cNvCxnSpPr>
              <a:cxnSpLocks/>
            </p:cNvCxnSpPr>
            <p:nvPr/>
          </p:nvCxnSpPr>
          <p:spPr>
            <a:xfrm>
              <a:off x="669174" y="2000974"/>
              <a:ext cx="1011856"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pSp>
    </p:spTree>
    <p:extLst>
      <p:ext uri="{BB962C8B-B14F-4D97-AF65-F5344CB8AC3E}">
        <p14:creationId xmlns:p14="http://schemas.microsoft.com/office/powerpoint/2010/main" val="2321525508"/>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Shape 1300"/>
        <p:cNvGrpSpPr/>
        <p:nvPr/>
      </p:nvGrpSpPr>
      <p:grpSpPr>
        <a:xfrm>
          <a:off x="0" y="0"/>
          <a:ext cx="0" cy="0"/>
          <a:chOff x="0" y="0"/>
          <a:chExt cx="0" cy="0"/>
        </a:xfrm>
      </p:grpSpPr>
      <p:sp>
        <p:nvSpPr>
          <p:cNvPr id="1301" name="Google Shape;1301;p149"/>
          <p:cNvSpPr txBox="1"/>
          <p:nvPr/>
        </p:nvSpPr>
        <p:spPr>
          <a:xfrm>
            <a:off x="585275" y="47525"/>
            <a:ext cx="7988100" cy="6081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 sz="3500" b="1">
                <a:solidFill>
                  <a:schemeClr val="dk1"/>
                </a:solidFill>
                <a:latin typeface="Arial"/>
                <a:ea typeface="Arial"/>
                <a:cs typeface="Arial"/>
                <a:sym typeface="Arial"/>
              </a:rPr>
              <a:t>Model Monitoring &amp; Maintenance</a:t>
            </a:r>
            <a:endParaRPr sz="3500"/>
          </a:p>
        </p:txBody>
      </p:sp>
      <p:pic>
        <p:nvPicPr>
          <p:cNvPr id="1302" name="Google Shape;1302;p149"/>
          <p:cNvPicPr preferRelativeResize="0"/>
          <p:nvPr/>
        </p:nvPicPr>
        <p:blipFill rotWithShape="1">
          <a:blip r:embed="rId3">
            <a:alphaModFix/>
          </a:blip>
          <a:srcRect t="12822"/>
          <a:stretch/>
        </p:blipFill>
        <p:spPr>
          <a:xfrm>
            <a:off x="3575941" y="1146670"/>
            <a:ext cx="5769455" cy="3226092"/>
          </a:xfrm>
          <a:prstGeom prst="rect">
            <a:avLst/>
          </a:prstGeom>
          <a:noFill/>
          <a:ln>
            <a:noFill/>
          </a:ln>
        </p:spPr>
      </p:pic>
      <p:sp>
        <p:nvSpPr>
          <p:cNvPr id="1303" name="Google Shape;1303;p149"/>
          <p:cNvSpPr txBox="1"/>
          <p:nvPr/>
        </p:nvSpPr>
        <p:spPr>
          <a:xfrm>
            <a:off x="419410" y="1422811"/>
            <a:ext cx="4152600" cy="28398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2000">
                <a:solidFill>
                  <a:schemeClr val="dk1"/>
                </a:solidFill>
                <a:latin typeface="Arial"/>
                <a:ea typeface="Arial"/>
                <a:cs typeface="Arial"/>
                <a:sym typeface="Arial"/>
              </a:rPr>
              <a:t>After deployment:</a:t>
            </a:r>
            <a:endParaRPr sz="2000"/>
          </a:p>
          <a:p>
            <a:pPr marL="0" marR="0" lvl="0" indent="0" algn="l" rtl="0">
              <a:spcBef>
                <a:spcPts val="0"/>
              </a:spcBef>
              <a:spcAft>
                <a:spcPts val="0"/>
              </a:spcAft>
              <a:buNone/>
            </a:pPr>
            <a:endParaRPr sz="2000">
              <a:solidFill>
                <a:schemeClr val="dk1"/>
              </a:solidFill>
              <a:latin typeface="Arial"/>
              <a:ea typeface="Arial"/>
              <a:cs typeface="Arial"/>
              <a:sym typeface="Arial"/>
            </a:endParaRPr>
          </a:p>
          <a:p>
            <a:pPr marL="254000" marR="0" lvl="0" indent="-279400" algn="l" rtl="0">
              <a:spcBef>
                <a:spcPts val="0"/>
              </a:spcBef>
              <a:spcAft>
                <a:spcPts val="0"/>
              </a:spcAft>
              <a:buClr>
                <a:schemeClr val="dk1"/>
              </a:buClr>
              <a:buSzPts val="2000"/>
              <a:buFont typeface="Arial"/>
              <a:buChar char="•"/>
            </a:pPr>
            <a:r>
              <a:rPr lang="en" sz="2000">
                <a:solidFill>
                  <a:schemeClr val="dk1"/>
                </a:solidFill>
                <a:latin typeface="Arial"/>
                <a:ea typeface="Arial"/>
                <a:cs typeface="Arial"/>
                <a:sym typeface="Arial"/>
              </a:rPr>
              <a:t>Obtain users feedback</a:t>
            </a:r>
            <a:endParaRPr sz="2000"/>
          </a:p>
          <a:p>
            <a:pPr marL="254000" marR="0" lvl="0" indent="-152400" algn="l" rtl="0">
              <a:spcBef>
                <a:spcPts val="0"/>
              </a:spcBef>
              <a:spcAft>
                <a:spcPts val="0"/>
              </a:spcAft>
              <a:buClr>
                <a:schemeClr val="dk1"/>
              </a:buClr>
              <a:buSzPts val="1500"/>
              <a:buFont typeface="Arial"/>
              <a:buNone/>
            </a:pPr>
            <a:endParaRPr sz="2000">
              <a:solidFill>
                <a:schemeClr val="dk1"/>
              </a:solidFill>
              <a:latin typeface="Arial"/>
              <a:ea typeface="Arial"/>
              <a:cs typeface="Arial"/>
              <a:sym typeface="Arial"/>
            </a:endParaRPr>
          </a:p>
          <a:p>
            <a:pPr marL="254000" marR="0" lvl="0" indent="-279400" algn="l" rtl="0">
              <a:spcBef>
                <a:spcPts val="0"/>
              </a:spcBef>
              <a:spcAft>
                <a:spcPts val="0"/>
              </a:spcAft>
              <a:buClr>
                <a:schemeClr val="dk1"/>
              </a:buClr>
              <a:buSzPts val="2000"/>
              <a:buFont typeface="Arial"/>
              <a:buChar char="•"/>
            </a:pPr>
            <a:r>
              <a:rPr lang="en" sz="2000">
                <a:solidFill>
                  <a:schemeClr val="dk1"/>
                </a:solidFill>
                <a:latin typeface="Arial"/>
                <a:ea typeface="Arial"/>
                <a:cs typeface="Arial"/>
                <a:sym typeface="Arial"/>
              </a:rPr>
              <a:t>Monitor prediction accuracy</a:t>
            </a:r>
            <a:endParaRPr sz="2000"/>
          </a:p>
          <a:p>
            <a:pPr marL="254000" marR="0" lvl="0" indent="-152400" algn="l" rtl="0">
              <a:spcBef>
                <a:spcPts val="0"/>
              </a:spcBef>
              <a:spcAft>
                <a:spcPts val="0"/>
              </a:spcAft>
              <a:buClr>
                <a:schemeClr val="dk1"/>
              </a:buClr>
              <a:buSzPts val="1500"/>
              <a:buFont typeface="Arial"/>
              <a:buNone/>
            </a:pPr>
            <a:endParaRPr sz="2000">
              <a:solidFill>
                <a:schemeClr val="dk1"/>
              </a:solidFill>
              <a:latin typeface="Arial"/>
              <a:ea typeface="Arial"/>
              <a:cs typeface="Arial"/>
              <a:sym typeface="Arial"/>
            </a:endParaRPr>
          </a:p>
          <a:p>
            <a:pPr marL="254000" marR="0" lvl="0" indent="-279400" algn="l" rtl="0">
              <a:spcBef>
                <a:spcPts val="0"/>
              </a:spcBef>
              <a:spcAft>
                <a:spcPts val="0"/>
              </a:spcAft>
              <a:buClr>
                <a:schemeClr val="dk1"/>
              </a:buClr>
              <a:buSzPts val="2000"/>
              <a:buFont typeface="Arial"/>
              <a:buChar char="•"/>
            </a:pPr>
            <a:r>
              <a:rPr lang="en" sz="2000">
                <a:solidFill>
                  <a:schemeClr val="dk1"/>
                </a:solidFill>
                <a:latin typeface="Arial"/>
                <a:ea typeface="Arial"/>
                <a:cs typeface="Arial"/>
                <a:sym typeface="Arial"/>
              </a:rPr>
              <a:t>Check for new data availability</a:t>
            </a:r>
            <a:endParaRPr sz="2000"/>
          </a:p>
          <a:p>
            <a:pPr marL="0" marR="0" lvl="0" indent="0" algn="l" rtl="0">
              <a:spcBef>
                <a:spcPts val="0"/>
              </a:spcBef>
              <a:spcAft>
                <a:spcPts val="0"/>
              </a:spcAft>
              <a:buNone/>
            </a:pPr>
            <a:endParaRPr sz="2000">
              <a:solidFill>
                <a:schemeClr val="dk1"/>
              </a:solidFill>
              <a:latin typeface="Arial"/>
              <a:ea typeface="Arial"/>
              <a:cs typeface="Arial"/>
              <a:sym typeface="Arial"/>
            </a:endParaRPr>
          </a:p>
          <a:p>
            <a:pPr marL="0" marR="0" lvl="0" indent="0" algn="l" rtl="0">
              <a:spcBef>
                <a:spcPts val="0"/>
              </a:spcBef>
              <a:spcAft>
                <a:spcPts val="0"/>
              </a:spcAft>
              <a:buNone/>
            </a:pPr>
            <a:endParaRPr sz="2000">
              <a:solidFill>
                <a:schemeClr val="dk1"/>
              </a:solidFill>
              <a:latin typeface="Arial"/>
              <a:ea typeface="Arial"/>
              <a:cs typeface="Arial"/>
              <a:sym typeface="Arial"/>
            </a:endParaRPr>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Shape 1307"/>
        <p:cNvGrpSpPr/>
        <p:nvPr/>
      </p:nvGrpSpPr>
      <p:grpSpPr>
        <a:xfrm>
          <a:off x="0" y="0"/>
          <a:ext cx="0" cy="0"/>
          <a:chOff x="0" y="0"/>
          <a:chExt cx="0" cy="0"/>
        </a:xfrm>
      </p:grpSpPr>
      <p:sp>
        <p:nvSpPr>
          <p:cNvPr id="1308" name="Google Shape;1308;p150"/>
          <p:cNvSpPr txBox="1"/>
          <p:nvPr/>
        </p:nvSpPr>
        <p:spPr>
          <a:xfrm>
            <a:off x="408800" y="1505425"/>
            <a:ext cx="6881700" cy="2224200"/>
          </a:xfrm>
          <a:prstGeom prst="rect">
            <a:avLst/>
          </a:prstGeom>
          <a:noFill/>
          <a:ln>
            <a:noFill/>
          </a:ln>
        </p:spPr>
        <p:txBody>
          <a:bodyPr spcFirstLastPara="1" wrap="square" lIns="68575" tIns="34275" rIns="68575" bIns="34275" anchor="t" anchorCtr="0">
            <a:spAutoFit/>
          </a:bodyPr>
          <a:lstStyle/>
          <a:p>
            <a:pPr marL="254000" marR="0" lvl="0" indent="-279400" algn="l" rtl="0">
              <a:spcBef>
                <a:spcPts val="0"/>
              </a:spcBef>
              <a:spcAft>
                <a:spcPts val="0"/>
              </a:spcAft>
              <a:buClr>
                <a:schemeClr val="dk1"/>
              </a:buClr>
              <a:buSzPts val="2000"/>
              <a:buFont typeface="Arial"/>
              <a:buChar char="•"/>
            </a:pPr>
            <a:r>
              <a:rPr lang="en" sz="2000">
                <a:solidFill>
                  <a:schemeClr val="dk1"/>
                </a:solidFill>
                <a:latin typeface="Arial"/>
                <a:ea typeface="Arial"/>
                <a:cs typeface="Arial"/>
                <a:sym typeface="Arial"/>
              </a:rPr>
              <a:t>Useability – Can our users use the models easily?</a:t>
            </a:r>
            <a:endParaRPr sz="2000">
              <a:solidFill>
                <a:schemeClr val="dk1"/>
              </a:solidFill>
              <a:latin typeface="Arial"/>
              <a:ea typeface="Arial"/>
              <a:cs typeface="Arial"/>
              <a:sym typeface="Arial"/>
            </a:endParaRPr>
          </a:p>
          <a:p>
            <a:pPr marL="254000" marR="0" lvl="0" indent="-279400" algn="l" rtl="0">
              <a:spcBef>
                <a:spcPts val="0"/>
              </a:spcBef>
              <a:spcAft>
                <a:spcPts val="0"/>
              </a:spcAft>
              <a:buClr>
                <a:schemeClr val="dk1"/>
              </a:buClr>
              <a:buSzPts val="2000"/>
              <a:buFont typeface="Arial"/>
              <a:buChar char="•"/>
            </a:pPr>
            <a:r>
              <a:rPr lang="en" sz="2000">
                <a:solidFill>
                  <a:schemeClr val="dk1"/>
                </a:solidFill>
                <a:latin typeface="Arial"/>
                <a:ea typeface="Arial"/>
                <a:cs typeface="Arial"/>
                <a:sym typeface="Arial"/>
              </a:rPr>
              <a:t>Availability – Is the model up-time reliable?</a:t>
            </a:r>
            <a:endParaRPr sz="2000"/>
          </a:p>
          <a:p>
            <a:pPr marL="254000" marR="0" lvl="0" indent="-279400" algn="l" rtl="0">
              <a:spcBef>
                <a:spcPts val="0"/>
              </a:spcBef>
              <a:spcAft>
                <a:spcPts val="0"/>
              </a:spcAft>
              <a:buClr>
                <a:schemeClr val="dk1"/>
              </a:buClr>
              <a:buSzPts val="2000"/>
              <a:buFont typeface="Arial"/>
              <a:buChar char="•"/>
            </a:pPr>
            <a:r>
              <a:rPr lang="en" sz="2000">
                <a:solidFill>
                  <a:schemeClr val="dk1"/>
                </a:solidFill>
                <a:latin typeface="Arial"/>
                <a:ea typeface="Arial"/>
                <a:cs typeface="Arial"/>
                <a:sym typeface="Arial"/>
              </a:rPr>
              <a:t>Practicality – Are the predictions useful in solving the problems?</a:t>
            </a:r>
            <a:endParaRPr sz="2000">
              <a:solidFill>
                <a:schemeClr val="dk1"/>
              </a:solidFill>
              <a:latin typeface="Arial"/>
              <a:ea typeface="Arial"/>
              <a:cs typeface="Arial"/>
              <a:sym typeface="Arial"/>
            </a:endParaRPr>
          </a:p>
          <a:p>
            <a:pPr marL="254000" marR="0" lvl="0" indent="-279400" algn="l" rtl="0">
              <a:spcBef>
                <a:spcPts val="0"/>
              </a:spcBef>
              <a:spcAft>
                <a:spcPts val="0"/>
              </a:spcAft>
              <a:buClr>
                <a:schemeClr val="dk1"/>
              </a:buClr>
              <a:buSzPts val="2000"/>
              <a:buFont typeface="Arial"/>
              <a:buChar char="•"/>
            </a:pPr>
            <a:r>
              <a:rPr lang="en" sz="2000">
                <a:solidFill>
                  <a:schemeClr val="dk1"/>
                </a:solidFill>
                <a:latin typeface="Arial"/>
                <a:ea typeface="Arial"/>
                <a:cs typeface="Arial"/>
                <a:sym typeface="Arial"/>
              </a:rPr>
              <a:t>Relevancy – Are the model/predictions still relevant in current context?</a:t>
            </a:r>
            <a:endParaRPr sz="2000">
              <a:solidFill>
                <a:schemeClr val="dk1"/>
              </a:solidFill>
              <a:latin typeface="Arial"/>
              <a:ea typeface="Arial"/>
              <a:cs typeface="Arial"/>
              <a:sym typeface="Arial"/>
            </a:endParaRPr>
          </a:p>
          <a:p>
            <a:pPr marL="0" marR="0" lvl="0" indent="0" algn="l" rtl="0">
              <a:spcBef>
                <a:spcPts val="0"/>
              </a:spcBef>
              <a:spcAft>
                <a:spcPts val="0"/>
              </a:spcAft>
              <a:buNone/>
            </a:pPr>
            <a:endParaRPr sz="2000">
              <a:solidFill>
                <a:schemeClr val="dk1"/>
              </a:solidFill>
              <a:latin typeface="Arial"/>
              <a:ea typeface="Arial"/>
              <a:cs typeface="Arial"/>
              <a:sym typeface="Arial"/>
            </a:endParaRPr>
          </a:p>
        </p:txBody>
      </p:sp>
      <p:sp>
        <p:nvSpPr>
          <p:cNvPr id="1309" name="Google Shape;1309;p150"/>
          <p:cNvSpPr txBox="1"/>
          <p:nvPr/>
        </p:nvSpPr>
        <p:spPr>
          <a:xfrm>
            <a:off x="485861" y="950800"/>
            <a:ext cx="4372800" cy="8388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 sz="2500" u="sng">
                <a:solidFill>
                  <a:schemeClr val="dk1"/>
                </a:solidFill>
                <a:latin typeface="Arial"/>
                <a:ea typeface="Arial"/>
                <a:cs typeface="Arial"/>
                <a:sym typeface="Arial"/>
              </a:rPr>
              <a:t>Obtain Users Feedback</a:t>
            </a:r>
            <a:endParaRPr sz="2500" u="sng"/>
          </a:p>
          <a:p>
            <a:pPr marL="0" marR="0" lvl="0" indent="0" algn="ctr" rtl="0">
              <a:spcBef>
                <a:spcPts val="0"/>
              </a:spcBef>
              <a:spcAft>
                <a:spcPts val="0"/>
              </a:spcAft>
              <a:buNone/>
            </a:pPr>
            <a:endParaRPr sz="2500" u="sng">
              <a:solidFill>
                <a:schemeClr val="dk1"/>
              </a:solidFill>
              <a:latin typeface="Calibri"/>
              <a:ea typeface="Calibri"/>
              <a:cs typeface="Calibri"/>
              <a:sym typeface="Calibri"/>
            </a:endParaRPr>
          </a:p>
        </p:txBody>
      </p:sp>
      <p:pic>
        <p:nvPicPr>
          <p:cNvPr id="1310" name="Google Shape;1310;p150"/>
          <p:cNvPicPr preferRelativeResize="0"/>
          <p:nvPr/>
        </p:nvPicPr>
        <p:blipFill rotWithShape="1">
          <a:blip r:embed="rId3">
            <a:alphaModFix/>
          </a:blip>
          <a:srcRect/>
          <a:stretch/>
        </p:blipFill>
        <p:spPr>
          <a:xfrm flipH="1">
            <a:off x="6379322" y="2409563"/>
            <a:ext cx="2439098" cy="2077168"/>
          </a:xfrm>
          <a:prstGeom prst="rect">
            <a:avLst/>
          </a:prstGeom>
          <a:noFill/>
          <a:ln>
            <a:noFill/>
          </a:ln>
        </p:spPr>
      </p:pic>
      <p:sp>
        <p:nvSpPr>
          <p:cNvPr id="1311" name="Google Shape;1311;p150"/>
          <p:cNvSpPr txBox="1"/>
          <p:nvPr/>
        </p:nvSpPr>
        <p:spPr>
          <a:xfrm>
            <a:off x="6629402" y="4544162"/>
            <a:ext cx="2071255" cy="276999"/>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 sz="1400" i="1">
                <a:solidFill>
                  <a:schemeClr val="dk1"/>
                </a:solidFill>
                <a:latin typeface="Calibri"/>
                <a:ea typeface="Calibri"/>
                <a:cs typeface="Calibri"/>
                <a:sym typeface="Calibri"/>
              </a:rPr>
              <a:t>“Was I useful?”</a:t>
            </a:r>
            <a:endParaRPr sz="1100"/>
          </a:p>
        </p:txBody>
      </p:sp>
      <p:sp>
        <p:nvSpPr>
          <p:cNvPr id="1312" name="Google Shape;1312;p150"/>
          <p:cNvSpPr txBox="1"/>
          <p:nvPr/>
        </p:nvSpPr>
        <p:spPr>
          <a:xfrm>
            <a:off x="585275" y="47525"/>
            <a:ext cx="7988100" cy="6081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 sz="3500" b="1">
                <a:solidFill>
                  <a:schemeClr val="dk1"/>
                </a:solidFill>
                <a:latin typeface="Arial"/>
                <a:ea typeface="Arial"/>
                <a:cs typeface="Arial"/>
                <a:sym typeface="Arial"/>
              </a:rPr>
              <a:t>Model Monitoring &amp; Maintenance</a:t>
            </a:r>
            <a:endParaRPr sz="3500"/>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Shape 1316"/>
        <p:cNvGrpSpPr/>
        <p:nvPr/>
      </p:nvGrpSpPr>
      <p:grpSpPr>
        <a:xfrm>
          <a:off x="0" y="0"/>
          <a:ext cx="0" cy="0"/>
          <a:chOff x="0" y="0"/>
          <a:chExt cx="0" cy="0"/>
        </a:xfrm>
      </p:grpSpPr>
      <p:sp>
        <p:nvSpPr>
          <p:cNvPr id="1317" name="Google Shape;1317;p151"/>
          <p:cNvSpPr txBox="1"/>
          <p:nvPr/>
        </p:nvSpPr>
        <p:spPr>
          <a:xfrm>
            <a:off x="409388" y="1370283"/>
            <a:ext cx="5948700" cy="1177500"/>
          </a:xfrm>
          <a:prstGeom prst="rect">
            <a:avLst/>
          </a:prstGeom>
          <a:noFill/>
          <a:ln>
            <a:noFill/>
          </a:ln>
        </p:spPr>
        <p:txBody>
          <a:bodyPr spcFirstLastPara="1" wrap="square" lIns="68575" tIns="34275" rIns="68575" bIns="34275" anchor="t" anchorCtr="0">
            <a:spAutoFit/>
          </a:bodyPr>
          <a:lstStyle/>
          <a:p>
            <a:pPr marL="254000" marR="0" lvl="0" indent="-266700" algn="l" rtl="0">
              <a:spcBef>
                <a:spcPts val="0"/>
              </a:spcBef>
              <a:spcAft>
                <a:spcPts val="0"/>
              </a:spcAft>
              <a:buClr>
                <a:schemeClr val="dk1"/>
              </a:buClr>
              <a:buSzPts val="1800"/>
              <a:buFont typeface="Arial"/>
              <a:buChar char="•"/>
            </a:pPr>
            <a:r>
              <a:rPr lang="en" sz="1800">
                <a:solidFill>
                  <a:schemeClr val="dk1"/>
                </a:solidFill>
              </a:rPr>
              <a:t>‘Concept Drift’ – where </a:t>
            </a:r>
            <a:r>
              <a:rPr lang="en" sz="1800" i="0">
                <a:solidFill>
                  <a:schemeClr val="dk1"/>
                </a:solidFill>
              </a:rPr>
              <a:t>the statistical properties of the target variable, which the model is trying to predict, change over time in unforeseen ways.</a:t>
            </a:r>
            <a:endParaRPr sz="1800">
              <a:solidFill>
                <a:schemeClr val="dk1"/>
              </a:solidFill>
            </a:endParaRPr>
          </a:p>
          <a:p>
            <a:pPr marL="254000" marR="0" lvl="0" indent="-152400" algn="l" rtl="0">
              <a:spcBef>
                <a:spcPts val="0"/>
              </a:spcBef>
              <a:spcAft>
                <a:spcPts val="0"/>
              </a:spcAft>
              <a:buClr>
                <a:schemeClr val="dk1"/>
              </a:buClr>
              <a:buSzPts val="1500"/>
              <a:buFont typeface="Arial"/>
              <a:buNone/>
            </a:pPr>
            <a:endParaRPr sz="1800">
              <a:solidFill>
                <a:schemeClr val="dk1"/>
              </a:solidFill>
            </a:endParaRPr>
          </a:p>
        </p:txBody>
      </p:sp>
      <p:sp>
        <p:nvSpPr>
          <p:cNvPr id="1318" name="Google Shape;1318;p151"/>
          <p:cNvSpPr txBox="1"/>
          <p:nvPr/>
        </p:nvSpPr>
        <p:spPr>
          <a:xfrm>
            <a:off x="632211" y="819575"/>
            <a:ext cx="4372800" cy="4386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 sz="2400" u="sng">
                <a:solidFill>
                  <a:schemeClr val="dk1"/>
                </a:solidFill>
                <a:latin typeface="Arial"/>
                <a:ea typeface="Arial"/>
                <a:cs typeface="Arial"/>
                <a:sym typeface="Arial"/>
              </a:rPr>
              <a:t>Monitor Prediction Accuracy</a:t>
            </a:r>
            <a:endParaRPr sz="2300" u="sng">
              <a:solidFill>
                <a:schemeClr val="dk1"/>
              </a:solidFill>
              <a:latin typeface="Calibri"/>
              <a:ea typeface="Calibri"/>
              <a:cs typeface="Calibri"/>
              <a:sym typeface="Calibri"/>
            </a:endParaRPr>
          </a:p>
        </p:txBody>
      </p:sp>
      <p:sp>
        <p:nvSpPr>
          <p:cNvPr id="1319" name="Google Shape;1319;p151"/>
          <p:cNvSpPr txBox="1"/>
          <p:nvPr/>
        </p:nvSpPr>
        <p:spPr>
          <a:xfrm>
            <a:off x="6670964" y="4608986"/>
            <a:ext cx="2071255" cy="276999"/>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 sz="1400" i="1">
                <a:solidFill>
                  <a:schemeClr val="dk1"/>
                </a:solidFill>
                <a:latin typeface="Calibri"/>
                <a:ea typeface="Calibri"/>
                <a:cs typeface="Calibri"/>
                <a:sym typeface="Calibri"/>
              </a:rPr>
              <a:t>“Was I accurate?”</a:t>
            </a:r>
            <a:endParaRPr sz="1100"/>
          </a:p>
        </p:txBody>
      </p:sp>
      <p:pic>
        <p:nvPicPr>
          <p:cNvPr id="1320" name="Google Shape;1320;p151"/>
          <p:cNvPicPr preferRelativeResize="0"/>
          <p:nvPr/>
        </p:nvPicPr>
        <p:blipFill rotWithShape="1">
          <a:blip r:embed="rId3">
            <a:alphaModFix/>
          </a:blip>
          <a:srcRect/>
          <a:stretch/>
        </p:blipFill>
        <p:spPr>
          <a:xfrm>
            <a:off x="1524754" y="2422807"/>
            <a:ext cx="3717983" cy="2218633"/>
          </a:xfrm>
          <a:prstGeom prst="rect">
            <a:avLst/>
          </a:prstGeom>
          <a:noFill/>
          <a:ln>
            <a:noFill/>
          </a:ln>
        </p:spPr>
      </p:pic>
      <p:sp>
        <p:nvSpPr>
          <p:cNvPr id="1321" name="Google Shape;1321;p151"/>
          <p:cNvSpPr txBox="1"/>
          <p:nvPr/>
        </p:nvSpPr>
        <p:spPr>
          <a:xfrm>
            <a:off x="585275" y="47525"/>
            <a:ext cx="7988100" cy="6081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 sz="3500" b="1">
                <a:solidFill>
                  <a:schemeClr val="dk1"/>
                </a:solidFill>
                <a:latin typeface="Arial"/>
                <a:ea typeface="Arial"/>
                <a:cs typeface="Arial"/>
                <a:sym typeface="Arial"/>
              </a:rPr>
              <a:t>Model Monitoring &amp; Maintenance</a:t>
            </a:r>
            <a:endParaRPr sz="3500"/>
          </a:p>
        </p:txBody>
      </p:sp>
      <p:pic>
        <p:nvPicPr>
          <p:cNvPr id="1322" name="Google Shape;1322;p151"/>
          <p:cNvPicPr preferRelativeResize="0"/>
          <p:nvPr/>
        </p:nvPicPr>
        <p:blipFill>
          <a:blip r:embed="rId4">
            <a:alphaModFix/>
          </a:blip>
          <a:stretch>
            <a:fillRect/>
          </a:stretch>
        </p:blipFill>
        <p:spPr>
          <a:xfrm>
            <a:off x="6510500" y="2389975"/>
            <a:ext cx="2251475" cy="2251475"/>
          </a:xfrm>
          <a:prstGeom prst="rect">
            <a:avLst/>
          </a:prstGeom>
          <a:noFill/>
          <a:ln>
            <a:noFill/>
          </a:ln>
        </p:spPr>
      </p:pic>
      <p:sp>
        <p:nvSpPr>
          <p:cNvPr id="1323" name="Google Shape;1323;p151"/>
          <p:cNvSpPr txBox="1">
            <a:spLocks noGrp="1"/>
          </p:cNvSpPr>
          <p:nvPr>
            <p:ph type="title" idx="4294967295"/>
          </p:nvPr>
        </p:nvSpPr>
        <p:spPr>
          <a:xfrm>
            <a:off x="142317" y="4843875"/>
            <a:ext cx="1451400" cy="2550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chemeClr val="dk1"/>
              </a:buClr>
              <a:buSzPts val="2340"/>
              <a:buFont typeface="Arial"/>
              <a:buNone/>
            </a:pPr>
            <a:r>
              <a:rPr lang="en" sz="930"/>
              <a:t>External </a:t>
            </a:r>
            <a:r>
              <a:rPr lang="en" sz="930">
                <a:latin typeface="Arial"/>
                <a:ea typeface="Arial"/>
                <a:cs typeface="Arial"/>
                <a:sym typeface="Arial"/>
              </a:rPr>
              <a:t>References:</a:t>
            </a:r>
            <a:endParaRPr sz="100"/>
          </a:p>
        </p:txBody>
      </p:sp>
      <p:sp>
        <p:nvSpPr>
          <p:cNvPr id="1324" name="Google Shape;1324;p151"/>
          <p:cNvSpPr txBox="1">
            <a:spLocks noGrp="1"/>
          </p:cNvSpPr>
          <p:nvPr>
            <p:ph type="body" idx="4294967295"/>
          </p:nvPr>
        </p:nvSpPr>
        <p:spPr>
          <a:xfrm>
            <a:off x="1268300" y="4881348"/>
            <a:ext cx="5657400" cy="416400"/>
          </a:xfrm>
          <a:prstGeom prst="rect">
            <a:avLst/>
          </a:prstGeom>
          <a:noFill/>
          <a:ln>
            <a:noFill/>
          </a:ln>
        </p:spPr>
        <p:txBody>
          <a:bodyPr spcFirstLastPara="1" wrap="square" lIns="68575" tIns="34275" rIns="68575" bIns="34275" anchor="t" anchorCtr="0">
            <a:normAutofit/>
          </a:bodyPr>
          <a:lstStyle/>
          <a:p>
            <a:pPr marL="0" lvl="0" indent="0" algn="l" rtl="0">
              <a:lnSpc>
                <a:spcPct val="90000"/>
              </a:lnSpc>
              <a:spcBef>
                <a:spcPts val="0"/>
              </a:spcBef>
              <a:spcAft>
                <a:spcPts val="0"/>
              </a:spcAft>
              <a:buNone/>
            </a:pPr>
            <a:r>
              <a:rPr lang="en" sz="900" u="sng">
                <a:solidFill>
                  <a:schemeClr val="hlink"/>
                </a:solidFill>
                <a:latin typeface="Arial"/>
                <a:ea typeface="Arial"/>
                <a:cs typeface="Arial"/>
                <a:sym typeface="Arial"/>
                <a:hlinkClick r:id="rId5"/>
              </a:rPr>
              <a:t>http://xplordat.com/2019/04/25/concept-drift-and-model-decay-in-machine-learning/</a:t>
            </a:r>
            <a:endParaRPr sz="500"/>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Shape 1328"/>
        <p:cNvGrpSpPr/>
        <p:nvPr/>
      </p:nvGrpSpPr>
      <p:grpSpPr>
        <a:xfrm>
          <a:off x="0" y="0"/>
          <a:ext cx="0" cy="0"/>
          <a:chOff x="0" y="0"/>
          <a:chExt cx="0" cy="0"/>
        </a:xfrm>
      </p:grpSpPr>
      <p:sp>
        <p:nvSpPr>
          <p:cNvPr id="1329" name="Google Shape;1329;p152"/>
          <p:cNvSpPr txBox="1"/>
          <p:nvPr/>
        </p:nvSpPr>
        <p:spPr>
          <a:xfrm>
            <a:off x="435275" y="1366000"/>
            <a:ext cx="6729000" cy="900300"/>
          </a:xfrm>
          <a:prstGeom prst="rect">
            <a:avLst/>
          </a:prstGeom>
          <a:noFill/>
          <a:ln>
            <a:noFill/>
          </a:ln>
        </p:spPr>
        <p:txBody>
          <a:bodyPr spcFirstLastPara="1" wrap="square" lIns="68575" tIns="34275" rIns="68575" bIns="34275" anchor="t" anchorCtr="0">
            <a:spAutoFit/>
          </a:bodyPr>
          <a:lstStyle/>
          <a:p>
            <a:pPr marL="254000" marR="0" lvl="0" indent="-266700" algn="l" rtl="0">
              <a:spcBef>
                <a:spcPts val="0"/>
              </a:spcBef>
              <a:spcAft>
                <a:spcPts val="0"/>
              </a:spcAft>
              <a:buClr>
                <a:schemeClr val="dk1"/>
              </a:buClr>
              <a:buSzPts val="1800"/>
              <a:buFont typeface="Arial"/>
              <a:buChar char="•"/>
            </a:pPr>
            <a:r>
              <a:rPr lang="en" sz="1800">
                <a:solidFill>
                  <a:schemeClr val="dk1"/>
                </a:solidFill>
                <a:latin typeface="Arial"/>
                <a:ea typeface="Arial"/>
                <a:cs typeface="Arial"/>
                <a:sym typeface="Arial"/>
              </a:rPr>
              <a:t>‘Data Drift’ – where t</a:t>
            </a:r>
            <a:r>
              <a:rPr lang="en" sz="1800" b="0" i="0">
                <a:solidFill>
                  <a:schemeClr val="dk1"/>
                </a:solidFill>
                <a:latin typeface="Arial"/>
                <a:ea typeface="Arial"/>
                <a:cs typeface="Arial"/>
                <a:sym typeface="Arial"/>
              </a:rPr>
              <a:t>he operation, maintenance and modernization of data sources causes unpredictable, unannounced and unending mutations of data characteristics. </a:t>
            </a:r>
            <a:endParaRPr sz="1800">
              <a:solidFill>
                <a:schemeClr val="dk1"/>
              </a:solidFill>
              <a:latin typeface="Arial"/>
              <a:ea typeface="Arial"/>
              <a:cs typeface="Arial"/>
              <a:sym typeface="Arial"/>
            </a:endParaRPr>
          </a:p>
        </p:txBody>
      </p:sp>
      <p:sp>
        <p:nvSpPr>
          <p:cNvPr id="1330" name="Google Shape;1330;p152"/>
          <p:cNvSpPr txBox="1">
            <a:spLocks noGrp="1"/>
          </p:cNvSpPr>
          <p:nvPr>
            <p:ph type="title" idx="4294967295"/>
          </p:nvPr>
        </p:nvSpPr>
        <p:spPr>
          <a:xfrm>
            <a:off x="-17421" y="4691475"/>
            <a:ext cx="1451400" cy="2550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chemeClr val="dk1"/>
              </a:buClr>
              <a:buSzPts val="2340"/>
              <a:buFont typeface="Arial"/>
              <a:buNone/>
            </a:pPr>
            <a:r>
              <a:rPr lang="en" sz="930"/>
              <a:t>External </a:t>
            </a:r>
            <a:r>
              <a:rPr lang="en" sz="930">
                <a:latin typeface="Arial"/>
                <a:ea typeface="Arial"/>
                <a:cs typeface="Arial"/>
                <a:sym typeface="Arial"/>
              </a:rPr>
              <a:t>References:</a:t>
            </a:r>
            <a:endParaRPr sz="100"/>
          </a:p>
        </p:txBody>
      </p:sp>
      <p:sp>
        <p:nvSpPr>
          <p:cNvPr id="1331" name="Google Shape;1331;p152"/>
          <p:cNvSpPr txBox="1"/>
          <p:nvPr/>
        </p:nvSpPr>
        <p:spPr>
          <a:xfrm>
            <a:off x="6670964" y="4608986"/>
            <a:ext cx="2071200" cy="2847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 sz="1400" i="1">
                <a:solidFill>
                  <a:schemeClr val="dk1"/>
                </a:solidFill>
                <a:latin typeface="Calibri"/>
                <a:ea typeface="Calibri"/>
                <a:cs typeface="Calibri"/>
                <a:sym typeface="Calibri"/>
              </a:rPr>
              <a:t>“</a:t>
            </a:r>
            <a:r>
              <a:rPr lang="en" i="1">
                <a:solidFill>
                  <a:schemeClr val="dk1"/>
                </a:solidFill>
                <a:latin typeface="Calibri"/>
                <a:ea typeface="Calibri"/>
                <a:cs typeface="Calibri"/>
                <a:sym typeface="Calibri"/>
              </a:rPr>
              <a:t>Something changed</a:t>
            </a:r>
            <a:r>
              <a:rPr lang="en" sz="1400" i="1">
                <a:solidFill>
                  <a:schemeClr val="dk1"/>
                </a:solidFill>
                <a:latin typeface="Calibri"/>
                <a:ea typeface="Calibri"/>
                <a:cs typeface="Calibri"/>
                <a:sym typeface="Calibri"/>
              </a:rPr>
              <a:t>?”</a:t>
            </a:r>
            <a:endParaRPr sz="1100"/>
          </a:p>
        </p:txBody>
      </p:sp>
      <p:pic>
        <p:nvPicPr>
          <p:cNvPr id="1332" name="Google Shape;1332;p152"/>
          <p:cNvPicPr preferRelativeResize="0"/>
          <p:nvPr/>
        </p:nvPicPr>
        <p:blipFill rotWithShape="1">
          <a:blip r:embed="rId3">
            <a:alphaModFix/>
          </a:blip>
          <a:srcRect/>
          <a:stretch/>
        </p:blipFill>
        <p:spPr>
          <a:xfrm flipH="1">
            <a:off x="6578978" y="2374944"/>
            <a:ext cx="2377985" cy="2213261"/>
          </a:xfrm>
          <a:prstGeom prst="rect">
            <a:avLst/>
          </a:prstGeom>
          <a:noFill/>
          <a:ln>
            <a:noFill/>
          </a:ln>
        </p:spPr>
      </p:pic>
      <p:pic>
        <p:nvPicPr>
          <p:cNvPr id="1333" name="Google Shape;1333;p152"/>
          <p:cNvPicPr preferRelativeResize="0"/>
          <p:nvPr/>
        </p:nvPicPr>
        <p:blipFill rotWithShape="1">
          <a:blip r:embed="rId4">
            <a:alphaModFix/>
          </a:blip>
          <a:srcRect l="18234" t="24947" r="43440" b="33210"/>
          <a:stretch/>
        </p:blipFill>
        <p:spPr>
          <a:xfrm>
            <a:off x="1528894" y="2367728"/>
            <a:ext cx="3131189" cy="1922891"/>
          </a:xfrm>
          <a:prstGeom prst="rect">
            <a:avLst/>
          </a:prstGeom>
          <a:noFill/>
          <a:ln>
            <a:noFill/>
          </a:ln>
        </p:spPr>
      </p:pic>
      <p:sp>
        <p:nvSpPr>
          <p:cNvPr id="1334" name="Google Shape;1334;p152"/>
          <p:cNvSpPr txBox="1"/>
          <p:nvPr/>
        </p:nvSpPr>
        <p:spPr>
          <a:xfrm>
            <a:off x="1440810" y="4258112"/>
            <a:ext cx="4108500" cy="3771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000">
                <a:solidFill>
                  <a:schemeClr val="dk1"/>
                </a:solidFill>
              </a:rPr>
              <a:t>Example: a previously infrequent feature suddenly increases in frequency but retains the same relation to the target feature </a:t>
            </a:r>
            <a:endParaRPr sz="1000"/>
          </a:p>
        </p:txBody>
      </p:sp>
      <p:sp>
        <p:nvSpPr>
          <p:cNvPr id="1335" name="Google Shape;1335;p152"/>
          <p:cNvSpPr txBox="1"/>
          <p:nvPr/>
        </p:nvSpPr>
        <p:spPr>
          <a:xfrm>
            <a:off x="585275" y="47525"/>
            <a:ext cx="7988100" cy="6081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 sz="3500" b="1">
                <a:solidFill>
                  <a:schemeClr val="dk1"/>
                </a:solidFill>
                <a:latin typeface="Arial"/>
                <a:ea typeface="Arial"/>
                <a:cs typeface="Arial"/>
                <a:sym typeface="Arial"/>
              </a:rPr>
              <a:t>Model Monitoring &amp; Maintenance</a:t>
            </a:r>
            <a:endParaRPr sz="3500"/>
          </a:p>
        </p:txBody>
      </p:sp>
      <p:sp>
        <p:nvSpPr>
          <p:cNvPr id="1336" name="Google Shape;1336;p152"/>
          <p:cNvSpPr txBox="1"/>
          <p:nvPr/>
        </p:nvSpPr>
        <p:spPr>
          <a:xfrm>
            <a:off x="632211" y="819575"/>
            <a:ext cx="4372800" cy="4386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 sz="2400" u="sng">
                <a:solidFill>
                  <a:schemeClr val="dk1"/>
                </a:solidFill>
                <a:latin typeface="Arial"/>
                <a:ea typeface="Arial"/>
                <a:cs typeface="Arial"/>
                <a:sym typeface="Arial"/>
              </a:rPr>
              <a:t>Monitor Prediction Accuracy</a:t>
            </a:r>
            <a:endParaRPr sz="2300" u="sng">
              <a:solidFill>
                <a:schemeClr val="dk1"/>
              </a:solidFill>
              <a:latin typeface="Calibri"/>
              <a:ea typeface="Calibri"/>
              <a:cs typeface="Calibri"/>
              <a:sym typeface="Calibri"/>
            </a:endParaRPr>
          </a:p>
        </p:txBody>
      </p:sp>
      <p:sp>
        <p:nvSpPr>
          <p:cNvPr id="1337" name="Google Shape;1337;p152"/>
          <p:cNvSpPr txBox="1">
            <a:spLocks noGrp="1"/>
          </p:cNvSpPr>
          <p:nvPr>
            <p:ph type="body" idx="4294967295"/>
          </p:nvPr>
        </p:nvSpPr>
        <p:spPr>
          <a:xfrm>
            <a:off x="1238400" y="4735975"/>
            <a:ext cx="4769100" cy="466800"/>
          </a:xfrm>
          <a:prstGeom prst="rect">
            <a:avLst/>
          </a:prstGeom>
          <a:noFill/>
          <a:ln>
            <a:noFill/>
          </a:ln>
        </p:spPr>
        <p:txBody>
          <a:bodyPr spcFirstLastPara="1" wrap="square" lIns="68575" tIns="34275" rIns="68575" bIns="34275" anchor="t" anchorCtr="0">
            <a:normAutofit fontScale="92500" lnSpcReduction="20000"/>
          </a:bodyPr>
          <a:lstStyle/>
          <a:p>
            <a:pPr marL="0" lvl="0" indent="0" algn="l" rtl="0">
              <a:lnSpc>
                <a:spcPct val="90000"/>
              </a:lnSpc>
              <a:spcBef>
                <a:spcPts val="800"/>
              </a:spcBef>
              <a:spcAft>
                <a:spcPts val="0"/>
              </a:spcAft>
              <a:buNone/>
            </a:pPr>
            <a:r>
              <a:rPr lang="en" sz="900" u="sng">
                <a:solidFill>
                  <a:schemeClr val="hlink"/>
                </a:solidFill>
                <a:latin typeface="Arial"/>
                <a:ea typeface="Arial"/>
                <a:cs typeface="Arial"/>
                <a:sym typeface="Arial"/>
                <a:hlinkClick r:id="rId5"/>
              </a:rPr>
              <a:t>https://www.analyticsinsight.net/data-drift-and-machine-learning-model-sustainability/</a:t>
            </a:r>
            <a:r>
              <a:rPr lang="en" sz="900"/>
              <a:t> , </a:t>
            </a:r>
            <a:endParaRPr sz="900"/>
          </a:p>
          <a:p>
            <a:pPr marL="0" lvl="0" indent="0" algn="l" rtl="0">
              <a:lnSpc>
                <a:spcPct val="90000"/>
              </a:lnSpc>
              <a:spcBef>
                <a:spcPts val="800"/>
              </a:spcBef>
              <a:spcAft>
                <a:spcPts val="0"/>
              </a:spcAft>
              <a:buNone/>
            </a:pPr>
            <a:r>
              <a:rPr lang="en" sz="900" u="sng">
                <a:solidFill>
                  <a:schemeClr val="hlink"/>
                </a:solidFill>
                <a:latin typeface="Arial"/>
                <a:ea typeface="Arial"/>
                <a:cs typeface="Arial"/>
                <a:sym typeface="Arial"/>
                <a:hlinkClick r:id="rId6"/>
              </a:rPr>
              <a:t>https://www.cmswire.com/big-data/big-datas-hidden-scourge-data-drift</a:t>
            </a:r>
            <a:r>
              <a:rPr lang="en" sz="900" u="sng">
                <a:solidFill>
                  <a:schemeClr val="hlink"/>
                </a:solidFill>
                <a:latin typeface="Arial"/>
                <a:ea typeface="Arial"/>
                <a:cs typeface="Arial"/>
                <a:sym typeface="Arial"/>
                <a:hlinkClick r:id="rId6"/>
              </a:rPr>
              <a:t>/</a:t>
            </a:r>
            <a:r>
              <a:rPr lang="en" sz="900">
                <a:latin typeface="Arial"/>
                <a:ea typeface="Arial"/>
                <a:cs typeface="Arial"/>
                <a:sym typeface="Arial"/>
              </a:rPr>
              <a:t> </a:t>
            </a:r>
            <a:endParaRPr sz="50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28"/>
          <p:cNvSpPr txBox="1"/>
          <p:nvPr/>
        </p:nvSpPr>
        <p:spPr>
          <a:xfrm>
            <a:off x="4223650" y="1753425"/>
            <a:ext cx="4227300" cy="2406600"/>
          </a:xfrm>
          <a:prstGeom prst="rect">
            <a:avLst/>
          </a:prstGeom>
          <a:noFill/>
          <a:ln>
            <a:noFill/>
          </a:ln>
        </p:spPr>
        <p:txBody>
          <a:bodyPr spcFirstLastPara="1" wrap="square" lIns="91425" tIns="91425" rIns="91425" bIns="91425" anchor="t" anchorCtr="0">
            <a:normAutofit/>
          </a:bodyPr>
          <a:lstStyle/>
          <a:p>
            <a:pPr marL="0" lvl="0" indent="0" algn="ctr" rtl="0">
              <a:spcBef>
                <a:spcPts val="0"/>
              </a:spcBef>
              <a:spcAft>
                <a:spcPts val="0"/>
              </a:spcAft>
              <a:buNone/>
            </a:pPr>
            <a:r>
              <a:rPr lang="en" sz="2500" b="1">
                <a:latin typeface="Georgia"/>
                <a:ea typeface="Georgia"/>
                <a:cs typeface="Georgia"/>
                <a:sym typeface="Georgia"/>
              </a:rPr>
              <a:t>Our Dataset is from the Public domain and the EDT process is 100% Simulated</a:t>
            </a:r>
            <a:endParaRPr sz="2500" b="1">
              <a:latin typeface="Georgia"/>
              <a:ea typeface="Georgia"/>
              <a:cs typeface="Georgia"/>
              <a:sym typeface="Georgia"/>
            </a:endParaRPr>
          </a:p>
        </p:txBody>
      </p:sp>
      <p:pic>
        <p:nvPicPr>
          <p:cNvPr id="161" name="Google Shape;161;p28"/>
          <p:cNvPicPr preferRelativeResize="0"/>
          <p:nvPr/>
        </p:nvPicPr>
        <p:blipFill>
          <a:blip r:embed="rId3">
            <a:alphaModFix/>
          </a:blip>
          <a:stretch>
            <a:fillRect/>
          </a:stretch>
        </p:blipFill>
        <p:spPr>
          <a:xfrm>
            <a:off x="301150" y="878650"/>
            <a:ext cx="3922500" cy="3008225"/>
          </a:xfrm>
          <a:prstGeom prst="rect">
            <a:avLst/>
          </a:prstGeom>
          <a:noFill/>
          <a:ln>
            <a:noFill/>
          </a:ln>
        </p:spPr>
      </p:pic>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Shape 1341"/>
        <p:cNvGrpSpPr/>
        <p:nvPr/>
      </p:nvGrpSpPr>
      <p:grpSpPr>
        <a:xfrm>
          <a:off x="0" y="0"/>
          <a:ext cx="0" cy="0"/>
          <a:chOff x="0" y="0"/>
          <a:chExt cx="0" cy="0"/>
        </a:xfrm>
      </p:grpSpPr>
      <p:sp>
        <p:nvSpPr>
          <p:cNvPr id="1342" name="Google Shape;1342;p153"/>
          <p:cNvSpPr txBox="1"/>
          <p:nvPr/>
        </p:nvSpPr>
        <p:spPr>
          <a:xfrm>
            <a:off x="251100" y="1350300"/>
            <a:ext cx="8508000" cy="1454700"/>
          </a:xfrm>
          <a:prstGeom prst="rect">
            <a:avLst/>
          </a:prstGeom>
          <a:noFill/>
          <a:ln>
            <a:noFill/>
          </a:ln>
        </p:spPr>
        <p:txBody>
          <a:bodyPr spcFirstLastPara="1" wrap="square" lIns="68575" tIns="34275" rIns="68575" bIns="34275" anchor="t" anchorCtr="0">
            <a:spAutoFit/>
          </a:bodyPr>
          <a:lstStyle/>
          <a:p>
            <a:pPr marL="254000" marR="0" lvl="0" indent="-266700" algn="l" rtl="0">
              <a:spcBef>
                <a:spcPts val="0"/>
              </a:spcBef>
              <a:spcAft>
                <a:spcPts val="0"/>
              </a:spcAft>
              <a:buClr>
                <a:schemeClr val="dk1"/>
              </a:buClr>
              <a:buSzPts val="1800"/>
              <a:buFont typeface="Arial"/>
              <a:buChar char="•"/>
            </a:pPr>
            <a:r>
              <a:rPr lang="en" sz="1800">
                <a:solidFill>
                  <a:schemeClr val="dk1"/>
                </a:solidFill>
                <a:latin typeface="Arial"/>
                <a:ea typeface="Arial"/>
                <a:cs typeface="Arial"/>
                <a:sym typeface="Arial"/>
              </a:rPr>
              <a:t>Managing Model Drifts – Constant monitoring of any drifting using ADWIN (Adaptive Windowing), DDM (Drift Detection Method), EDDM (Early Drift Detection Method), or other methods available in Scikit-Multiflow drift_detection library</a:t>
            </a:r>
            <a:r>
              <a:rPr lang="en" sz="1800">
                <a:solidFill>
                  <a:schemeClr val="dk1"/>
                </a:solidFill>
              </a:rPr>
              <a:t>.</a:t>
            </a:r>
            <a:endParaRPr sz="1800" b="0" i="0">
              <a:solidFill>
                <a:srgbClr val="130654"/>
              </a:solidFill>
              <a:latin typeface="Arial"/>
              <a:ea typeface="Arial"/>
              <a:cs typeface="Arial"/>
              <a:sym typeface="Arial"/>
            </a:endParaRPr>
          </a:p>
          <a:p>
            <a:pPr marL="254000" marR="0" lvl="0" indent="-152400" algn="l" rtl="0">
              <a:spcBef>
                <a:spcPts val="0"/>
              </a:spcBef>
              <a:spcAft>
                <a:spcPts val="0"/>
              </a:spcAft>
              <a:buClr>
                <a:schemeClr val="dk1"/>
              </a:buClr>
              <a:buSzPts val="1500"/>
              <a:buFont typeface="Arial"/>
              <a:buNone/>
            </a:pPr>
            <a:endParaRPr sz="1800">
              <a:solidFill>
                <a:schemeClr val="dk1"/>
              </a:solidFill>
              <a:latin typeface="Arial"/>
              <a:ea typeface="Arial"/>
              <a:cs typeface="Arial"/>
              <a:sym typeface="Arial"/>
            </a:endParaRPr>
          </a:p>
        </p:txBody>
      </p:sp>
      <p:pic>
        <p:nvPicPr>
          <p:cNvPr id="1343" name="Google Shape;1343;p153"/>
          <p:cNvPicPr preferRelativeResize="0"/>
          <p:nvPr/>
        </p:nvPicPr>
        <p:blipFill rotWithShape="1">
          <a:blip r:embed="rId3">
            <a:alphaModFix/>
          </a:blip>
          <a:srcRect t="34005" r="55756" b="16942"/>
          <a:stretch/>
        </p:blipFill>
        <p:spPr>
          <a:xfrm>
            <a:off x="1692134" y="2281920"/>
            <a:ext cx="4045589" cy="2522991"/>
          </a:xfrm>
          <a:prstGeom prst="rect">
            <a:avLst/>
          </a:prstGeom>
          <a:noFill/>
          <a:ln>
            <a:noFill/>
          </a:ln>
        </p:spPr>
      </p:pic>
      <p:sp>
        <p:nvSpPr>
          <p:cNvPr id="1344" name="Google Shape;1344;p153"/>
          <p:cNvSpPr txBox="1"/>
          <p:nvPr/>
        </p:nvSpPr>
        <p:spPr>
          <a:xfrm>
            <a:off x="585275" y="47525"/>
            <a:ext cx="7988100" cy="6081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 sz="3500" b="1">
                <a:solidFill>
                  <a:schemeClr val="dk1"/>
                </a:solidFill>
                <a:latin typeface="Arial"/>
                <a:ea typeface="Arial"/>
                <a:cs typeface="Arial"/>
                <a:sym typeface="Arial"/>
              </a:rPr>
              <a:t>Model Monitoring &amp; Maintenance</a:t>
            </a:r>
            <a:endParaRPr sz="3500"/>
          </a:p>
        </p:txBody>
      </p:sp>
      <p:sp>
        <p:nvSpPr>
          <p:cNvPr id="1345" name="Google Shape;1345;p153"/>
          <p:cNvSpPr txBox="1"/>
          <p:nvPr/>
        </p:nvSpPr>
        <p:spPr>
          <a:xfrm>
            <a:off x="632211" y="819575"/>
            <a:ext cx="4372800" cy="4386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 sz="2400" u="sng">
                <a:solidFill>
                  <a:schemeClr val="dk1"/>
                </a:solidFill>
                <a:latin typeface="Arial"/>
                <a:ea typeface="Arial"/>
                <a:cs typeface="Arial"/>
                <a:sym typeface="Arial"/>
              </a:rPr>
              <a:t>Monitor Prediction Accuracy</a:t>
            </a:r>
            <a:endParaRPr sz="2300" u="sng">
              <a:solidFill>
                <a:schemeClr val="dk1"/>
              </a:solidFill>
              <a:latin typeface="Calibri"/>
              <a:ea typeface="Calibri"/>
              <a:cs typeface="Calibri"/>
              <a:sym typeface="Calibri"/>
            </a:endParaRPr>
          </a:p>
        </p:txBody>
      </p:sp>
      <p:pic>
        <p:nvPicPr>
          <p:cNvPr id="1346" name="Google Shape;1346;p153"/>
          <p:cNvPicPr preferRelativeResize="0"/>
          <p:nvPr/>
        </p:nvPicPr>
        <p:blipFill>
          <a:blip r:embed="rId4">
            <a:alphaModFix/>
          </a:blip>
          <a:stretch>
            <a:fillRect/>
          </a:stretch>
        </p:blipFill>
        <p:spPr>
          <a:xfrm flipH="1">
            <a:off x="5257801" y="2311300"/>
            <a:ext cx="3317174" cy="2574674"/>
          </a:xfrm>
          <a:prstGeom prst="rect">
            <a:avLst/>
          </a:prstGeom>
          <a:noFill/>
          <a:ln>
            <a:noFill/>
          </a:ln>
        </p:spPr>
      </p:pic>
      <p:sp>
        <p:nvSpPr>
          <p:cNvPr id="1347" name="Google Shape;1347;p153"/>
          <p:cNvSpPr txBox="1"/>
          <p:nvPr/>
        </p:nvSpPr>
        <p:spPr>
          <a:xfrm>
            <a:off x="5257789" y="3864911"/>
            <a:ext cx="2071200" cy="2847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 sz="1400" i="1">
                <a:solidFill>
                  <a:schemeClr val="dk1"/>
                </a:solidFill>
                <a:latin typeface="Calibri"/>
                <a:ea typeface="Calibri"/>
                <a:cs typeface="Calibri"/>
                <a:sym typeface="Calibri"/>
              </a:rPr>
              <a:t>“W</a:t>
            </a:r>
            <a:r>
              <a:rPr lang="en" i="1">
                <a:solidFill>
                  <a:schemeClr val="dk1"/>
                </a:solidFill>
                <a:latin typeface="Calibri"/>
                <a:ea typeface="Calibri"/>
                <a:cs typeface="Calibri"/>
                <a:sym typeface="Calibri"/>
              </a:rPr>
              <a:t>e’ll look after you</a:t>
            </a:r>
            <a:r>
              <a:rPr lang="en" sz="1400" i="1">
                <a:solidFill>
                  <a:schemeClr val="dk1"/>
                </a:solidFill>
                <a:latin typeface="Calibri"/>
                <a:ea typeface="Calibri"/>
                <a:cs typeface="Calibri"/>
                <a:sym typeface="Calibri"/>
              </a:rPr>
              <a:t>”</a:t>
            </a:r>
            <a:endParaRPr sz="1100"/>
          </a:p>
        </p:txBody>
      </p:sp>
      <p:sp>
        <p:nvSpPr>
          <p:cNvPr id="1348" name="Google Shape;1348;p153"/>
          <p:cNvSpPr txBox="1">
            <a:spLocks noGrp="1"/>
          </p:cNvSpPr>
          <p:nvPr>
            <p:ph type="title" idx="4294967295"/>
          </p:nvPr>
        </p:nvSpPr>
        <p:spPr>
          <a:xfrm>
            <a:off x="142317" y="4843875"/>
            <a:ext cx="1451400" cy="2550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chemeClr val="dk1"/>
              </a:buClr>
              <a:buSzPts val="2340"/>
              <a:buFont typeface="Arial"/>
              <a:buNone/>
            </a:pPr>
            <a:r>
              <a:rPr lang="en" sz="930"/>
              <a:t>External </a:t>
            </a:r>
            <a:r>
              <a:rPr lang="en" sz="930">
                <a:latin typeface="Arial"/>
                <a:ea typeface="Arial"/>
                <a:cs typeface="Arial"/>
                <a:sym typeface="Arial"/>
              </a:rPr>
              <a:t>References:</a:t>
            </a:r>
            <a:endParaRPr sz="100"/>
          </a:p>
        </p:txBody>
      </p:sp>
      <p:sp>
        <p:nvSpPr>
          <p:cNvPr id="1349" name="Google Shape;1349;p153"/>
          <p:cNvSpPr txBox="1">
            <a:spLocks noGrp="1"/>
          </p:cNvSpPr>
          <p:nvPr>
            <p:ph type="body" idx="4294967295"/>
          </p:nvPr>
        </p:nvSpPr>
        <p:spPr>
          <a:xfrm>
            <a:off x="1347245" y="4875653"/>
            <a:ext cx="5693400" cy="438600"/>
          </a:xfrm>
          <a:prstGeom prst="rect">
            <a:avLst/>
          </a:prstGeom>
          <a:noFill/>
          <a:ln>
            <a:noFill/>
          </a:ln>
        </p:spPr>
        <p:txBody>
          <a:bodyPr spcFirstLastPara="1" wrap="square" lIns="68575" tIns="34275" rIns="68575" bIns="34275" anchor="t" anchorCtr="0">
            <a:normAutofit/>
          </a:bodyPr>
          <a:lstStyle/>
          <a:p>
            <a:pPr marL="0" lvl="0" indent="0" algn="l" rtl="0">
              <a:lnSpc>
                <a:spcPct val="90000"/>
              </a:lnSpc>
              <a:spcBef>
                <a:spcPts val="800"/>
              </a:spcBef>
              <a:spcAft>
                <a:spcPts val="0"/>
              </a:spcAft>
              <a:buNone/>
            </a:pPr>
            <a:r>
              <a:rPr lang="en" sz="900" u="sng">
                <a:solidFill>
                  <a:schemeClr val="hlink"/>
                </a:solidFill>
                <a:latin typeface="Arial"/>
                <a:ea typeface="Arial"/>
                <a:cs typeface="Arial"/>
                <a:sym typeface="Arial"/>
                <a:hlinkClick r:id="rId5"/>
              </a:rPr>
              <a:t>https://scikit-multiflow.readthedocs.io/en/stable/api/api.htm</a:t>
            </a:r>
            <a:r>
              <a:rPr lang="en" sz="900" u="sng">
                <a:solidFill>
                  <a:schemeClr val="hlink"/>
                </a:solidFill>
                <a:latin typeface="Arial"/>
                <a:ea typeface="Arial"/>
                <a:cs typeface="Arial"/>
                <a:sym typeface="Arial"/>
                <a:hlinkClick r:id="rId5"/>
              </a:rPr>
              <a:t>l</a:t>
            </a:r>
            <a:endParaRPr sz="900">
              <a:latin typeface="Arial"/>
              <a:ea typeface="Arial"/>
              <a:cs typeface="Arial"/>
              <a:sym typeface="Arial"/>
            </a:endParaRPr>
          </a:p>
          <a:p>
            <a:pPr marL="0" lvl="0" indent="0" algn="l" rtl="0">
              <a:lnSpc>
                <a:spcPct val="90000"/>
              </a:lnSpc>
              <a:spcBef>
                <a:spcPts val="800"/>
              </a:spcBef>
              <a:spcAft>
                <a:spcPts val="1200"/>
              </a:spcAft>
              <a:buNone/>
            </a:pPr>
            <a:endParaRPr sz="500"/>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Shape 1353"/>
        <p:cNvGrpSpPr/>
        <p:nvPr/>
      </p:nvGrpSpPr>
      <p:grpSpPr>
        <a:xfrm>
          <a:off x="0" y="0"/>
          <a:ext cx="0" cy="0"/>
          <a:chOff x="0" y="0"/>
          <a:chExt cx="0" cy="0"/>
        </a:xfrm>
      </p:grpSpPr>
      <p:sp>
        <p:nvSpPr>
          <p:cNvPr id="1354" name="Google Shape;1354;p154"/>
          <p:cNvSpPr txBox="1"/>
          <p:nvPr/>
        </p:nvSpPr>
        <p:spPr>
          <a:xfrm>
            <a:off x="403500" y="1754375"/>
            <a:ext cx="6119100" cy="2070300"/>
          </a:xfrm>
          <a:prstGeom prst="rect">
            <a:avLst/>
          </a:prstGeom>
          <a:noFill/>
          <a:ln>
            <a:noFill/>
          </a:ln>
        </p:spPr>
        <p:txBody>
          <a:bodyPr spcFirstLastPara="1" wrap="square" lIns="68575" tIns="34275" rIns="68575" bIns="34275" anchor="t" anchorCtr="0">
            <a:spAutoFit/>
          </a:bodyPr>
          <a:lstStyle/>
          <a:p>
            <a:pPr marL="254000" marR="0" lvl="0" indent="-279400" algn="l" rtl="0">
              <a:spcBef>
                <a:spcPts val="0"/>
              </a:spcBef>
              <a:spcAft>
                <a:spcPts val="0"/>
              </a:spcAft>
              <a:buClr>
                <a:schemeClr val="dk1"/>
              </a:buClr>
              <a:buSzPts val="2000"/>
              <a:buFont typeface="Arial"/>
              <a:buChar char="•"/>
            </a:pPr>
            <a:r>
              <a:rPr lang="en" sz="2000">
                <a:solidFill>
                  <a:schemeClr val="dk1"/>
                </a:solidFill>
                <a:latin typeface="Arial"/>
                <a:ea typeface="Arial"/>
                <a:cs typeface="Arial"/>
                <a:sym typeface="Arial"/>
              </a:rPr>
              <a:t>Did the business model change?</a:t>
            </a:r>
            <a:endParaRPr sz="2000"/>
          </a:p>
          <a:p>
            <a:pPr marL="254000" marR="0" lvl="0" indent="-279400" algn="l" rtl="0">
              <a:spcBef>
                <a:spcPts val="0"/>
              </a:spcBef>
              <a:spcAft>
                <a:spcPts val="0"/>
              </a:spcAft>
              <a:buClr>
                <a:schemeClr val="dk1"/>
              </a:buClr>
              <a:buSzPts val="2000"/>
              <a:buFont typeface="Arial"/>
              <a:buChar char="•"/>
            </a:pPr>
            <a:r>
              <a:rPr lang="en" sz="2000">
                <a:solidFill>
                  <a:schemeClr val="dk1"/>
                </a:solidFill>
                <a:latin typeface="Arial"/>
                <a:ea typeface="Arial"/>
                <a:cs typeface="Arial"/>
                <a:sym typeface="Arial"/>
              </a:rPr>
              <a:t>Are there new services or contract type?</a:t>
            </a:r>
            <a:endParaRPr sz="2000"/>
          </a:p>
          <a:p>
            <a:pPr marL="254000" marR="0" lvl="0" indent="-279400" algn="l" rtl="0">
              <a:spcBef>
                <a:spcPts val="0"/>
              </a:spcBef>
              <a:spcAft>
                <a:spcPts val="0"/>
              </a:spcAft>
              <a:buClr>
                <a:schemeClr val="dk1"/>
              </a:buClr>
              <a:buSzPts val="2000"/>
              <a:buFont typeface="Arial"/>
              <a:buChar char="•"/>
            </a:pPr>
            <a:r>
              <a:rPr lang="en" sz="2000">
                <a:solidFill>
                  <a:schemeClr val="dk1"/>
                </a:solidFill>
                <a:latin typeface="Arial"/>
                <a:ea typeface="Arial"/>
                <a:cs typeface="Arial"/>
                <a:sym typeface="Arial"/>
              </a:rPr>
              <a:t>Any changes to the market </a:t>
            </a:r>
            <a:r>
              <a:rPr lang="en" sz="2000">
                <a:solidFill>
                  <a:schemeClr val="dk1"/>
                </a:solidFill>
              </a:rPr>
              <a:t>(</a:t>
            </a:r>
            <a:r>
              <a:rPr lang="en" sz="2000">
                <a:solidFill>
                  <a:schemeClr val="dk1"/>
                </a:solidFill>
                <a:latin typeface="Arial"/>
                <a:ea typeface="Arial"/>
                <a:cs typeface="Arial"/>
                <a:sym typeface="Arial"/>
              </a:rPr>
              <a:t>new competitors</a:t>
            </a:r>
            <a:r>
              <a:rPr lang="en" sz="2000">
                <a:solidFill>
                  <a:schemeClr val="dk1"/>
                </a:solidFill>
              </a:rPr>
              <a:t>)</a:t>
            </a:r>
            <a:r>
              <a:rPr lang="en" sz="2000">
                <a:solidFill>
                  <a:schemeClr val="dk1"/>
                </a:solidFill>
                <a:latin typeface="Arial"/>
                <a:ea typeface="Arial"/>
                <a:cs typeface="Arial"/>
                <a:sym typeface="Arial"/>
              </a:rPr>
              <a:t>?</a:t>
            </a:r>
            <a:endParaRPr sz="2000"/>
          </a:p>
          <a:p>
            <a:pPr marL="254000" marR="0" lvl="0" indent="-279400" algn="l" rtl="0">
              <a:spcBef>
                <a:spcPts val="0"/>
              </a:spcBef>
              <a:spcAft>
                <a:spcPts val="0"/>
              </a:spcAft>
              <a:buClr>
                <a:schemeClr val="dk1"/>
              </a:buClr>
              <a:buSzPts val="2000"/>
              <a:buFont typeface="Arial"/>
              <a:buChar char="•"/>
            </a:pPr>
            <a:r>
              <a:rPr lang="en" sz="2000">
                <a:solidFill>
                  <a:schemeClr val="dk1"/>
                </a:solidFill>
                <a:latin typeface="Arial"/>
                <a:ea typeface="Arial"/>
                <a:cs typeface="Arial"/>
                <a:sym typeface="Arial"/>
              </a:rPr>
              <a:t>Emergence of new technology?</a:t>
            </a:r>
            <a:endParaRPr sz="2000"/>
          </a:p>
          <a:p>
            <a:pPr marL="254000" marR="0" lvl="0" indent="-279400" algn="l" rtl="0">
              <a:spcBef>
                <a:spcPts val="0"/>
              </a:spcBef>
              <a:spcAft>
                <a:spcPts val="0"/>
              </a:spcAft>
              <a:buClr>
                <a:schemeClr val="dk1"/>
              </a:buClr>
              <a:buSzPts val="2000"/>
              <a:buFont typeface="Arial"/>
              <a:buChar char="•"/>
            </a:pPr>
            <a:r>
              <a:rPr lang="en" sz="2000">
                <a:solidFill>
                  <a:schemeClr val="dk1"/>
                </a:solidFill>
                <a:latin typeface="Arial"/>
                <a:ea typeface="Arial"/>
                <a:cs typeface="Arial"/>
                <a:sym typeface="Arial"/>
              </a:rPr>
              <a:t>Changes in trend, human behaviours?</a:t>
            </a:r>
            <a:endParaRPr sz="2000"/>
          </a:p>
          <a:p>
            <a:pPr marL="0" marR="0" lvl="0" indent="0" algn="l" rtl="0">
              <a:spcBef>
                <a:spcPts val="0"/>
              </a:spcBef>
              <a:spcAft>
                <a:spcPts val="0"/>
              </a:spcAft>
              <a:buNone/>
            </a:pPr>
            <a:endParaRPr sz="1500">
              <a:solidFill>
                <a:schemeClr val="dk1"/>
              </a:solidFill>
              <a:latin typeface="Arial"/>
              <a:ea typeface="Arial"/>
              <a:cs typeface="Arial"/>
              <a:sym typeface="Arial"/>
            </a:endParaRPr>
          </a:p>
          <a:p>
            <a:pPr marL="0" marR="0" lvl="0" indent="0" algn="l" rtl="0">
              <a:spcBef>
                <a:spcPts val="0"/>
              </a:spcBef>
              <a:spcAft>
                <a:spcPts val="0"/>
              </a:spcAft>
              <a:buNone/>
            </a:pPr>
            <a:endParaRPr sz="1500">
              <a:solidFill>
                <a:schemeClr val="dk1"/>
              </a:solidFill>
              <a:latin typeface="Arial"/>
              <a:ea typeface="Arial"/>
              <a:cs typeface="Arial"/>
              <a:sym typeface="Arial"/>
            </a:endParaRPr>
          </a:p>
        </p:txBody>
      </p:sp>
      <p:sp>
        <p:nvSpPr>
          <p:cNvPr id="1355" name="Google Shape;1355;p154"/>
          <p:cNvSpPr txBox="1"/>
          <p:nvPr/>
        </p:nvSpPr>
        <p:spPr>
          <a:xfrm>
            <a:off x="661486" y="1012325"/>
            <a:ext cx="4825800" cy="7926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2400" u="sng">
                <a:solidFill>
                  <a:schemeClr val="dk1"/>
                </a:solidFill>
                <a:latin typeface="Arial"/>
                <a:ea typeface="Arial"/>
                <a:cs typeface="Arial"/>
                <a:sym typeface="Arial"/>
              </a:rPr>
              <a:t>Check for New Data Availability</a:t>
            </a:r>
            <a:endParaRPr sz="1100" u="sng"/>
          </a:p>
          <a:p>
            <a:pPr marL="0" marR="0" lvl="0" indent="0" algn="ctr" rtl="0">
              <a:spcBef>
                <a:spcPts val="0"/>
              </a:spcBef>
              <a:spcAft>
                <a:spcPts val="0"/>
              </a:spcAft>
              <a:buNone/>
            </a:pPr>
            <a:endParaRPr sz="2300" u="sng">
              <a:solidFill>
                <a:schemeClr val="dk1"/>
              </a:solidFill>
              <a:latin typeface="Calibri"/>
              <a:ea typeface="Calibri"/>
              <a:cs typeface="Calibri"/>
              <a:sym typeface="Calibri"/>
            </a:endParaRPr>
          </a:p>
        </p:txBody>
      </p:sp>
      <p:sp>
        <p:nvSpPr>
          <p:cNvPr id="1356" name="Google Shape;1356;p154"/>
          <p:cNvSpPr txBox="1"/>
          <p:nvPr/>
        </p:nvSpPr>
        <p:spPr>
          <a:xfrm>
            <a:off x="6705602" y="4391762"/>
            <a:ext cx="2071200" cy="2769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 sz="1400" i="1">
                <a:solidFill>
                  <a:schemeClr val="dk1"/>
                </a:solidFill>
                <a:latin typeface="Calibri"/>
                <a:ea typeface="Calibri"/>
                <a:cs typeface="Calibri"/>
                <a:sym typeface="Calibri"/>
              </a:rPr>
              <a:t>“Can I learn more?”</a:t>
            </a:r>
            <a:endParaRPr sz="1100"/>
          </a:p>
        </p:txBody>
      </p:sp>
      <p:pic>
        <p:nvPicPr>
          <p:cNvPr id="1357" name="Google Shape;1357;p154"/>
          <p:cNvPicPr preferRelativeResize="0"/>
          <p:nvPr/>
        </p:nvPicPr>
        <p:blipFill rotWithShape="1">
          <a:blip r:embed="rId3">
            <a:alphaModFix/>
          </a:blip>
          <a:srcRect/>
          <a:stretch/>
        </p:blipFill>
        <p:spPr>
          <a:xfrm>
            <a:off x="6283275" y="1804925"/>
            <a:ext cx="2708425" cy="2708425"/>
          </a:xfrm>
          <a:prstGeom prst="rect">
            <a:avLst/>
          </a:prstGeom>
          <a:noFill/>
          <a:ln>
            <a:noFill/>
          </a:ln>
        </p:spPr>
      </p:pic>
      <p:sp>
        <p:nvSpPr>
          <p:cNvPr id="1358" name="Google Shape;1358;p154"/>
          <p:cNvSpPr txBox="1"/>
          <p:nvPr/>
        </p:nvSpPr>
        <p:spPr>
          <a:xfrm>
            <a:off x="585275" y="47525"/>
            <a:ext cx="7988100" cy="6081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 sz="3500" b="1">
                <a:solidFill>
                  <a:schemeClr val="dk1"/>
                </a:solidFill>
                <a:latin typeface="Arial"/>
                <a:ea typeface="Arial"/>
                <a:cs typeface="Arial"/>
                <a:sym typeface="Arial"/>
              </a:rPr>
              <a:t>Model Monitoring &amp; Maintenance</a:t>
            </a:r>
            <a:endParaRPr sz="3500"/>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Shape 1362"/>
        <p:cNvGrpSpPr/>
        <p:nvPr/>
      </p:nvGrpSpPr>
      <p:grpSpPr>
        <a:xfrm>
          <a:off x="0" y="0"/>
          <a:ext cx="0" cy="0"/>
          <a:chOff x="0" y="0"/>
          <a:chExt cx="0" cy="0"/>
        </a:xfrm>
      </p:grpSpPr>
      <p:sp>
        <p:nvSpPr>
          <p:cNvPr id="1363" name="Google Shape;1363;p155"/>
          <p:cNvSpPr txBox="1"/>
          <p:nvPr/>
        </p:nvSpPr>
        <p:spPr>
          <a:xfrm>
            <a:off x="573875" y="994563"/>
            <a:ext cx="7802700" cy="3570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a:t>With the model, we can:</a:t>
            </a:r>
            <a:endParaRPr sz="2000"/>
          </a:p>
          <a:p>
            <a:pPr marL="457200" lvl="0" indent="-355600" algn="l" rtl="0">
              <a:spcBef>
                <a:spcPts val="0"/>
              </a:spcBef>
              <a:spcAft>
                <a:spcPts val="0"/>
              </a:spcAft>
              <a:buSzPts val="2000"/>
              <a:buChar char="●"/>
            </a:pPr>
            <a:r>
              <a:rPr lang="en" sz="2000"/>
              <a:t>Identify potential strength and weakness in operations</a:t>
            </a:r>
            <a:endParaRPr sz="2000"/>
          </a:p>
          <a:p>
            <a:pPr marL="457200" lvl="0" indent="-355600" algn="l" rtl="0">
              <a:spcBef>
                <a:spcPts val="0"/>
              </a:spcBef>
              <a:spcAft>
                <a:spcPts val="0"/>
              </a:spcAft>
              <a:buSzPts val="2000"/>
              <a:buChar char="●"/>
            </a:pPr>
            <a:r>
              <a:rPr lang="en" sz="2000">
                <a:solidFill>
                  <a:schemeClr val="dk1"/>
                </a:solidFill>
              </a:rPr>
              <a:t>Identify a</a:t>
            </a:r>
            <a:r>
              <a:rPr lang="en" sz="2000"/>
              <a:t>reas to focus on in planning/budgeting</a:t>
            </a:r>
            <a:endParaRPr sz="2000"/>
          </a:p>
          <a:p>
            <a:pPr marL="457200" lvl="0" indent="-355600" algn="l" rtl="0">
              <a:spcBef>
                <a:spcPts val="0"/>
              </a:spcBef>
              <a:spcAft>
                <a:spcPts val="0"/>
              </a:spcAft>
              <a:buSzPts val="2000"/>
              <a:buChar char="●"/>
            </a:pPr>
            <a:r>
              <a:rPr lang="en" sz="2000"/>
              <a:t>Engage customers who are likely to churn - Reactive/Proactive</a:t>
            </a:r>
            <a:endParaRPr sz="2000"/>
          </a:p>
          <a:p>
            <a:pPr marL="457200" lvl="0" indent="0" algn="l" rtl="0">
              <a:spcBef>
                <a:spcPts val="0"/>
              </a:spcBef>
              <a:spcAft>
                <a:spcPts val="0"/>
              </a:spcAft>
              <a:buNone/>
            </a:pPr>
            <a:endParaRPr sz="2000"/>
          </a:p>
          <a:p>
            <a:pPr marL="0" lvl="0" indent="0" algn="l" rtl="0">
              <a:spcBef>
                <a:spcPts val="0"/>
              </a:spcBef>
              <a:spcAft>
                <a:spcPts val="0"/>
              </a:spcAft>
              <a:buNone/>
            </a:pPr>
            <a:r>
              <a:rPr lang="en" sz="2000"/>
              <a:t>However, constant monitoring is necessary while model is in production to prevent degradation. Periodic adjustments and even complete retraining may have to be conducted if the need arises, to keep the model up to date and performing well.</a:t>
            </a:r>
            <a:endParaRPr sz="2000"/>
          </a:p>
          <a:p>
            <a:pPr marL="0" lvl="0" indent="0" algn="l" rtl="0">
              <a:spcBef>
                <a:spcPts val="0"/>
              </a:spcBef>
              <a:spcAft>
                <a:spcPts val="0"/>
              </a:spcAft>
              <a:buNone/>
            </a:pPr>
            <a:endParaRPr sz="2000"/>
          </a:p>
          <a:p>
            <a:pPr marL="0" lvl="0" indent="0" algn="l" rtl="0">
              <a:spcBef>
                <a:spcPts val="0"/>
              </a:spcBef>
              <a:spcAft>
                <a:spcPts val="0"/>
              </a:spcAft>
              <a:buNone/>
            </a:pPr>
            <a:endParaRPr sz="2000"/>
          </a:p>
        </p:txBody>
      </p:sp>
      <p:pic>
        <p:nvPicPr>
          <p:cNvPr id="1364" name="Google Shape;1364;p155"/>
          <p:cNvPicPr preferRelativeResize="0"/>
          <p:nvPr/>
        </p:nvPicPr>
        <p:blipFill>
          <a:blip r:embed="rId3">
            <a:alphaModFix/>
          </a:blip>
          <a:stretch>
            <a:fillRect/>
          </a:stretch>
        </p:blipFill>
        <p:spPr>
          <a:xfrm>
            <a:off x="7875900" y="3820400"/>
            <a:ext cx="1030325" cy="1030325"/>
          </a:xfrm>
          <a:prstGeom prst="rect">
            <a:avLst/>
          </a:prstGeom>
          <a:noFill/>
          <a:ln>
            <a:noFill/>
          </a:ln>
        </p:spPr>
      </p:pic>
      <p:sp>
        <p:nvSpPr>
          <p:cNvPr id="1365" name="Google Shape;1365;p155"/>
          <p:cNvSpPr txBox="1"/>
          <p:nvPr/>
        </p:nvSpPr>
        <p:spPr>
          <a:xfrm>
            <a:off x="828125" y="128900"/>
            <a:ext cx="7389600" cy="723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3500" b="1"/>
              <a:t>Conclusion</a:t>
            </a:r>
            <a:endParaRPr sz="3500" b="1"/>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Shape 1369"/>
        <p:cNvGrpSpPr/>
        <p:nvPr/>
      </p:nvGrpSpPr>
      <p:grpSpPr>
        <a:xfrm>
          <a:off x="0" y="0"/>
          <a:ext cx="0" cy="0"/>
          <a:chOff x="0" y="0"/>
          <a:chExt cx="0" cy="0"/>
        </a:xfrm>
      </p:grpSpPr>
      <p:sp>
        <p:nvSpPr>
          <p:cNvPr id="1370" name="Google Shape;1370;p156"/>
          <p:cNvSpPr txBox="1"/>
          <p:nvPr/>
        </p:nvSpPr>
        <p:spPr>
          <a:xfrm>
            <a:off x="696450" y="1194075"/>
            <a:ext cx="7751100" cy="2786100"/>
          </a:xfrm>
          <a:prstGeom prst="rect">
            <a:avLst/>
          </a:prstGeom>
          <a:gradFill>
            <a:gsLst>
              <a:gs pos="0">
                <a:srgbClr val="D4E5F5"/>
              </a:gs>
              <a:gs pos="100000">
                <a:srgbClr val="70A4D5"/>
              </a:gs>
            </a:gsLst>
            <a:path path="circle">
              <a:fillToRect l="50000" t="50000" r="50000" b="50000"/>
            </a:path>
            <a:tileRect/>
          </a:gradFill>
          <a:ln w="38100" cap="flat" cmpd="dbl">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endParaRPr sz="3500"/>
          </a:p>
          <a:p>
            <a:pPr marL="0" lvl="0" indent="0" algn="l" rtl="0">
              <a:spcBef>
                <a:spcPts val="0"/>
              </a:spcBef>
              <a:spcAft>
                <a:spcPts val="0"/>
              </a:spcAft>
              <a:buNone/>
            </a:pPr>
            <a:r>
              <a:rPr lang="en" sz="3300" b="1">
                <a:latin typeface="Merriweather"/>
                <a:ea typeface="Merriweather"/>
                <a:cs typeface="Merriweather"/>
                <a:sym typeface="Merriweather"/>
              </a:rPr>
              <a:t>Thank you for your kind attention.</a:t>
            </a:r>
            <a:endParaRPr sz="3300" b="1">
              <a:latin typeface="Merriweather"/>
              <a:ea typeface="Merriweather"/>
              <a:cs typeface="Merriweather"/>
              <a:sym typeface="Merriweather"/>
            </a:endParaRPr>
          </a:p>
          <a:p>
            <a:pPr marL="0" lvl="0" indent="0" algn="l" rtl="0">
              <a:spcBef>
                <a:spcPts val="0"/>
              </a:spcBef>
              <a:spcAft>
                <a:spcPts val="0"/>
              </a:spcAft>
              <a:buNone/>
            </a:pPr>
            <a:endParaRPr sz="3300" b="1">
              <a:latin typeface="Merriweather"/>
              <a:ea typeface="Merriweather"/>
              <a:cs typeface="Merriweather"/>
              <a:sym typeface="Merriweather"/>
            </a:endParaRPr>
          </a:p>
          <a:p>
            <a:pPr marL="0" lvl="0" indent="0" algn="l" rtl="0">
              <a:spcBef>
                <a:spcPts val="0"/>
              </a:spcBef>
              <a:spcAft>
                <a:spcPts val="0"/>
              </a:spcAft>
              <a:buNone/>
            </a:pPr>
            <a:r>
              <a:rPr lang="en" sz="3300" b="1">
                <a:latin typeface="Merriweather"/>
                <a:ea typeface="Merriweather"/>
                <a:cs typeface="Merriweather"/>
                <a:sym typeface="Merriweather"/>
              </a:rPr>
              <a:t>Any questions?</a:t>
            </a:r>
            <a:endParaRPr sz="3300" b="1">
              <a:latin typeface="Merriweather"/>
              <a:ea typeface="Merriweather"/>
              <a:cs typeface="Merriweather"/>
              <a:sym typeface="Merriweather"/>
            </a:endParaRPr>
          </a:p>
          <a:p>
            <a:pPr marL="0" lvl="0" indent="0" algn="l" rtl="0">
              <a:spcBef>
                <a:spcPts val="0"/>
              </a:spcBef>
              <a:spcAft>
                <a:spcPts val="0"/>
              </a:spcAft>
              <a:buNone/>
            </a:pPr>
            <a:endParaRPr sz="3500"/>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Shape 1374"/>
        <p:cNvGrpSpPr/>
        <p:nvPr/>
      </p:nvGrpSpPr>
      <p:grpSpPr>
        <a:xfrm>
          <a:off x="0" y="0"/>
          <a:ext cx="0" cy="0"/>
          <a:chOff x="0" y="0"/>
          <a:chExt cx="0" cy="0"/>
        </a:xfrm>
      </p:grpSpPr>
      <p:sp>
        <p:nvSpPr>
          <p:cNvPr id="1375" name="Google Shape;1375;p157"/>
          <p:cNvSpPr txBox="1">
            <a:spLocks noGrp="1"/>
          </p:cNvSpPr>
          <p:nvPr>
            <p:ph type="ctrTitle"/>
          </p:nvPr>
        </p:nvSpPr>
        <p:spPr>
          <a:xfrm>
            <a:off x="196900" y="1915625"/>
            <a:ext cx="8520600" cy="1047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7800"/>
              <a:t>Team </a:t>
            </a:r>
            <a:br>
              <a:rPr lang="en" sz="7800"/>
            </a:br>
            <a:r>
              <a:rPr lang="en" sz="7800"/>
              <a:t>Garage</a:t>
            </a:r>
            <a:endParaRPr sz="7800"/>
          </a:p>
        </p:txBody>
      </p:sp>
      <p:sp>
        <p:nvSpPr>
          <p:cNvPr id="1376" name="Google Shape;1376;p157"/>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Shape 1380"/>
        <p:cNvGrpSpPr/>
        <p:nvPr/>
      </p:nvGrpSpPr>
      <p:grpSpPr>
        <a:xfrm>
          <a:off x="0" y="0"/>
          <a:ext cx="0" cy="0"/>
          <a:chOff x="0" y="0"/>
          <a:chExt cx="0" cy="0"/>
        </a:xfrm>
      </p:grpSpPr>
      <p:sp>
        <p:nvSpPr>
          <p:cNvPr id="1381" name="Google Shape;1381;p158"/>
          <p:cNvSpPr txBox="1">
            <a:spLocks noGrp="1"/>
          </p:cNvSpPr>
          <p:nvPr>
            <p:ph type="ctrTitle"/>
          </p:nvPr>
        </p:nvSpPr>
        <p:spPr>
          <a:xfrm>
            <a:off x="2456950" y="218150"/>
            <a:ext cx="5782800" cy="769200"/>
          </a:xfrm>
          <a:prstGeom prst="rect">
            <a:avLst/>
          </a:prstGeom>
        </p:spPr>
        <p:txBody>
          <a:bodyPr spcFirstLastPara="1" wrap="square" lIns="91425" tIns="91425" rIns="91425" bIns="91425" anchor="b" anchorCtr="0">
            <a:normAutofit fontScale="90000"/>
          </a:bodyPr>
          <a:lstStyle/>
          <a:p>
            <a:pPr marL="0" lvl="0" indent="0" algn="ctr" rtl="0">
              <a:spcBef>
                <a:spcPts val="0"/>
              </a:spcBef>
              <a:spcAft>
                <a:spcPts val="0"/>
              </a:spcAft>
              <a:buNone/>
            </a:pPr>
            <a:r>
              <a:rPr lang="en" sz="4300"/>
              <a:t>Closing</a:t>
            </a:r>
            <a:endParaRPr sz="4300"/>
          </a:p>
        </p:txBody>
      </p:sp>
      <p:sp>
        <p:nvSpPr>
          <p:cNvPr id="1382" name="Google Shape;1382;p158"/>
          <p:cNvSpPr txBox="1"/>
          <p:nvPr/>
        </p:nvSpPr>
        <p:spPr>
          <a:xfrm>
            <a:off x="996525" y="535450"/>
            <a:ext cx="7934700" cy="4460700"/>
          </a:xfrm>
          <a:prstGeom prst="rect">
            <a:avLst/>
          </a:prstGeom>
          <a:noFill/>
          <a:ln>
            <a:noFill/>
          </a:ln>
        </p:spPr>
        <p:txBody>
          <a:bodyPr spcFirstLastPara="1" wrap="square" lIns="91425" tIns="91425" rIns="91425" bIns="91425" anchor="t" anchorCtr="0">
            <a:spAutoFit/>
          </a:bodyPr>
          <a:lstStyle/>
          <a:p>
            <a:pPr marL="0" lvl="0" indent="0" algn="l" rtl="0">
              <a:lnSpc>
                <a:spcPct val="140000"/>
              </a:lnSpc>
              <a:spcBef>
                <a:spcPts val="0"/>
              </a:spcBef>
              <a:spcAft>
                <a:spcPts val="0"/>
              </a:spcAft>
              <a:buNone/>
            </a:pPr>
            <a:r>
              <a:rPr lang="en" sz="1200">
                <a:solidFill>
                  <a:schemeClr val="dk1"/>
                </a:solidFill>
                <a:highlight>
                  <a:srgbClr val="FFFFFF"/>
                </a:highlight>
              </a:rPr>
              <a:t>Business Insights (Hypothesis) </a:t>
            </a:r>
            <a:endParaRPr sz="1200">
              <a:solidFill>
                <a:schemeClr val="dk1"/>
              </a:solidFill>
              <a:highlight>
                <a:srgbClr val="FFFFFF"/>
              </a:highlight>
            </a:endParaRPr>
          </a:p>
          <a:p>
            <a:pPr marL="457200" lvl="0" indent="-304800" algn="l" rtl="0">
              <a:spcBef>
                <a:spcPts val="600"/>
              </a:spcBef>
              <a:spcAft>
                <a:spcPts val="0"/>
              </a:spcAft>
              <a:buClr>
                <a:srgbClr val="1A1A1A"/>
              </a:buClr>
              <a:buSzPts val="1200"/>
              <a:buFont typeface="Merriweather"/>
              <a:buChar char="❖"/>
            </a:pPr>
            <a:r>
              <a:rPr lang="en" sz="1200">
                <a:solidFill>
                  <a:srgbClr val="1A1A1A"/>
                </a:solidFill>
                <a:highlight>
                  <a:schemeClr val="lt1"/>
                </a:highlight>
                <a:latin typeface="Merriweather"/>
                <a:ea typeface="Merriweather"/>
                <a:cs typeface="Merriweather"/>
                <a:sym typeface="Merriweather"/>
              </a:rPr>
              <a:t>Customers who have shorter contract term churns more.</a:t>
            </a:r>
            <a:br>
              <a:rPr lang="en" sz="1200">
                <a:solidFill>
                  <a:srgbClr val="1A1A1A"/>
                </a:solidFill>
                <a:highlight>
                  <a:schemeClr val="lt1"/>
                </a:highlight>
                <a:latin typeface="Merriweather"/>
                <a:ea typeface="Merriweather"/>
                <a:cs typeface="Merriweather"/>
                <a:sym typeface="Merriweather"/>
              </a:rPr>
            </a:br>
            <a:r>
              <a:rPr lang="en" sz="1200">
                <a:solidFill>
                  <a:srgbClr val="1A1A1A"/>
                </a:solidFill>
                <a:highlight>
                  <a:schemeClr val="lt1"/>
                </a:highlight>
                <a:latin typeface="Merriweather"/>
                <a:ea typeface="Merriweather"/>
                <a:cs typeface="Merriweather"/>
                <a:sym typeface="Merriweather"/>
              </a:rPr>
              <a:t>We have …….. (some graph)</a:t>
            </a:r>
            <a:br>
              <a:rPr lang="en" sz="1200">
                <a:solidFill>
                  <a:srgbClr val="1A1A1A"/>
                </a:solidFill>
                <a:highlight>
                  <a:schemeClr val="lt1"/>
                </a:highlight>
                <a:latin typeface="Merriweather"/>
                <a:ea typeface="Merriweather"/>
                <a:cs typeface="Merriweather"/>
                <a:sym typeface="Merriweather"/>
              </a:rPr>
            </a:br>
            <a:r>
              <a:rPr lang="en">
                <a:solidFill>
                  <a:schemeClr val="dk2"/>
                </a:solidFill>
              </a:rPr>
              <a:t>Customers on month-to-month contract are more likely to churn.</a:t>
            </a:r>
            <a:br>
              <a:rPr lang="en" sz="1200">
                <a:solidFill>
                  <a:srgbClr val="1A1A1A"/>
                </a:solidFill>
                <a:highlight>
                  <a:schemeClr val="lt1"/>
                </a:highlight>
                <a:latin typeface="Merriweather"/>
                <a:ea typeface="Merriweather"/>
                <a:cs typeface="Merriweather"/>
                <a:sym typeface="Merriweather"/>
              </a:rPr>
            </a:br>
            <a:endParaRPr sz="1200">
              <a:solidFill>
                <a:srgbClr val="1A1A1A"/>
              </a:solidFill>
              <a:highlight>
                <a:schemeClr val="lt1"/>
              </a:highlight>
              <a:latin typeface="Merriweather"/>
              <a:ea typeface="Merriweather"/>
              <a:cs typeface="Merriweather"/>
              <a:sym typeface="Merriweather"/>
            </a:endParaRPr>
          </a:p>
          <a:p>
            <a:pPr marL="457200" lvl="0" indent="-304800" algn="l" rtl="0">
              <a:spcBef>
                <a:spcPts val="0"/>
              </a:spcBef>
              <a:spcAft>
                <a:spcPts val="0"/>
              </a:spcAft>
              <a:buClr>
                <a:srgbClr val="1A1A1A"/>
              </a:buClr>
              <a:buSzPts val="1200"/>
              <a:buFont typeface="Merriweather"/>
              <a:buChar char="❖"/>
            </a:pPr>
            <a:r>
              <a:rPr lang="en" sz="1200">
                <a:solidFill>
                  <a:srgbClr val="1A1A1A"/>
                </a:solidFill>
                <a:highlight>
                  <a:schemeClr val="lt1"/>
                </a:highlight>
                <a:latin typeface="Merriweather"/>
                <a:ea typeface="Merriweather"/>
                <a:cs typeface="Merriweather"/>
                <a:sym typeface="Merriweather"/>
              </a:rPr>
              <a:t>Customers who use tech support will probably  churn very less compared to other customers.</a:t>
            </a:r>
            <a:br>
              <a:rPr lang="en" sz="1200">
                <a:solidFill>
                  <a:srgbClr val="1A1A1A"/>
                </a:solidFill>
                <a:highlight>
                  <a:schemeClr val="lt1"/>
                </a:highlight>
                <a:latin typeface="Merriweather"/>
                <a:ea typeface="Merriweather"/>
                <a:cs typeface="Merriweather"/>
                <a:sym typeface="Merriweather"/>
              </a:rPr>
            </a:br>
            <a:r>
              <a:rPr lang="en" sz="1200">
                <a:solidFill>
                  <a:srgbClr val="1A1A1A"/>
                </a:solidFill>
                <a:highlight>
                  <a:schemeClr val="lt1"/>
                </a:highlight>
                <a:latin typeface="Merriweather"/>
                <a:ea typeface="Merriweather"/>
                <a:cs typeface="Merriweather"/>
                <a:sym typeface="Merriweather"/>
              </a:rPr>
              <a:t>We have …….. (some graph)</a:t>
            </a:r>
            <a:br>
              <a:rPr lang="en" sz="1200">
                <a:solidFill>
                  <a:srgbClr val="1A1A1A"/>
                </a:solidFill>
                <a:highlight>
                  <a:schemeClr val="lt1"/>
                </a:highlight>
                <a:latin typeface="Merriweather"/>
                <a:ea typeface="Merriweather"/>
                <a:cs typeface="Merriweather"/>
                <a:sym typeface="Merriweather"/>
              </a:rPr>
            </a:br>
            <a:r>
              <a:rPr lang="en">
                <a:solidFill>
                  <a:schemeClr val="dk2"/>
                </a:solidFill>
              </a:rPr>
              <a:t>Customers who do not subscribe to technical support service are more likely to churn.</a:t>
            </a:r>
            <a:br>
              <a:rPr lang="en">
                <a:solidFill>
                  <a:schemeClr val="dk2"/>
                </a:solidFill>
              </a:rPr>
            </a:br>
            <a:endParaRPr sz="1200">
              <a:solidFill>
                <a:srgbClr val="1A1A1A"/>
              </a:solidFill>
              <a:highlight>
                <a:schemeClr val="lt1"/>
              </a:highlight>
              <a:latin typeface="Merriweather"/>
              <a:ea typeface="Merriweather"/>
              <a:cs typeface="Merriweather"/>
              <a:sym typeface="Merriweather"/>
            </a:endParaRPr>
          </a:p>
          <a:p>
            <a:pPr marL="457200" lvl="0" indent="-304800" algn="l" rtl="0">
              <a:spcBef>
                <a:spcPts val="0"/>
              </a:spcBef>
              <a:spcAft>
                <a:spcPts val="0"/>
              </a:spcAft>
              <a:buClr>
                <a:srgbClr val="1A1A1A"/>
              </a:buClr>
              <a:buSzPts val="1200"/>
              <a:buFont typeface="Merriweather"/>
              <a:buChar char="❖"/>
            </a:pPr>
            <a:r>
              <a:rPr lang="en" sz="1200">
                <a:solidFill>
                  <a:srgbClr val="1A1A1A"/>
                </a:solidFill>
                <a:highlight>
                  <a:schemeClr val="lt1"/>
                </a:highlight>
                <a:latin typeface="Merriweather"/>
                <a:ea typeface="Merriweather"/>
                <a:cs typeface="Merriweather"/>
                <a:sym typeface="Merriweather"/>
              </a:rPr>
              <a:t>Customers who use Electronic check form of payment  has a higher risk of churning.</a:t>
            </a:r>
            <a:br>
              <a:rPr lang="en" sz="1200">
                <a:solidFill>
                  <a:srgbClr val="1A1A1A"/>
                </a:solidFill>
                <a:highlight>
                  <a:schemeClr val="lt1"/>
                </a:highlight>
                <a:latin typeface="Merriweather"/>
                <a:ea typeface="Merriweather"/>
                <a:cs typeface="Merriweather"/>
                <a:sym typeface="Merriweather"/>
              </a:rPr>
            </a:br>
            <a:r>
              <a:rPr lang="en" sz="1200">
                <a:solidFill>
                  <a:srgbClr val="1A1A1A"/>
                </a:solidFill>
                <a:highlight>
                  <a:schemeClr val="lt1"/>
                </a:highlight>
                <a:latin typeface="Merriweather"/>
                <a:ea typeface="Merriweather"/>
                <a:cs typeface="Merriweather"/>
                <a:sym typeface="Merriweather"/>
              </a:rPr>
              <a:t>We have …….. (some graph)</a:t>
            </a:r>
            <a:br>
              <a:rPr lang="en" sz="1200">
                <a:solidFill>
                  <a:srgbClr val="1A1A1A"/>
                </a:solidFill>
                <a:highlight>
                  <a:schemeClr val="lt1"/>
                </a:highlight>
                <a:latin typeface="Merriweather"/>
                <a:ea typeface="Merriweather"/>
                <a:cs typeface="Merriweather"/>
                <a:sym typeface="Merriweather"/>
              </a:rPr>
            </a:br>
            <a:r>
              <a:rPr lang="en">
                <a:solidFill>
                  <a:schemeClr val="dk2"/>
                </a:solidFill>
              </a:rPr>
              <a:t>Customers on electronic check payment method are more likely to churn.</a:t>
            </a:r>
            <a:br>
              <a:rPr lang="en" sz="1200">
                <a:solidFill>
                  <a:srgbClr val="1A1A1A"/>
                </a:solidFill>
                <a:highlight>
                  <a:schemeClr val="lt1"/>
                </a:highlight>
                <a:latin typeface="Merriweather"/>
                <a:ea typeface="Merriweather"/>
                <a:cs typeface="Merriweather"/>
                <a:sym typeface="Merriweather"/>
              </a:rPr>
            </a:br>
            <a:endParaRPr sz="1200">
              <a:solidFill>
                <a:srgbClr val="1A1A1A"/>
              </a:solidFill>
              <a:highlight>
                <a:schemeClr val="lt1"/>
              </a:highlight>
              <a:latin typeface="Merriweather"/>
              <a:ea typeface="Merriweather"/>
              <a:cs typeface="Merriweather"/>
              <a:sym typeface="Merriweather"/>
            </a:endParaRPr>
          </a:p>
          <a:p>
            <a:pPr marL="457200" lvl="0" indent="-304800" algn="l" rtl="0">
              <a:spcBef>
                <a:spcPts val="0"/>
              </a:spcBef>
              <a:spcAft>
                <a:spcPts val="0"/>
              </a:spcAft>
              <a:buClr>
                <a:srgbClr val="1A1A1A"/>
              </a:buClr>
              <a:buSzPts val="1200"/>
              <a:buFont typeface="Merriweather"/>
              <a:buChar char="❖"/>
            </a:pPr>
            <a:r>
              <a:rPr lang="en" sz="1200">
                <a:solidFill>
                  <a:srgbClr val="1A1A1A"/>
                </a:solidFill>
                <a:highlight>
                  <a:schemeClr val="lt1"/>
                </a:highlight>
                <a:latin typeface="Merriweather"/>
                <a:ea typeface="Merriweather"/>
                <a:cs typeface="Merriweather"/>
                <a:sym typeface="Merriweather"/>
              </a:rPr>
              <a:t>Customer churn will be  higher when  customer tenures are lower.</a:t>
            </a:r>
            <a:br>
              <a:rPr lang="en" sz="1200">
                <a:solidFill>
                  <a:srgbClr val="1A1A1A"/>
                </a:solidFill>
                <a:highlight>
                  <a:schemeClr val="lt1"/>
                </a:highlight>
                <a:latin typeface="Merriweather"/>
                <a:ea typeface="Merriweather"/>
                <a:cs typeface="Merriweather"/>
                <a:sym typeface="Merriweather"/>
              </a:rPr>
            </a:br>
            <a:r>
              <a:rPr lang="en" sz="1200">
                <a:solidFill>
                  <a:srgbClr val="1A1A1A"/>
                </a:solidFill>
                <a:highlight>
                  <a:schemeClr val="lt1"/>
                </a:highlight>
                <a:latin typeface="Merriweather"/>
                <a:ea typeface="Merriweather"/>
                <a:cs typeface="Merriweather"/>
                <a:sym typeface="Merriweather"/>
              </a:rPr>
              <a:t>We have …….. (some graph)</a:t>
            </a:r>
            <a:br>
              <a:rPr lang="en" sz="1200">
                <a:solidFill>
                  <a:schemeClr val="dk1"/>
                </a:solidFill>
                <a:highlight>
                  <a:srgbClr val="FFFFFF"/>
                </a:highlight>
              </a:rPr>
            </a:br>
            <a:r>
              <a:rPr lang="en">
                <a:solidFill>
                  <a:schemeClr val="dk2"/>
                </a:solidFill>
              </a:rPr>
              <a:t>Customers with shorter tenure are more likely to churn.</a:t>
            </a:r>
            <a:endParaRPr>
              <a:solidFill>
                <a:schemeClr val="dk2"/>
              </a:solidFill>
            </a:endParaRPr>
          </a:p>
          <a:p>
            <a:pPr marL="0" lvl="0" indent="0" algn="l" rtl="0">
              <a:spcBef>
                <a:spcPts val="0"/>
              </a:spcBef>
              <a:spcAft>
                <a:spcPts val="0"/>
              </a:spcAft>
              <a:buNone/>
            </a:pPr>
            <a:endParaRPr>
              <a:solidFill>
                <a:schemeClr val="dk2"/>
              </a:solidFill>
            </a:endParaRPr>
          </a:p>
          <a:p>
            <a:pPr marL="457200" lvl="0" indent="-304800" algn="l" rtl="0">
              <a:spcBef>
                <a:spcPts val="0"/>
              </a:spcBef>
              <a:spcAft>
                <a:spcPts val="0"/>
              </a:spcAft>
              <a:buClr>
                <a:srgbClr val="1A1A1A"/>
              </a:buClr>
              <a:buSzPts val="1200"/>
              <a:buFont typeface="Merriweather"/>
              <a:buChar char="❖"/>
            </a:pPr>
            <a:r>
              <a:rPr lang="en" sz="1200">
                <a:solidFill>
                  <a:srgbClr val="1A1A1A"/>
                </a:solidFill>
                <a:highlight>
                  <a:schemeClr val="lt1"/>
                </a:highlight>
                <a:latin typeface="Merriweather"/>
                <a:ea typeface="Merriweather"/>
                <a:cs typeface="Merriweather"/>
                <a:sym typeface="Merriweather"/>
              </a:rPr>
              <a:t>In additional : </a:t>
            </a:r>
            <a:br>
              <a:rPr lang="en" sz="1200">
                <a:solidFill>
                  <a:srgbClr val="1A1A1A"/>
                </a:solidFill>
                <a:highlight>
                  <a:schemeClr val="lt1"/>
                </a:highlight>
                <a:latin typeface="Merriweather"/>
                <a:ea typeface="Merriweather"/>
                <a:cs typeface="Merriweather"/>
                <a:sym typeface="Merriweather"/>
              </a:rPr>
            </a:br>
            <a:r>
              <a:rPr lang="en" sz="1200">
                <a:solidFill>
                  <a:srgbClr val="1A1A1A"/>
                </a:solidFill>
                <a:highlight>
                  <a:schemeClr val="lt1"/>
                </a:highlight>
                <a:latin typeface="Merriweather"/>
                <a:ea typeface="Merriweather"/>
                <a:cs typeface="Merriweather"/>
                <a:sym typeface="Merriweather"/>
              </a:rPr>
              <a:t>1) </a:t>
            </a:r>
            <a:r>
              <a:rPr lang="en">
                <a:solidFill>
                  <a:schemeClr val="dk2"/>
                </a:solidFill>
              </a:rPr>
              <a:t>Customers who do not subscribe to online security service are more likely to churn</a:t>
            </a:r>
            <a:endParaRPr>
              <a:solidFill>
                <a:schemeClr val="dk2"/>
              </a:solidFill>
            </a:endParaRPr>
          </a:p>
          <a:p>
            <a:pPr marL="457200" lvl="0" indent="0" algn="l" rtl="0">
              <a:spcBef>
                <a:spcPts val="0"/>
              </a:spcBef>
              <a:spcAft>
                <a:spcPts val="0"/>
              </a:spcAft>
              <a:buNone/>
            </a:pPr>
            <a:r>
              <a:rPr lang="en" sz="1200">
                <a:solidFill>
                  <a:schemeClr val="dk2"/>
                </a:solidFill>
              </a:rPr>
              <a:t>2) </a:t>
            </a:r>
            <a:r>
              <a:rPr lang="en">
                <a:solidFill>
                  <a:schemeClr val="dk2"/>
                </a:solidFill>
              </a:rPr>
              <a:t>Customers who subscribe to fiber optics internet service are more likely to churn.</a:t>
            </a:r>
            <a:endParaRPr>
              <a:solidFill>
                <a:schemeClr val="dk2"/>
              </a:solidFill>
            </a:endParaRPr>
          </a:p>
          <a:p>
            <a:pPr marL="457200" lvl="0" indent="0" algn="l" rtl="0">
              <a:spcBef>
                <a:spcPts val="0"/>
              </a:spcBef>
              <a:spcAft>
                <a:spcPts val="0"/>
              </a:spcAft>
              <a:buNone/>
            </a:pPr>
            <a:r>
              <a:rPr lang="en" sz="1200">
                <a:solidFill>
                  <a:srgbClr val="1A1A1A"/>
                </a:solidFill>
                <a:highlight>
                  <a:schemeClr val="lt1"/>
                </a:highlight>
                <a:latin typeface="Merriweather"/>
                <a:ea typeface="Merriweather"/>
                <a:cs typeface="Merriweather"/>
                <a:sym typeface="Merriweather"/>
              </a:rPr>
              <a:t>3) </a:t>
            </a:r>
            <a:r>
              <a:rPr lang="en">
                <a:solidFill>
                  <a:schemeClr val="dk2"/>
                </a:solidFill>
              </a:rPr>
              <a:t>Customers in $70 to $100 monthly spending range are more likely to churn. </a:t>
            </a:r>
            <a:endParaRPr>
              <a:solidFill>
                <a:schemeClr val="dk2"/>
              </a:solidFill>
            </a:endParaRPr>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Shape 1386"/>
        <p:cNvGrpSpPr/>
        <p:nvPr/>
      </p:nvGrpSpPr>
      <p:grpSpPr>
        <a:xfrm>
          <a:off x="0" y="0"/>
          <a:ext cx="0" cy="0"/>
          <a:chOff x="0" y="0"/>
          <a:chExt cx="0" cy="0"/>
        </a:xfrm>
      </p:grpSpPr>
      <p:sp>
        <p:nvSpPr>
          <p:cNvPr id="1387" name="Google Shape;1387;p159"/>
          <p:cNvSpPr txBox="1">
            <a:spLocks noGrp="1"/>
          </p:cNvSpPr>
          <p:nvPr>
            <p:ph type="ctrTitle"/>
          </p:nvPr>
        </p:nvSpPr>
        <p:spPr>
          <a:xfrm>
            <a:off x="2456950" y="218150"/>
            <a:ext cx="5782800" cy="769200"/>
          </a:xfrm>
          <a:prstGeom prst="rect">
            <a:avLst/>
          </a:prstGeom>
        </p:spPr>
        <p:txBody>
          <a:bodyPr spcFirstLastPara="1" wrap="square" lIns="91425" tIns="91425" rIns="91425" bIns="91425" anchor="b" anchorCtr="0">
            <a:normAutofit fontScale="90000"/>
          </a:bodyPr>
          <a:lstStyle/>
          <a:p>
            <a:pPr marL="0" lvl="0" indent="0" algn="ctr" rtl="0">
              <a:spcBef>
                <a:spcPts val="0"/>
              </a:spcBef>
              <a:spcAft>
                <a:spcPts val="0"/>
              </a:spcAft>
              <a:buNone/>
            </a:pPr>
            <a:r>
              <a:rPr lang="en" sz="4300"/>
              <a:t>Closing</a:t>
            </a:r>
            <a:endParaRPr sz="4300"/>
          </a:p>
        </p:txBody>
      </p:sp>
      <p:sp>
        <p:nvSpPr>
          <p:cNvPr id="1388" name="Google Shape;1388;p159"/>
          <p:cNvSpPr txBox="1"/>
          <p:nvPr/>
        </p:nvSpPr>
        <p:spPr>
          <a:xfrm>
            <a:off x="996525" y="535450"/>
            <a:ext cx="7429800" cy="2439600"/>
          </a:xfrm>
          <a:prstGeom prst="rect">
            <a:avLst/>
          </a:prstGeom>
          <a:noFill/>
          <a:ln>
            <a:noFill/>
          </a:ln>
        </p:spPr>
        <p:txBody>
          <a:bodyPr spcFirstLastPara="1" wrap="square" lIns="91425" tIns="91425" rIns="91425" bIns="91425" anchor="t" anchorCtr="0">
            <a:spAutoFit/>
          </a:bodyPr>
          <a:lstStyle/>
          <a:p>
            <a:pPr marL="0" lvl="0" indent="0" algn="l" rtl="0">
              <a:lnSpc>
                <a:spcPct val="140000"/>
              </a:lnSpc>
              <a:spcBef>
                <a:spcPts val="0"/>
              </a:spcBef>
              <a:spcAft>
                <a:spcPts val="0"/>
              </a:spcAft>
              <a:buNone/>
            </a:pPr>
            <a:r>
              <a:rPr lang="en" sz="1200">
                <a:solidFill>
                  <a:schemeClr val="dk1"/>
                </a:solidFill>
                <a:highlight>
                  <a:srgbClr val="FFFFFF"/>
                </a:highlight>
              </a:rPr>
              <a:t>Model Insights </a:t>
            </a:r>
            <a:endParaRPr sz="1200">
              <a:solidFill>
                <a:schemeClr val="dk1"/>
              </a:solidFill>
              <a:highlight>
                <a:srgbClr val="FFFFFF"/>
              </a:highlight>
            </a:endParaRPr>
          </a:p>
          <a:p>
            <a:pPr marL="0" lvl="0" indent="0" algn="l" rtl="0">
              <a:lnSpc>
                <a:spcPct val="140000"/>
              </a:lnSpc>
              <a:spcBef>
                <a:spcPts val="600"/>
              </a:spcBef>
              <a:spcAft>
                <a:spcPts val="0"/>
              </a:spcAft>
              <a:buNone/>
            </a:pPr>
            <a:r>
              <a:rPr lang="en" sz="1050" b="1">
                <a:solidFill>
                  <a:srgbClr val="0000FF"/>
                </a:solidFill>
                <a:highlight>
                  <a:srgbClr val="FFFFFF"/>
                </a:highlight>
              </a:rPr>
              <a:t>SVM</a:t>
            </a:r>
            <a:r>
              <a:rPr lang="en" sz="1050">
                <a:solidFill>
                  <a:srgbClr val="0000FF"/>
                </a:solidFill>
                <a:highlight>
                  <a:srgbClr val="FFFFFF"/>
                </a:highlight>
              </a:rPr>
              <a:t> with tuned hyperparameters produce best result on this dataset with 0.92 accuracy.</a:t>
            </a:r>
            <a:endParaRPr sz="1050">
              <a:solidFill>
                <a:srgbClr val="0000FF"/>
              </a:solidFill>
              <a:highlight>
                <a:srgbClr val="FFFFFF"/>
              </a:highlight>
            </a:endParaRPr>
          </a:p>
          <a:p>
            <a:pPr marL="0" lvl="0" indent="0" algn="l" rtl="0">
              <a:spcBef>
                <a:spcPts val="600"/>
              </a:spcBef>
              <a:spcAft>
                <a:spcPts val="0"/>
              </a:spcAft>
              <a:buNone/>
            </a:pPr>
            <a:endParaRPr sz="1050">
              <a:solidFill>
                <a:srgbClr val="0000FF"/>
              </a:solidFill>
              <a:highlight>
                <a:srgbClr val="FFFFFF"/>
              </a:highlight>
            </a:endParaRPr>
          </a:p>
          <a:p>
            <a:pPr marL="0" lvl="0" indent="0" algn="l" rtl="0">
              <a:spcBef>
                <a:spcPts val="0"/>
              </a:spcBef>
              <a:spcAft>
                <a:spcPts val="0"/>
              </a:spcAft>
              <a:buNone/>
            </a:pPr>
            <a:r>
              <a:rPr lang="en" sz="1050" b="1">
                <a:solidFill>
                  <a:srgbClr val="0000FF"/>
                </a:solidFill>
                <a:highlight>
                  <a:srgbClr val="FFFFFF"/>
                </a:highlight>
              </a:rPr>
              <a:t>Random forest</a:t>
            </a:r>
            <a:r>
              <a:rPr lang="en" sz="1050">
                <a:solidFill>
                  <a:srgbClr val="0000FF"/>
                </a:solidFill>
                <a:highlight>
                  <a:srgbClr val="FFFFFF"/>
                </a:highlight>
              </a:rPr>
              <a:t> also produce good accuracy with 0.91 (default overfit model) and 0.90 with tuned hyperparameters.</a:t>
            </a:r>
            <a:endParaRPr sz="1050">
              <a:solidFill>
                <a:srgbClr val="0000FF"/>
              </a:solidFill>
              <a:highlight>
                <a:srgbClr val="FFFFFF"/>
              </a:highlight>
            </a:endParaRPr>
          </a:p>
          <a:p>
            <a:pPr marL="0" lvl="0" indent="0" algn="l" rtl="0">
              <a:spcBef>
                <a:spcPts val="0"/>
              </a:spcBef>
              <a:spcAft>
                <a:spcPts val="0"/>
              </a:spcAft>
              <a:buNone/>
            </a:pPr>
            <a:endParaRPr sz="1050">
              <a:solidFill>
                <a:srgbClr val="0000FF"/>
              </a:solidFill>
              <a:highlight>
                <a:srgbClr val="FFFFFF"/>
              </a:highlight>
            </a:endParaRPr>
          </a:p>
          <a:p>
            <a:pPr marL="0" lvl="0" indent="0" algn="l" rtl="0">
              <a:spcBef>
                <a:spcPts val="0"/>
              </a:spcBef>
              <a:spcAft>
                <a:spcPts val="0"/>
              </a:spcAft>
              <a:buNone/>
            </a:pPr>
            <a:r>
              <a:rPr lang="en" sz="1050" b="1">
                <a:solidFill>
                  <a:srgbClr val="0000FF"/>
                </a:solidFill>
                <a:highlight>
                  <a:srgbClr val="FFFFFF"/>
                </a:highlight>
              </a:rPr>
              <a:t>XGBoost</a:t>
            </a:r>
            <a:r>
              <a:rPr lang="en" sz="1050">
                <a:solidFill>
                  <a:srgbClr val="0000FF"/>
                </a:solidFill>
                <a:highlight>
                  <a:srgbClr val="FFFFFF"/>
                </a:highlight>
              </a:rPr>
              <a:t> also produce apt accuracy of 0.86 (default overfit model) and 0.85 with tuned hyperparameters.</a:t>
            </a:r>
            <a:endParaRPr sz="1050">
              <a:solidFill>
                <a:srgbClr val="0000FF"/>
              </a:solidFill>
              <a:highlight>
                <a:srgbClr val="FFFFFF"/>
              </a:highlight>
            </a:endParaRPr>
          </a:p>
          <a:p>
            <a:pPr marL="0" lvl="0" indent="0" algn="l" rtl="0">
              <a:spcBef>
                <a:spcPts val="0"/>
              </a:spcBef>
              <a:spcAft>
                <a:spcPts val="0"/>
              </a:spcAft>
              <a:buNone/>
            </a:pPr>
            <a:endParaRPr sz="1050">
              <a:solidFill>
                <a:srgbClr val="0000FF"/>
              </a:solidFill>
              <a:highlight>
                <a:srgbClr val="FFFFFF"/>
              </a:highlight>
            </a:endParaRPr>
          </a:p>
          <a:p>
            <a:pPr marL="0" lvl="0" indent="0" algn="l" rtl="0">
              <a:spcBef>
                <a:spcPts val="0"/>
              </a:spcBef>
              <a:spcAft>
                <a:spcPts val="0"/>
              </a:spcAft>
              <a:buNone/>
            </a:pPr>
            <a:r>
              <a:rPr lang="en" sz="1050" b="1">
                <a:solidFill>
                  <a:srgbClr val="0000FF"/>
                </a:solidFill>
                <a:highlight>
                  <a:srgbClr val="FFFFFF"/>
                </a:highlight>
              </a:rPr>
              <a:t>As per our analysis SVM and Random forest produce best accuracy and models can be selected to predict churn data for future dataset or production.</a:t>
            </a:r>
            <a:endParaRPr sz="1050" b="1">
              <a:solidFill>
                <a:srgbClr val="0000FF"/>
              </a:solidFill>
              <a:highlight>
                <a:srgbClr val="FFFFFF"/>
              </a:highlight>
            </a:endParaRPr>
          </a:p>
          <a:p>
            <a:pPr marL="0" lvl="0" indent="0" algn="l" rtl="0">
              <a:spcBef>
                <a:spcPts val="0"/>
              </a:spcBef>
              <a:spcAft>
                <a:spcPts val="0"/>
              </a:spcAft>
              <a:buNone/>
            </a:pPr>
            <a:endParaRPr sz="1050" b="1">
              <a:solidFill>
                <a:srgbClr val="0000FF"/>
              </a:solidFill>
              <a:highlight>
                <a:srgbClr val="FFFFFF"/>
              </a:highlight>
            </a:endParaRPr>
          </a:p>
          <a:p>
            <a:pPr marL="0" lvl="0" indent="0" algn="l" rtl="0">
              <a:spcBef>
                <a:spcPts val="0"/>
              </a:spcBef>
              <a:spcAft>
                <a:spcPts val="0"/>
              </a:spcAft>
              <a:buNone/>
            </a:pPr>
            <a:endParaRPr sz="1050">
              <a:solidFill>
                <a:srgbClr val="0000FF"/>
              </a:solidFill>
              <a:highlight>
                <a:srgbClr val="FFFFFF"/>
              </a:highlight>
            </a:endParaRPr>
          </a:p>
          <a:p>
            <a:pPr marL="0" lvl="0" indent="0" algn="l" rtl="0">
              <a:spcBef>
                <a:spcPts val="0"/>
              </a:spcBef>
              <a:spcAft>
                <a:spcPts val="0"/>
              </a:spcAft>
              <a:buNone/>
            </a:pPr>
            <a:endParaRPr sz="1050">
              <a:solidFill>
                <a:srgbClr val="0000FF"/>
              </a:solidFill>
              <a:highlight>
                <a:srgbClr val="FFFFFF"/>
              </a:highlight>
            </a:endParaRPr>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Shape 1392"/>
        <p:cNvGrpSpPr/>
        <p:nvPr/>
      </p:nvGrpSpPr>
      <p:grpSpPr>
        <a:xfrm>
          <a:off x="0" y="0"/>
          <a:ext cx="0" cy="0"/>
          <a:chOff x="0" y="0"/>
          <a:chExt cx="0" cy="0"/>
        </a:xfrm>
      </p:grpSpPr>
      <p:sp>
        <p:nvSpPr>
          <p:cNvPr id="1393" name="Google Shape;1393;p160"/>
          <p:cNvSpPr txBox="1">
            <a:spLocks noGrp="1"/>
          </p:cNvSpPr>
          <p:nvPr>
            <p:ph type="body" idx="1"/>
          </p:nvPr>
        </p:nvSpPr>
        <p:spPr>
          <a:xfrm>
            <a:off x="64900" y="127375"/>
            <a:ext cx="8520600" cy="3416400"/>
          </a:xfrm>
          <a:prstGeom prst="rect">
            <a:avLst/>
          </a:prstGeom>
        </p:spPr>
        <p:txBody>
          <a:bodyPr spcFirstLastPara="1" wrap="square" lIns="91425" tIns="91425" rIns="91425" bIns="91425" anchor="t" anchorCtr="0">
            <a:normAutofit lnSpcReduction="10000"/>
          </a:bodyPr>
          <a:lstStyle/>
          <a:p>
            <a:pPr marL="0" lvl="0" indent="0" algn="ctr" rtl="0">
              <a:spcBef>
                <a:spcPts val="0"/>
              </a:spcBef>
              <a:spcAft>
                <a:spcPts val="0"/>
              </a:spcAft>
              <a:buNone/>
            </a:pPr>
            <a:br>
              <a:rPr lang="en" sz="1300">
                <a:solidFill>
                  <a:schemeClr val="dk1"/>
                </a:solidFill>
              </a:rPr>
            </a:br>
            <a:r>
              <a:rPr lang="en" sz="2000" b="1">
                <a:solidFill>
                  <a:schemeClr val="dk1"/>
                </a:solidFill>
              </a:rPr>
              <a:t>T</a:t>
            </a:r>
            <a:r>
              <a:rPr lang="en" sz="2300" b="1">
                <a:solidFill>
                  <a:schemeClr val="dk1"/>
                </a:solidFill>
              </a:rPr>
              <a:t>he Uber Effect: </a:t>
            </a:r>
            <a:br>
              <a:rPr lang="en" sz="2000" b="1">
                <a:solidFill>
                  <a:schemeClr val="dk1"/>
                </a:solidFill>
              </a:rPr>
            </a:br>
            <a:br>
              <a:rPr lang="en" sz="2000" b="1">
                <a:solidFill>
                  <a:schemeClr val="dk1"/>
                </a:solidFill>
              </a:rPr>
            </a:br>
            <a:r>
              <a:rPr lang="en" sz="2000" b="1">
                <a:solidFill>
                  <a:schemeClr val="dk1"/>
                </a:solidFill>
              </a:rPr>
              <a:t>With the rapid technology advancement in the Digital landscape, </a:t>
            </a:r>
            <a:br>
              <a:rPr lang="en" sz="2000" b="1">
                <a:solidFill>
                  <a:schemeClr val="dk1"/>
                </a:solidFill>
              </a:rPr>
            </a:br>
            <a:r>
              <a:rPr lang="en" sz="2000" b="1">
                <a:solidFill>
                  <a:schemeClr val="dk1"/>
                </a:solidFill>
              </a:rPr>
              <a:t>We, the stakeholder of </a:t>
            </a:r>
            <a:r>
              <a:rPr lang="en" sz="2000" b="1">
                <a:solidFill>
                  <a:srgbClr val="FF0000"/>
                </a:solidFill>
              </a:rPr>
              <a:t>FOOD FOR ONE</a:t>
            </a:r>
            <a:r>
              <a:rPr lang="en" sz="2000" b="1">
                <a:solidFill>
                  <a:schemeClr val="dk1"/>
                </a:solidFill>
              </a:rPr>
              <a:t> are aspire to become </a:t>
            </a:r>
            <a:br>
              <a:rPr lang="en" sz="2000" b="1">
                <a:solidFill>
                  <a:schemeClr val="dk1"/>
                </a:solidFill>
              </a:rPr>
            </a:br>
            <a:r>
              <a:rPr lang="en" sz="2000" b="1">
                <a:solidFill>
                  <a:srgbClr val="FF0000"/>
                </a:solidFill>
              </a:rPr>
              <a:t>The BIGGEST F&amp;B operator in the world </a:t>
            </a:r>
            <a:endParaRPr sz="2000" b="1">
              <a:solidFill>
                <a:srgbClr val="FF0000"/>
              </a:solidFill>
            </a:endParaRPr>
          </a:p>
          <a:p>
            <a:pPr marL="0" lvl="0" indent="0" algn="ctr" rtl="0">
              <a:spcBef>
                <a:spcPts val="0"/>
              </a:spcBef>
              <a:spcAft>
                <a:spcPts val="0"/>
              </a:spcAft>
              <a:buNone/>
            </a:pPr>
            <a:r>
              <a:rPr lang="en" sz="2000" b="1">
                <a:solidFill>
                  <a:srgbClr val="FF0000"/>
                </a:solidFill>
              </a:rPr>
              <a:t>without owning any food outlet! </a:t>
            </a:r>
            <a:endParaRPr sz="2000" b="1">
              <a:solidFill>
                <a:srgbClr val="FF0000"/>
              </a:solidFill>
            </a:endParaRPr>
          </a:p>
          <a:p>
            <a:pPr marL="0" lvl="0" indent="0" algn="l" rtl="0">
              <a:spcBef>
                <a:spcPts val="0"/>
              </a:spcBef>
              <a:spcAft>
                <a:spcPts val="0"/>
              </a:spcAft>
              <a:buNone/>
            </a:pPr>
            <a:endParaRPr sz="1300">
              <a:solidFill>
                <a:schemeClr val="dk1"/>
              </a:solidFill>
            </a:endParaRPr>
          </a:p>
          <a:p>
            <a:pPr marL="0" lvl="0" indent="0" algn="ctr" rtl="0">
              <a:spcBef>
                <a:spcPts val="0"/>
              </a:spcBef>
              <a:spcAft>
                <a:spcPts val="0"/>
              </a:spcAft>
              <a:buNone/>
            </a:pPr>
            <a:br>
              <a:rPr lang="en" sz="1300">
                <a:solidFill>
                  <a:schemeClr val="dk1"/>
                </a:solidFill>
              </a:rPr>
            </a:br>
            <a:r>
              <a:rPr lang="en" sz="1300" b="1">
                <a:solidFill>
                  <a:srgbClr val="FF0000"/>
                </a:solidFill>
              </a:rPr>
              <a:t>THE BILLIONAIRES STAKEOWNERS</a:t>
            </a:r>
            <a:br>
              <a:rPr lang="en" sz="1350" i="1">
                <a:solidFill>
                  <a:srgbClr val="333333"/>
                </a:solidFill>
                <a:highlight>
                  <a:srgbClr val="FFFFFF"/>
                </a:highlight>
              </a:rPr>
            </a:br>
            <a:endParaRPr sz="1300">
              <a:solidFill>
                <a:srgbClr val="000000"/>
              </a:solidFill>
            </a:endParaRPr>
          </a:p>
          <a:p>
            <a:pPr marL="0" lvl="0" indent="0" algn="l" rtl="0">
              <a:spcBef>
                <a:spcPts val="0"/>
              </a:spcBef>
              <a:spcAft>
                <a:spcPts val="0"/>
              </a:spcAft>
              <a:buNone/>
            </a:pPr>
            <a:endParaRPr sz="1300">
              <a:solidFill>
                <a:srgbClr val="000000"/>
              </a:solidFill>
            </a:endParaRPr>
          </a:p>
          <a:p>
            <a:pPr marL="0" lvl="0" indent="0" algn="l" rtl="0">
              <a:spcBef>
                <a:spcPts val="0"/>
              </a:spcBef>
              <a:spcAft>
                <a:spcPts val="1200"/>
              </a:spcAft>
              <a:buNone/>
            </a:pPr>
            <a:endParaRPr>
              <a:solidFill>
                <a:srgbClr val="000000"/>
              </a:solidFill>
            </a:endParaRPr>
          </a:p>
        </p:txBody>
      </p:sp>
      <p:pic>
        <p:nvPicPr>
          <p:cNvPr id="1394" name="Google Shape;1394;p160"/>
          <p:cNvPicPr preferRelativeResize="0"/>
          <p:nvPr/>
        </p:nvPicPr>
        <p:blipFill>
          <a:blip r:embed="rId3">
            <a:alphaModFix/>
          </a:blip>
          <a:stretch>
            <a:fillRect/>
          </a:stretch>
        </p:blipFill>
        <p:spPr>
          <a:xfrm>
            <a:off x="3275850" y="3543763"/>
            <a:ext cx="593650" cy="683425"/>
          </a:xfrm>
          <a:prstGeom prst="rect">
            <a:avLst/>
          </a:prstGeom>
          <a:noFill/>
          <a:ln>
            <a:noFill/>
          </a:ln>
        </p:spPr>
      </p:pic>
      <p:pic>
        <p:nvPicPr>
          <p:cNvPr id="1395" name="Google Shape;1395;p160"/>
          <p:cNvPicPr preferRelativeResize="0"/>
          <p:nvPr/>
        </p:nvPicPr>
        <p:blipFill>
          <a:blip r:embed="rId4">
            <a:alphaModFix/>
          </a:blip>
          <a:stretch>
            <a:fillRect/>
          </a:stretch>
        </p:blipFill>
        <p:spPr>
          <a:xfrm>
            <a:off x="4741899" y="3543764"/>
            <a:ext cx="593651" cy="683437"/>
          </a:xfrm>
          <a:prstGeom prst="rect">
            <a:avLst/>
          </a:prstGeom>
          <a:noFill/>
          <a:ln>
            <a:noFill/>
          </a:ln>
        </p:spPr>
      </p:pic>
      <p:pic>
        <p:nvPicPr>
          <p:cNvPr id="1396" name="Google Shape;1396;p160"/>
          <p:cNvPicPr preferRelativeResize="0"/>
          <p:nvPr/>
        </p:nvPicPr>
        <p:blipFill rotWithShape="1">
          <a:blip r:embed="rId5">
            <a:alphaModFix/>
          </a:blip>
          <a:srcRect r="63689" b="58494"/>
          <a:stretch/>
        </p:blipFill>
        <p:spPr>
          <a:xfrm>
            <a:off x="6200300" y="3543775"/>
            <a:ext cx="593641" cy="683425"/>
          </a:xfrm>
          <a:prstGeom prst="rect">
            <a:avLst/>
          </a:prstGeom>
          <a:noFill/>
          <a:ln>
            <a:noFill/>
          </a:ln>
        </p:spPr>
      </p:pic>
      <p:pic>
        <p:nvPicPr>
          <p:cNvPr id="1397" name="Google Shape;1397;p160"/>
          <p:cNvPicPr preferRelativeResize="0"/>
          <p:nvPr/>
        </p:nvPicPr>
        <p:blipFill rotWithShape="1">
          <a:blip r:embed="rId6">
            <a:alphaModFix/>
          </a:blip>
          <a:srcRect b="10297"/>
          <a:stretch/>
        </p:blipFill>
        <p:spPr>
          <a:xfrm>
            <a:off x="1662900" y="3543792"/>
            <a:ext cx="699849" cy="683393"/>
          </a:xfrm>
          <a:prstGeom prst="rect">
            <a:avLst/>
          </a:prstGeom>
          <a:noFill/>
          <a:ln>
            <a:noFill/>
          </a:ln>
        </p:spPr>
      </p:pic>
      <p:pic>
        <p:nvPicPr>
          <p:cNvPr id="1398" name="Google Shape;1398;p160"/>
          <p:cNvPicPr preferRelativeResize="0"/>
          <p:nvPr/>
        </p:nvPicPr>
        <p:blipFill>
          <a:blip r:embed="rId7">
            <a:alphaModFix/>
          </a:blip>
          <a:stretch>
            <a:fillRect/>
          </a:stretch>
        </p:blipFill>
        <p:spPr>
          <a:xfrm>
            <a:off x="5418000" y="3543766"/>
            <a:ext cx="699850" cy="683425"/>
          </a:xfrm>
          <a:prstGeom prst="rect">
            <a:avLst/>
          </a:prstGeom>
          <a:noFill/>
          <a:ln>
            <a:noFill/>
          </a:ln>
        </p:spPr>
      </p:pic>
      <p:pic>
        <p:nvPicPr>
          <p:cNvPr id="1399" name="Google Shape;1399;p160"/>
          <p:cNvPicPr preferRelativeResize="0"/>
          <p:nvPr/>
        </p:nvPicPr>
        <p:blipFill rotWithShape="1">
          <a:blip r:embed="rId8">
            <a:alphaModFix/>
          </a:blip>
          <a:srcRect l="8801" r="21788"/>
          <a:stretch/>
        </p:blipFill>
        <p:spPr>
          <a:xfrm rot="-40">
            <a:off x="3959600" y="3534867"/>
            <a:ext cx="699850" cy="701235"/>
          </a:xfrm>
          <a:prstGeom prst="rect">
            <a:avLst/>
          </a:prstGeom>
          <a:noFill/>
          <a:ln>
            <a:noFill/>
          </a:ln>
        </p:spPr>
      </p:pic>
      <p:pic>
        <p:nvPicPr>
          <p:cNvPr id="1400" name="Google Shape;1400;p160"/>
          <p:cNvPicPr preferRelativeResize="0"/>
          <p:nvPr/>
        </p:nvPicPr>
        <p:blipFill rotWithShape="1">
          <a:blip r:embed="rId9">
            <a:alphaModFix/>
          </a:blip>
          <a:srcRect l="7364" t="11675" r="5070" b="11057"/>
          <a:stretch/>
        </p:blipFill>
        <p:spPr>
          <a:xfrm flipH="1">
            <a:off x="2479338" y="3543775"/>
            <a:ext cx="679925" cy="683426"/>
          </a:xfrm>
          <a:prstGeom prst="rect">
            <a:avLst/>
          </a:prstGeom>
          <a:noFill/>
          <a:ln>
            <a:noFill/>
          </a:ln>
        </p:spPr>
      </p:pic>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Shape 1404"/>
        <p:cNvGrpSpPr/>
        <p:nvPr/>
      </p:nvGrpSpPr>
      <p:grpSpPr>
        <a:xfrm>
          <a:off x="0" y="0"/>
          <a:ext cx="0" cy="0"/>
          <a:chOff x="0" y="0"/>
          <a:chExt cx="0" cy="0"/>
        </a:xfrm>
      </p:grpSpPr>
      <p:pic>
        <p:nvPicPr>
          <p:cNvPr id="1405" name="Google Shape;1405;p161"/>
          <p:cNvPicPr preferRelativeResize="0"/>
          <p:nvPr/>
        </p:nvPicPr>
        <p:blipFill rotWithShape="1">
          <a:blip r:embed="rId3">
            <a:alphaModFix/>
          </a:blip>
          <a:srcRect l="8801" r="21788"/>
          <a:stretch/>
        </p:blipFill>
        <p:spPr>
          <a:xfrm rot="-38">
            <a:off x="7271750" y="3652041"/>
            <a:ext cx="722150" cy="723580"/>
          </a:xfrm>
          <a:prstGeom prst="rect">
            <a:avLst/>
          </a:prstGeom>
          <a:noFill/>
          <a:ln>
            <a:noFill/>
          </a:ln>
        </p:spPr>
      </p:pic>
      <p:pic>
        <p:nvPicPr>
          <p:cNvPr id="1406" name="Google Shape;1406;p161"/>
          <p:cNvPicPr preferRelativeResize="0"/>
          <p:nvPr/>
        </p:nvPicPr>
        <p:blipFill>
          <a:blip r:embed="rId4">
            <a:alphaModFix/>
          </a:blip>
          <a:stretch>
            <a:fillRect/>
          </a:stretch>
        </p:blipFill>
        <p:spPr>
          <a:xfrm>
            <a:off x="4802588" y="3644525"/>
            <a:ext cx="699850" cy="738599"/>
          </a:xfrm>
          <a:prstGeom prst="rect">
            <a:avLst/>
          </a:prstGeom>
          <a:noFill/>
          <a:ln>
            <a:noFill/>
          </a:ln>
        </p:spPr>
      </p:pic>
      <p:pic>
        <p:nvPicPr>
          <p:cNvPr id="1407" name="Google Shape;1407;p161"/>
          <p:cNvPicPr preferRelativeResize="0"/>
          <p:nvPr/>
        </p:nvPicPr>
        <p:blipFill>
          <a:blip r:embed="rId5">
            <a:alphaModFix/>
          </a:blip>
          <a:stretch>
            <a:fillRect/>
          </a:stretch>
        </p:blipFill>
        <p:spPr>
          <a:xfrm>
            <a:off x="6098000" y="2239225"/>
            <a:ext cx="699851" cy="805685"/>
          </a:xfrm>
          <a:prstGeom prst="rect">
            <a:avLst/>
          </a:prstGeom>
          <a:noFill/>
          <a:ln>
            <a:noFill/>
          </a:ln>
        </p:spPr>
      </p:pic>
      <p:pic>
        <p:nvPicPr>
          <p:cNvPr id="1408" name="Google Shape;1408;p161"/>
          <p:cNvPicPr preferRelativeResize="0"/>
          <p:nvPr/>
        </p:nvPicPr>
        <p:blipFill rotWithShape="1">
          <a:blip r:embed="rId6">
            <a:alphaModFix/>
          </a:blip>
          <a:srcRect r="63689" b="58494"/>
          <a:stretch/>
        </p:blipFill>
        <p:spPr>
          <a:xfrm>
            <a:off x="7989325" y="2300350"/>
            <a:ext cx="593641" cy="683425"/>
          </a:xfrm>
          <a:prstGeom prst="rect">
            <a:avLst/>
          </a:prstGeom>
          <a:noFill/>
          <a:ln>
            <a:noFill/>
          </a:ln>
        </p:spPr>
      </p:pic>
      <p:pic>
        <p:nvPicPr>
          <p:cNvPr id="1409" name="Google Shape;1409;p161"/>
          <p:cNvPicPr preferRelativeResize="0"/>
          <p:nvPr/>
        </p:nvPicPr>
        <p:blipFill>
          <a:blip r:embed="rId7">
            <a:alphaModFix/>
          </a:blip>
          <a:stretch>
            <a:fillRect/>
          </a:stretch>
        </p:blipFill>
        <p:spPr>
          <a:xfrm>
            <a:off x="3872150" y="2230041"/>
            <a:ext cx="699850" cy="683425"/>
          </a:xfrm>
          <a:prstGeom prst="rect">
            <a:avLst/>
          </a:prstGeom>
          <a:noFill/>
          <a:ln>
            <a:noFill/>
          </a:ln>
        </p:spPr>
      </p:pic>
      <p:sp>
        <p:nvSpPr>
          <p:cNvPr id="1410" name="Google Shape;1410;p161"/>
          <p:cNvSpPr txBox="1"/>
          <p:nvPr/>
        </p:nvSpPr>
        <p:spPr>
          <a:xfrm>
            <a:off x="7104325" y="1539300"/>
            <a:ext cx="976800" cy="22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b="1"/>
              <a:t>WEE Chi Yu</a:t>
            </a:r>
            <a:endParaRPr sz="1000" b="1"/>
          </a:p>
        </p:txBody>
      </p:sp>
      <p:sp>
        <p:nvSpPr>
          <p:cNvPr id="1411" name="Google Shape;1411;p161"/>
          <p:cNvSpPr txBox="1"/>
          <p:nvPr/>
        </p:nvSpPr>
        <p:spPr>
          <a:xfrm>
            <a:off x="5672575" y="3044900"/>
            <a:ext cx="1550700" cy="22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b="1"/>
              <a:t>Regina Sun Wei Ling</a:t>
            </a:r>
            <a:endParaRPr sz="1000" b="1"/>
          </a:p>
        </p:txBody>
      </p:sp>
      <p:sp>
        <p:nvSpPr>
          <p:cNvPr id="1412" name="Google Shape;1412;p161"/>
          <p:cNvSpPr txBox="1"/>
          <p:nvPr/>
        </p:nvSpPr>
        <p:spPr>
          <a:xfrm>
            <a:off x="4473175" y="4383125"/>
            <a:ext cx="1358700" cy="22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b="1"/>
              <a:t> KC Yeo Khee Chye</a:t>
            </a:r>
            <a:endParaRPr sz="1000" b="1"/>
          </a:p>
        </p:txBody>
      </p:sp>
      <p:sp>
        <p:nvSpPr>
          <p:cNvPr id="1413" name="Google Shape;1413;p161"/>
          <p:cNvSpPr txBox="1"/>
          <p:nvPr/>
        </p:nvSpPr>
        <p:spPr>
          <a:xfrm>
            <a:off x="7695625" y="2983775"/>
            <a:ext cx="1358700" cy="22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b="1"/>
              <a:t>Ivy Tan Sor Tin</a:t>
            </a:r>
            <a:endParaRPr sz="1000" b="1"/>
          </a:p>
        </p:txBody>
      </p:sp>
      <p:sp>
        <p:nvSpPr>
          <p:cNvPr id="1414" name="Google Shape;1414;p161"/>
          <p:cNvSpPr txBox="1"/>
          <p:nvPr/>
        </p:nvSpPr>
        <p:spPr>
          <a:xfrm>
            <a:off x="4706075" y="1539300"/>
            <a:ext cx="1125900" cy="300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a:t>Office boy</a:t>
            </a:r>
            <a:endParaRPr sz="1000" b="1"/>
          </a:p>
        </p:txBody>
      </p:sp>
      <p:sp>
        <p:nvSpPr>
          <p:cNvPr id="1415" name="Google Shape;1415;p161"/>
          <p:cNvSpPr txBox="1"/>
          <p:nvPr/>
        </p:nvSpPr>
        <p:spPr>
          <a:xfrm>
            <a:off x="3547825" y="2913475"/>
            <a:ext cx="1358700" cy="316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b="1"/>
              <a:t>Shiji Ann Abraham</a:t>
            </a:r>
            <a:endParaRPr sz="1000" b="1"/>
          </a:p>
        </p:txBody>
      </p:sp>
      <p:sp>
        <p:nvSpPr>
          <p:cNvPr id="1416" name="Google Shape;1416;p161"/>
          <p:cNvSpPr txBox="1"/>
          <p:nvPr/>
        </p:nvSpPr>
        <p:spPr>
          <a:xfrm>
            <a:off x="7409150" y="4352050"/>
            <a:ext cx="1125900" cy="30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b="1"/>
              <a:t>Paul</a:t>
            </a:r>
            <a:endParaRPr sz="1000" b="1"/>
          </a:p>
        </p:txBody>
      </p:sp>
      <p:pic>
        <p:nvPicPr>
          <p:cNvPr id="1417" name="Google Shape;1417;p161"/>
          <p:cNvPicPr preferRelativeResize="0"/>
          <p:nvPr/>
        </p:nvPicPr>
        <p:blipFill rotWithShape="1">
          <a:blip r:embed="rId8">
            <a:alphaModFix/>
          </a:blip>
          <a:srcRect l="7364" t="7616" r="5070" b="9057"/>
          <a:stretch/>
        </p:blipFill>
        <p:spPr>
          <a:xfrm flipH="1">
            <a:off x="4882450" y="756450"/>
            <a:ext cx="722150" cy="782851"/>
          </a:xfrm>
          <a:prstGeom prst="rect">
            <a:avLst/>
          </a:prstGeom>
          <a:noFill/>
          <a:ln>
            <a:noFill/>
          </a:ln>
        </p:spPr>
      </p:pic>
      <p:pic>
        <p:nvPicPr>
          <p:cNvPr id="1418" name="Google Shape;1418;p161"/>
          <p:cNvPicPr preferRelativeResize="0"/>
          <p:nvPr/>
        </p:nvPicPr>
        <p:blipFill>
          <a:blip r:embed="rId9">
            <a:alphaModFix/>
          </a:blip>
          <a:stretch>
            <a:fillRect/>
          </a:stretch>
        </p:blipFill>
        <p:spPr>
          <a:xfrm>
            <a:off x="7223275" y="680931"/>
            <a:ext cx="722151" cy="902920"/>
          </a:xfrm>
          <a:prstGeom prst="rect">
            <a:avLst/>
          </a:prstGeom>
          <a:noFill/>
          <a:ln>
            <a:noFill/>
          </a:ln>
        </p:spPr>
      </p:pic>
      <p:sp>
        <p:nvSpPr>
          <p:cNvPr id="1419" name="Google Shape;1419;p161"/>
          <p:cNvSpPr txBox="1"/>
          <p:nvPr/>
        </p:nvSpPr>
        <p:spPr>
          <a:xfrm>
            <a:off x="182700" y="139813"/>
            <a:ext cx="2713200" cy="4863900"/>
          </a:xfrm>
          <a:prstGeom prst="rect">
            <a:avLst/>
          </a:prstGeom>
          <a:solidFill>
            <a:srgbClr val="6FA8DC"/>
          </a:solid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3800" b="1"/>
          </a:p>
          <a:p>
            <a:pPr marL="0" lvl="0" indent="0" algn="l" rtl="0">
              <a:spcBef>
                <a:spcPts val="0"/>
              </a:spcBef>
              <a:spcAft>
                <a:spcPts val="0"/>
              </a:spcAft>
              <a:buNone/>
            </a:pPr>
            <a:endParaRPr sz="3800" b="1"/>
          </a:p>
          <a:p>
            <a:pPr marL="0" lvl="0" indent="0" algn="l" rtl="0">
              <a:spcBef>
                <a:spcPts val="0"/>
              </a:spcBef>
              <a:spcAft>
                <a:spcPts val="0"/>
              </a:spcAft>
              <a:buNone/>
            </a:pPr>
            <a:endParaRPr sz="3800" b="1"/>
          </a:p>
          <a:p>
            <a:pPr marL="0" lvl="0" indent="0" algn="l" rtl="0">
              <a:spcBef>
                <a:spcPts val="0"/>
              </a:spcBef>
              <a:spcAft>
                <a:spcPts val="0"/>
              </a:spcAft>
              <a:buNone/>
            </a:pPr>
            <a:r>
              <a:rPr lang="en" sz="3800" b="1"/>
              <a:t>Data Science</a:t>
            </a:r>
            <a:endParaRPr sz="3800" b="1"/>
          </a:p>
          <a:p>
            <a:pPr marL="0" lvl="0" indent="0" algn="l" rtl="0">
              <a:spcBef>
                <a:spcPts val="0"/>
              </a:spcBef>
              <a:spcAft>
                <a:spcPts val="0"/>
              </a:spcAft>
              <a:buNone/>
            </a:pPr>
            <a:endParaRPr sz="3800" b="1"/>
          </a:p>
          <a:p>
            <a:pPr marL="0" lvl="0" indent="0" algn="l" rtl="0">
              <a:spcBef>
                <a:spcPts val="0"/>
              </a:spcBef>
              <a:spcAft>
                <a:spcPts val="0"/>
              </a:spcAft>
              <a:buNone/>
            </a:pPr>
            <a:endParaRPr sz="3800" b="1"/>
          </a:p>
          <a:p>
            <a:pPr marL="0" lvl="0" indent="0" algn="l" rtl="0">
              <a:spcBef>
                <a:spcPts val="0"/>
              </a:spcBef>
              <a:spcAft>
                <a:spcPts val="0"/>
              </a:spcAft>
              <a:buNone/>
            </a:pPr>
            <a:r>
              <a:rPr lang="en" sz="3800"/>
              <a:t>Team 2</a:t>
            </a:r>
            <a:endParaRPr sz="3800"/>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Shape 1423"/>
        <p:cNvGrpSpPr/>
        <p:nvPr/>
      </p:nvGrpSpPr>
      <p:grpSpPr>
        <a:xfrm>
          <a:off x="0" y="0"/>
          <a:ext cx="0" cy="0"/>
          <a:chOff x="0" y="0"/>
          <a:chExt cx="0" cy="0"/>
        </a:xfrm>
      </p:grpSpPr>
      <p:sp>
        <p:nvSpPr>
          <p:cNvPr id="1424" name="Google Shape;1424;p162"/>
          <p:cNvSpPr txBox="1">
            <a:spLocks noGrp="1"/>
          </p:cNvSpPr>
          <p:nvPr>
            <p:ph type="ctrTitle"/>
          </p:nvPr>
        </p:nvSpPr>
        <p:spPr>
          <a:xfrm>
            <a:off x="2456950" y="218150"/>
            <a:ext cx="5782800" cy="769200"/>
          </a:xfrm>
          <a:prstGeom prst="rect">
            <a:avLst/>
          </a:prstGeom>
        </p:spPr>
        <p:txBody>
          <a:bodyPr spcFirstLastPara="1" wrap="square" lIns="91425" tIns="91425" rIns="91425" bIns="91425" anchor="b" anchorCtr="0">
            <a:normAutofit fontScale="90000"/>
          </a:bodyPr>
          <a:lstStyle/>
          <a:p>
            <a:pPr marL="0" lvl="0" indent="0" algn="ctr" rtl="0">
              <a:spcBef>
                <a:spcPts val="0"/>
              </a:spcBef>
              <a:spcAft>
                <a:spcPts val="0"/>
              </a:spcAft>
              <a:buNone/>
            </a:pPr>
            <a:r>
              <a:rPr lang="en" sz="4300"/>
              <a:t>Prescriptive Analytics</a:t>
            </a:r>
            <a:endParaRPr sz="4300"/>
          </a:p>
        </p:txBody>
      </p:sp>
      <p:sp>
        <p:nvSpPr>
          <p:cNvPr id="1425" name="Google Shape;1425;p162"/>
          <p:cNvSpPr txBox="1"/>
          <p:nvPr/>
        </p:nvSpPr>
        <p:spPr>
          <a:xfrm>
            <a:off x="1009800" y="987350"/>
            <a:ext cx="6675600" cy="33648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200">
                <a:solidFill>
                  <a:srgbClr val="24292E"/>
                </a:solidFill>
                <a:highlight>
                  <a:srgbClr val="FFFFFF"/>
                </a:highlight>
              </a:rPr>
              <a:t>This Code Pattern will walk the user through the following conceptual steps:</a:t>
            </a:r>
            <a:endParaRPr sz="1200">
              <a:solidFill>
                <a:srgbClr val="24292E"/>
              </a:solidFill>
              <a:highlight>
                <a:srgbClr val="FFFFFF"/>
              </a:highlight>
            </a:endParaRPr>
          </a:p>
          <a:p>
            <a:pPr marL="457200" lvl="0" indent="-304800" algn="l" rtl="0">
              <a:lnSpc>
                <a:spcPct val="115000"/>
              </a:lnSpc>
              <a:spcBef>
                <a:spcPts val="1200"/>
              </a:spcBef>
              <a:spcAft>
                <a:spcPts val="0"/>
              </a:spcAft>
              <a:buClr>
                <a:srgbClr val="24292E"/>
              </a:buClr>
              <a:buSzPts val="1200"/>
              <a:buChar char="●"/>
            </a:pPr>
            <a:r>
              <a:rPr lang="en" sz="1200">
                <a:solidFill>
                  <a:srgbClr val="24292E"/>
                </a:solidFill>
                <a:highlight>
                  <a:srgbClr val="FFFFFF"/>
                </a:highlight>
              </a:rPr>
              <a:t>Data Set Description.</a:t>
            </a:r>
            <a:endParaRPr sz="1200">
              <a:solidFill>
                <a:srgbClr val="24292E"/>
              </a:solidFill>
              <a:highlight>
                <a:srgbClr val="FFFFFF"/>
              </a:highlight>
            </a:endParaRPr>
          </a:p>
          <a:p>
            <a:pPr marL="457200" lvl="0" indent="-304800" algn="l" rtl="0">
              <a:lnSpc>
                <a:spcPct val="115000"/>
              </a:lnSpc>
              <a:spcBef>
                <a:spcPts val="0"/>
              </a:spcBef>
              <a:spcAft>
                <a:spcPts val="0"/>
              </a:spcAft>
              <a:buClr>
                <a:srgbClr val="24292E"/>
              </a:buClr>
              <a:buSzPts val="1200"/>
              <a:buChar char="●"/>
            </a:pPr>
            <a:r>
              <a:rPr lang="en" sz="1200">
                <a:solidFill>
                  <a:srgbClr val="24292E"/>
                </a:solidFill>
                <a:highlight>
                  <a:srgbClr val="FFFFFF"/>
                </a:highlight>
              </a:rPr>
              <a:t>Exploratory Analysis to understand the data.</a:t>
            </a:r>
            <a:endParaRPr sz="1200">
              <a:solidFill>
                <a:srgbClr val="24292E"/>
              </a:solidFill>
              <a:highlight>
                <a:srgbClr val="FFFFFF"/>
              </a:highlight>
            </a:endParaRPr>
          </a:p>
          <a:p>
            <a:pPr marL="457200" lvl="0" indent="-304800" algn="l" rtl="0">
              <a:lnSpc>
                <a:spcPct val="115000"/>
              </a:lnSpc>
              <a:spcBef>
                <a:spcPts val="0"/>
              </a:spcBef>
              <a:spcAft>
                <a:spcPts val="0"/>
              </a:spcAft>
              <a:buClr>
                <a:srgbClr val="24292E"/>
              </a:buClr>
              <a:buSzPts val="1200"/>
              <a:buChar char="●"/>
            </a:pPr>
            <a:r>
              <a:rPr lang="en" sz="1200">
                <a:solidFill>
                  <a:srgbClr val="24292E"/>
                </a:solidFill>
                <a:highlight>
                  <a:srgbClr val="FFFFFF"/>
                </a:highlight>
              </a:rPr>
              <a:t>Use various preprocessing to clean and prepare the data.</a:t>
            </a:r>
            <a:endParaRPr sz="1200">
              <a:solidFill>
                <a:srgbClr val="24292E"/>
              </a:solidFill>
              <a:highlight>
                <a:srgbClr val="FFFFFF"/>
              </a:highlight>
            </a:endParaRPr>
          </a:p>
          <a:p>
            <a:pPr marL="457200" lvl="0" indent="-304800" algn="l" rtl="0">
              <a:lnSpc>
                <a:spcPct val="115000"/>
              </a:lnSpc>
              <a:spcBef>
                <a:spcPts val="0"/>
              </a:spcBef>
              <a:spcAft>
                <a:spcPts val="0"/>
              </a:spcAft>
              <a:buClr>
                <a:srgbClr val="24292E"/>
              </a:buClr>
              <a:buSzPts val="1200"/>
              <a:buChar char="●"/>
            </a:pPr>
            <a:r>
              <a:rPr lang="en" sz="1200">
                <a:solidFill>
                  <a:srgbClr val="24292E"/>
                </a:solidFill>
                <a:highlight>
                  <a:srgbClr val="FFFFFF"/>
                </a:highlight>
              </a:rPr>
              <a:t>Use naive XGBoost to run the classification.</a:t>
            </a:r>
            <a:endParaRPr sz="1200">
              <a:solidFill>
                <a:srgbClr val="24292E"/>
              </a:solidFill>
              <a:highlight>
                <a:srgbClr val="FFFFFF"/>
              </a:highlight>
            </a:endParaRPr>
          </a:p>
          <a:p>
            <a:pPr marL="914400" lvl="1" indent="-304800" algn="l" rtl="0">
              <a:lnSpc>
                <a:spcPct val="115000"/>
              </a:lnSpc>
              <a:spcBef>
                <a:spcPts val="0"/>
              </a:spcBef>
              <a:spcAft>
                <a:spcPts val="0"/>
              </a:spcAft>
              <a:buClr>
                <a:srgbClr val="24292E"/>
              </a:buClr>
              <a:buSzPts val="1200"/>
              <a:buChar char="○"/>
            </a:pPr>
            <a:r>
              <a:rPr lang="en" sz="1200">
                <a:solidFill>
                  <a:srgbClr val="24292E"/>
                </a:solidFill>
                <a:highlight>
                  <a:srgbClr val="FFFFFF"/>
                </a:highlight>
              </a:rPr>
              <a:t>Use cross validation to get the model.</a:t>
            </a:r>
            <a:endParaRPr sz="1200">
              <a:solidFill>
                <a:srgbClr val="24292E"/>
              </a:solidFill>
              <a:highlight>
                <a:srgbClr val="FFFFFF"/>
              </a:highlight>
            </a:endParaRPr>
          </a:p>
          <a:p>
            <a:pPr marL="914400" lvl="1" indent="-304800" algn="l" rtl="0">
              <a:lnSpc>
                <a:spcPct val="115000"/>
              </a:lnSpc>
              <a:spcBef>
                <a:spcPts val="0"/>
              </a:spcBef>
              <a:spcAft>
                <a:spcPts val="0"/>
              </a:spcAft>
              <a:buClr>
                <a:srgbClr val="24292E"/>
              </a:buClr>
              <a:buSzPts val="1200"/>
              <a:buChar char="○"/>
            </a:pPr>
            <a:r>
              <a:rPr lang="en" sz="1200">
                <a:solidFill>
                  <a:srgbClr val="24292E"/>
                </a:solidFill>
                <a:highlight>
                  <a:srgbClr val="FFFFFF"/>
                </a:highlight>
              </a:rPr>
              <a:t>Plot, precision recall curve and ROC curve.</a:t>
            </a:r>
            <a:endParaRPr sz="1200">
              <a:solidFill>
                <a:srgbClr val="24292E"/>
              </a:solidFill>
              <a:highlight>
                <a:srgbClr val="FFFFFF"/>
              </a:highlight>
            </a:endParaRPr>
          </a:p>
          <a:p>
            <a:pPr marL="457200" lvl="0" indent="-304800" algn="l" rtl="0">
              <a:lnSpc>
                <a:spcPct val="115000"/>
              </a:lnSpc>
              <a:spcBef>
                <a:spcPts val="0"/>
              </a:spcBef>
              <a:spcAft>
                <a:spcPts val="0"/>
              </a:spcAft>
              <a:buClr>
                <a:srgbClr val="24292E"/>
              </a:buClr>
              <a:buSzPts val="1200"/>
              <a:buChar char="●"/>
            </a:pPr>
            <a:r>
              <a:rPr lang="en" sz="1200">
                <a:solidFill>
                  <a:srgbClr val="24292E"/>
                </a:solidFill>
                <a:highlight>
                  <a:srgbClr val="FFFFFF"/>
                </a:highlight>
              </a:rPr>
              <a:t>We will then tune it and use weighted positive samples to improve classification performance.</a:t>
            </a:r>
            <a:endParaRPr sz="1200">
              <a:solidFill>
                <a:srgbClr val="24292E"/>
              </a:solidFill>
              <a:highlight>
                <a:srgbClr val="FFFFFF"/>
              </a:highlight>
            </a:endParaRPr>
          </a:p>
          <a:p>
            <a:pPr marL="457200" lvl="0" indent="-304800" algn="l" rtl="0">
              <a:lnSpc>
                <a:spcPct val="115000"/>
              </a:lnSpc>
              <a:spcBef>
                <a:spcPts val="0"/>
              </a:spcBef>
              <a:spcAft>
                <a:spcPts val="0"/>
              </a:spcAft>
              <a:buClr>
                <a:srgbClr val="24292E"/>
              </a:buClr>
              <a:buSzPts val="1200"/>
              <a:buChar char="●"/>
            </a:pPr>
            <a:r>
              <a:rPr lang="en" sz="1200">
                <a:solidFill>
                  <a:srgbClr val="24292E"/>
                </a:solidFill>
                <a:highlight>
                  <a:srgbClr val="FFFFFF"/>
                </a:highlight>
              </a:rPr>
              <a:t>We will also talk about the following advanced techniques.</a:t>
            </a:r>
            <a:endParaRPr sz="1200">
              <a:solidFill>
                <a:srgbClr val="24292E"/>
              </a:solidFill>
              <a:highlight>
                <a:srgbClr val="FFFFFF"/>
              </a:highlight>
            </a:endParaRPr>
          </a:p>
          <a:p>
            <a:pPr marL="914400" lvl="1" indent="-304800" algn="l" rtl="0">
              <a:lnSpc>
                <a:spcPct val="115000"/>
              </a:lnSpc>
              <a:spcBef>
                <a:spcPts val="0"/>
              </a:spcBef>
              <a:spcAft>
                <a:spcPts val="0"/>
              </a:spcAft>
              <a:buClr>
                <a:srgbClr val="24292E"/>
              </a:buClr>
              <a:buSzPts val="1200"/>
              <a:buChar char="○"/>
            </a:pPr>
            <a:r>
              <a:rPr lang="en" sz="1200">
                <a:solidFill>
                  <a:srgbClr val="24292E"/>
                </a:solidFill>
                <a:highlight>
                  <a:srgbClr val="FFFFFF"/>
                </a:highlight>
              </a:rPr>
              <a:t>Oversampling of majority class and Undersampling of minority class.</a:t>
            </a:r>
            <a:endParaRPr sz="1200">
              <a:solidFill>
                <a:srgbClr val="24292E"/>
              </a:solidFill>
              <a:highlight>
                <a:srgbClr val="FFFFFF"/>
              </a:highlight>
            </a:endParaRPr>
          </a:p>
          <a:p>
            <a:pPr marL="914400" lvl="1" indent="-304800" algn="l" rtl="0">
              <a:lnSpc>
                <a:spcPct val="115000"/>
              </a:lnSpc>
              <a:spcBef>
                <a:spcPts val="0"/>
              </a:spcBef>
              <a:spcAft>
                <a:spcPts val="0"/>
              </a:spcAft>
              <a:buClr>
                <a:srgbClr val="24292E"/>
              </a:buClr>
              <a:buSzPts val="1200"/>
              <a:buChar char="○"/>
            </a:pPr>
            <a:r>
              <a:rPr lang="en" sz="1200">
                <a:solidFill>
                  <a:srgbClr val="24292E"/>
                </a:solidFill>
                <a:highlight>
                  <a:srgbClr val="FFFFFF"/>
                </a:highlight>
              </a:rPr>
              <a:t>SMOTE algorithms.</a:t>
            </a:r>
            <a:endParaRPr sz="1200">
              <a:solidFill>
                <a:srgbClr val="24292E"/>
              </a:solidFill>
              <a:highlight>
                <a:srgbClr val="FFFFFF"/>
              </a:highlight>
            </a:endParaRPr>
          </a:p>
          <a:p>
            <a:pPr marL="0" lvl="0" indent="0" algn="l" rtl="0">
              <a:spcBef>
                <a:spcPts val="1200"/>
              </a:spcBef>
              <a:spcAft>
                <a:spcPts val="0"/>
              </a:spcAft>
              <a:buNone/>
            </a:pPr>
            <a:endParaRPr sz="210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pic>
        <p:nvPicPr>
          <p:cNvPr id="166" name="Google Shape;166;p29"/>
          <p:cNvPicPr preferRelativeResize="0"/>
          <p:nvPr/>
        </p:nvPicPr>
        <p:blipFill>
          <a:blip r:embed="rId3">
            <a:alphaModFix/>
          </a:blip>
          <a:stretch>
            <a:fillRect/>
          </a:stretch>
        </p:blipFill>
        <p:spPr>
          <a:xfrm>
            <a:off x="1299375" y="-148700"/>
            <a:ext cx="6871650" cy="5440900"/>
          </a:xfrm>
          <a:prstGeom prst="rect">
            <a:avLst/>
          </a:prstGeom>
          <a:noFill/>
          <a:ln>
            <a:noFill/>
          </a:ln>
        </p:spPr>
      </p:pic>
      <p:pic>
        <p:nvPicPr>
          <p:cNvPr id="167" name="Google Shape;167;p29"/>
          <p:cNvPicPr preferRelativeResize="0"/>
          <p:nvPr/>
        </p:nvPicPr>
        <p:blipFill>
          <a:blip r:embed="rId4">
            <a:alphaModFix/>
          </a:blip>
          <a:stretch>
            <a:fillRect/>
          </a:stretch>
        </p:blipFill>
        <p:spPr>
          <a:xfrm>
            <a:off x="7979500" y="-57159"/>
            <a:ext cx="1524000" cy="2085475"/>
          </a:xfrm>
          <a:prstGeom prst="rect">
            <a:avLst/>
          </a:prstGeom>
          <a:noFill/>
          <a:ln>
            <a:noFill/>
          </a:ln>
        </p:spPr>
      </p:pic>
      <p:pic>
        <p:nvPicPr>
          <p:cNvPr id="168" name="Google Shape;168;p29"/>
          <p:cNvPicPr preferRelativeResize="0"/>
          <p:nvPr/>
        </p:nvPicPr>
        <p:blipFill>
          <a:blip r:embed="rId4">
            <a:alphaModFix/>
          </a:blip>
          <a:stretch>
            <a:fillRect/>
          </a:stretch>
        </p:blipFill>
        <p:spPr>
          <a:xfrm>
            <a:off x="-152425" y="-148709"/>
            <a:ext cx="1524000" cy="2085475"/>
          </a:xfrm>
          <a:prstGeom prst="rect">
            <a:avLst/>
          </a:prstGeom>
          <a:noFill/>
          <a:ln>
            <a:noFill/>
          </a:ln>
        </p:spPr>
      </p:pic>
      <p:pic>
        <p:nvPicPr>
          <p:cNvPr id="169" name="Google Shape;169;p29"/>
          <p:cNvPicPr preferRelativeResize="0"/>
          <p:nvPr/>
        </p:nvPicPr>
        <p:blipFill>
          <a:blip r:embed="rId4">
            <a:alphaModFix/>
          </a:blip>
          <a:stretch>
            <a:fillRect/>
          </a:stretch>
        </p:blipFill>
        <p:spPr>
          <a:xfrm>
            <a:off x="-152425" y="3308666"/>
            <a:ext cx="1524000" cy="2085475"/>
          </a:xfrm>
          <a:prstGeom prst="rect">
            <a:avLst/>
          </a:prstGeom>
          <a:noFill/>
          <a:ln>
            <a:noFill/>
          </a:ln>
        </p:spPr>
      </p:pic>
      <p:pic>
        <p:nvPicPr>
          <p:cNvPr id="170" name="Google Shape;170;p29"/>
          <p:cNvPicPr preferRelativeResize="0"/>
          <p:nvPr/>
        </p:nvPicPr>
        <p:blipFill>
          <a:blip r:embed="rId4">
            <a:alphaModFix/>
          </a:blip>
          <a:stretch>
            <a:fillRect/>
          </a:stretch>
        </p:blipFill>
        <p:spPr>
          <a:xfrm>
            <a:off x="7934100" y="3206716"/>
            <a:ext cx="1524000" cy="2085475"/>
          </a:xfrm>
          <a:prstGeom prst="rect">
            <a:avLst/>
          </a:prstGeom>
          <a:noFill/>
          <a:ln>
            <a:noFill/>
          </a:ln>
        </p:spPr>
      </p:pic>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Shape 1429"/>
        <p:cNvGrpSpPr/>
        <p:nvPr/>
      </p:nvGrpSpPr>
      <p:grpSpPr>
        <a:xfrm>
          <a:off x="0" y="0"/>
          <a:ext cx="0" cy="0"/>
          <a:chOff x="0" y="0"/>
          <a:chExt cx="0" cy="0"/>
        </a:xfrm>
      </p:grpSpPr>
      <p:sp>
        <p:nvSpPr>
          <p:cNvPr id="1430" name="Google Shape;1430;p163"/>
          <p:cNvSpPr txBox="1">
            <a:spLocks noGrp="1"/>
          </p:cNvSpPr>
          <p:nvPr>
            <p:ph type="ctrTitle"/>
          </p:nvPr>
        </p:nvSpPr>
        <p:spPr>
          <a:xfrm>
            <a:off x="2456950" y="218150"/>
            <a:ext cx="5782800" cy="769200"/>
          </a:xfrm>
          <a:prstGeom prst="rect">
            <a:avLst/>
          </a:prstGeom>
        </p:spPr>
        <p:txBody>
          <a:bodyPr spcFirstLastPara="1" wrap="square" lIns="91425" tIns="91425" rIns="91425" bIns="91425" anchor="b" anchorCtr="0">
            <a:normAutofit fontScale="90000"/>
          </a:bodyPr>
          <a:lstStyle/>
          <a:p>
            <a:pPr marL="0" lvl="0" indent="0" algn="ctr" rtl="0">
              <a:spcBef>
                <a:spcPts val="0"/>
              </a:spcBef>
              <a:spcAft>
                <a:spcPts val="0"/>
              </a:spcAft>
              <a:buNone/>
            </a:pPr>
            <a:r>
              <a:rPr lang="en" sz="4300"/>
              <a:t>Prescriptive Analytics</a:t>
            </a:r>
            <a:endParaRPr sz="4300"/>
          </a:p>
        </p:txBody>
      </p:sp>
      <p:sp>
        <p:nvSpPr>
          <p:cNvPr id="1431" name="Google Shape;1431;p163"/>
          <p:cNvSpPr txBox="1"/>
          <p:nvPr/>
        </p:nvSpPr>
        <p:spPr>
          <a:xfrm>
            <a:off x="1009800" y="987350"/>
            <a:ext cx="6675600" cy="4125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100"/>
              <a:t>A machine learning model makes predictions of an outcome for a particular instance. </a:t>
            </a:r>
            <a:endParaRPr/>
          </a:p>
          <a:p>
            <a:pPr marL="0" lvl="0" indent="0" algn="l" rtl="0">
              <a:spcBef>
                <a:spcPts val="0"/>
              </a:spcBef>
              <a:spcAft>
                <a:spcPts val="0"/>
              </a:spcAft>
              <a:buNone/>
            </a:pPr>
            <a:br>
              <a:rPr lang="en"/>
            </a:br>
            <a:r>
              <a:rPr lang="en" sz="1300">
                <a:solidFill>
                  <a:srgbClr val="202122"/>
                </a:solidFill>
                <a:highlight>
                  <a:srgbClr val="FFFFFF"/>
                </a:highlight>
              </a:rPr>
              <a:t>In </a:t>
            </a:r>
            <a:r>
              <a:rPr lang="en" sz="1300" u="sng">
                <a:solidFill>
                  <a:srgbClr val="0645AD"/>
                </a:solidFill>
                <a:highlight>
                  <a:srgbClr val="FFFFFF"/>
                </a:highlight>
                <a:hlinkClick r:id="rId3">
                  <a:extLst>
                    <a:ext uri="{A12FA001-AC4F-418D-AE19-62706E023703}">
                      <ahyp:hlinkClr xmlns:ahyp="http://schemas.microsoft.com/office/drawing/2018/hyperlinkcolor" val="tx"/>
                    </a:ext>
                  </a:extLst>
                </a:hlinkClick>
              </a:rPr>
              <a:t>predictive analytics</a:t>
            </a:r>
            <a:r>
              <a:rPr lang="en" sz="1300">
                <a:solidFill>
                  <a:srgbClr val="202122"/>
                </a:solidFill>
                <a:highlight>
                  <a:srgbClr val="FFFFFF"/>
                </a:highlight>
              </a:rPr>
              <a:t>, Accuracy will yield misleading results if the data set is unbalanced; that is, when the numbers of observations in different classes vary greatly. </a:t>
            </a:r>
            <a:br>
              <a:rPr lang="en" sz="1300">
                <a:solidFill>
                  <a:srgbClr val="202122"/>
                </a:solidFill>
                <a:highlight>
                  <a:srgbClr val="FFFFFF"/>
                </a:highlight>
              </a:rPr>
            </a:br>
            <a:endParaRPr sz="1300">
              <a:solidFill>
                <a:srgbClr val="202122"/>
              </a:solidFill>
              <a:highlight>
                <a:srgbClr val="FFFFFF"/>
              </a:highlight>
            </a:endParaRPr>
          </a:p>
          <a:p>
            <a:pPr marL="0" lvl="0" indent="0" algn="l" rtl="0">
              <a:spcBef>
                <a:spcPts val="0"/>
              </a:spcBef>
              <a:spcAft>
                <a:spcPts val="0"/>
              </a:spcAft>
              <a:buNone/>
            </a:pPr>
            <a:r>
              <a:rPr lang="en" sz="1300">
                <a:solidFill>
                  <a:srgbClr val="202122"/>
                </a:solidFill>
                <a:highlight>
                  <a:srgbClr val="FFFFFF"/>
                </a:highlight>
              </a:rPr>
              <a:t>For example (use Telco imbalance dataset), if there were 95 cats and only 5 dogs in the data, a particular classifier might classify all the observations as cats. The overall accuracy would be 95%, but in more detail the classifier would have a 100% recognition rate (</a:t>
            </a:r>
            <a:r>
              <a:rPr lang="en" sz="1300" u="sng">
                <a:solidFill>
                  <a:srgbClr val="0645AD"/>
                </a:solidFill>
                <a:highlight>
                  <a:srgbClr val="FFFFFF"/>
                </a:highlight>
                <a:hlinkClick r:id="rId4">
                  <a:extLst>
                    <a:ext uri="{A12FA001-AC4F-418D-AE19-62706E023703}">
                      <ahyp:hlinkClr xmlns:ahyp="http://schemas.microsoft.com/office/drawing/2018/hyperlinkcolor" val="tx"/>
                    </a:ext>
                  </a:extLst>
                </a:hlinkClick>
              </a:rPr>
              <a:t>sensitivity</a:t>
            </a:r>
            <a:r>
              <a:rPr lang="en" sz="1300">
                <a:solidFill>
                  <a:srgbClr val="202122"/>
                </a:solidFill>
                <a:highlight>
                  <a:srgbClr val="FFFFFF"/>
                </a:highlight>
              </a:rPr>
              <a:t>) for the cat class but a 0% recognition rate for the dog class. </a:t>
            </a:r>
            <a:r>
              <a:rPr lang="en" sz="1300" u="sng">
                <a:solidFill>
                  <a:srgbClr val="0645AD"/>
                </a:solidFill>
                <a:highlight>
                  <a:srgbClr val="FFFFFF"/>
                </a:highlight>
                <a:hlinkClick r:id="rId5">
                  <a:extLst>
                    <a:ext uri="{A12FA001-AC4F-418D-AE19-62706E023703}">
                      <ahyp:hlinkClr xmlns:ahyp="http://schemas.microsoft.com/office/drawing/2018/hyperlinkcolor" val="tx"/>
                    </a:ext>
                  </a:extLst>
                </a:hlinkClick>
              </a:rPr>
              <a:t>F1 score</a:t>
            </a:r>
            <a:r>
              <a:rPr lang="en" sz="1300">
                <a:solidFill>
                  <a:srgbClr val="202122"/>
                </a:solidFill>
                <a:highlight>
                  <a:srgbClr val="FFFFFF"/>
                </a:highlight>
              </a:rPr>
              <a:t> is even more unreliable in such cases, and here would yield over 97.4%, whereas </a:t>
            </a:r>
            <a:r>
              <a:rPr lang="en" sz="1300" u="sng">
                <a:solidFill>
                  <a:srgbClr val="0645AD"/>
                </a:solidFill>
                <a:highlight>
                  <a:srgbClr val="FFFFFF"/>
                </a:highlight>
                <a:hlinkClick r:id="rId6">
                  <a:extLst>
                    <a:ext uri="{A12FA001-AC4F-418D-AE19-62706E023703}">
                      <ahyp:hlinkClr xmlns:ahyp="http://schemas.microsoft.com/office/drawing/2018/hyperlinkcolor" val="tx"/>
                    </a:ext>
                  </a:extLst>
                </a:hlinkClick>
              </a:rPr>
              <a:t>informedness</a:t>
            </a:r>
            <a:r>
              <a:rPr lang="en" sz="1300">
                <a:solidFill>
                  <a:srgbClr val="202122"/>
                </a:solidFill>
                <a:highlight>
                  <a:srgbClr val="FFFFFF"/>
                </a:highlight>
              </a:rPr>
              <a:t> removes such bias and yields 0 as the probability of an informed decision for any form of guessing (here always guessing cat).</a:t>
            </a:r>
            <a:br>
              <a:rPr lang="en"/>
            </a:br>
            <a:br>
              <a:rPr lang="en"/>
            </a:br>
            <a:r>
              <a:rPr lang="en" b="1">
                <a:solidFill>
                  <a:schemeClr val="dk1"/>
                </a:solidFill>
              </a:rPr>
              <a:t>Fairness metrics</a:t>
            </a:r>
            <a:r>
              <a:rPr lang="en">
                <a:solidFill>
                  <a:schemeClr val="dk1"/>
                </a:solidFill>
              </a:rPr>
              <a:t> can be used to check for bias in machine learning workflows. </a:t>
            </a:r>
            <a:br>
              <a:rPr lang="en">
                <a:solidFill>
                  <a:schemeClr val="dk1"/>
                </a:solidFill>
              </a:rPr>
            </a:br>
            <a:br>
              <a:rPr lang="en">
                <a:solidFill>
                  <a:schemeClr val="dk1"/>
                </a:solidFill>
              </a:rPr>
            </a:br>
            <a:r>
              <a:rPr lang="en" b="1">
                <a:solidFill>
                  <a:schemeClr val="dk1"/>
                </a:solidFill>
              </a:rPr>
              <a:t>Bias mitigators </a:t>
            </a:r>
            <a:r>
              <a:rPr lang="en">
                <a:solidFill>
                  <a:schemeClr val="dk1"/>
                </a:solidFill>
              </a:rPr>
              <a:t>can be used to overcome bias in the workflow to produce a more fair outcome. </a:t>
            </a:r>
            <a:endParaRPr/>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Shape 1435"/>
        <p:cNvGrpSpPr/>
        <p:nvPr/>
      </p:nvGrpSpPr>
      <p:grpSpPr>
        <a:xfrm>
          <a:off x="0" y="0"/>
          <a:ext cx="0" cy="0"/>
          <a:chOff x="0" y="0"/>
          <a:chExt cx="0" cy="0"/>
        </a:xfrm>
      </p:grpSpPr>
      <p:sp>
        <p:nvSpPr>
          <p:cNvPr id="1436" name="Google Shape;1436;p164"/>
          <p:cNvSpPr txBox="1">
            <a:spLocks noGrp="1"/>
          </p:cNvSpPr>
          <p:nvPr>
            <p:ph type="ctrTitle"/>
          </p:nvPr>
        </p:nvSpPr>
        <p:spPr>
          <a:xfrm>
            <a:off x="2456950" y="218150"/>
            <a:ext cx="5782800" cy="769200"/>
          </a:xfrm>
          <a:prstGeom prst="rect">
            <a:avLst/>
          </a:prstGeom>
        </p:spPr>
        <p:txBody>
          <a:bodyPr spcFirstLastPara="1" wrap="square" lIns="91425" tIns="91425" rIns="91425" bIns="91425" anchor="b" anchorCtr="0">
            <a:normAutofit fontScale="90000"/>
          </a:bodyPr>
          <a:lstStyle/>
          <a:p>
            <a:pPr marL="0" lvl="0" indent="0" algn="ctr" rtl="0">
              <a:spcBef>
                <a:spcPts val="0"/>
              </a:spcBef>
              <a:spcAft>
                <a:spcPts val="0"/>
              </a:spcAft>
              <a:buNone/>
            </a:pPr>
            <a:r>
              <a:rPr lang="en" sz="4300"/>
              <a:t>Prescriptive Analytics</a:t>
            </a:r>
            <a:endParaRPr sz="4300"/>
          </a:p>
        </p:txBody>
      </p:sp>
      <p:sp>
        <p:nvSpPr>
          <p:cNvPr id="1437" name="Google Shape;1437;p164"/>
          <p:cNvSpPr txBox="1"/>
          <p:nvPr/>
        </p:nvSpPr>
        <p:spPr>
          <a:xfrm>
            <a:off x="1009800" y="987350"/>
            <a:ext cx="6675600" cy="2662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100"/>
              <a:t>The process… </a:t>
            </a:r>
            <a:endParaRPr/>
          </a:p>
          <a:p>
            <a:pPr marL="0" lvl="0" indent="0" algn="l" rtl="0">
              <a:spcBef>
                <a:spcPts val="0"/>
              </a:spcBef>
              <a:spcAft>
                <a:spcPts val="0"/>
              </a:spcAft>
              <a:buNone/>
            </a:pPr>
            <a:br>
              <a:rPr lang="en"/>
            </a:br>
            <a:r>
              <a:rPr lang="en"/>
              <a:t>Before &amp; after ROC AUC. </a:t>
            </a:r>
            <a:br>
              <a:rPr lang="en"/>
            </a:br>
            <a:br>
              <a:rPr lang="en"/>
            </a:br>
            <a:r>
              <a:rPr lang="en">
                <a:solidFill>
                  <a:schemeClr val="dk1"/>
                </a:solidFill>
              </a:rPr>
              <a:t>We overcome by mitigate bias by transform the original data…..  </a:t>
            </a:r>
            <a:br>
              <a:rPr lang="en">
                <a:solidFill>
                  <a:schemeClr val="dk1"/>
                </a:solidFill>
              </a:rPr>
            </a:br>
            <a:r>
              <a:rPr lang="en">
                <a:solidFill>
                  <a:schemeClr val="dk1"/>
                </a:solidFill>
              </a:rPr>
              <a:t>Show telco balance data. </a:t>
            </a:r>
            <a:br>
              <a:rPr lang="en">
                <a:solidFill>
                  <a:schemeClr val="dk1"/>
                </a:solidFill>
              </a:rPr>
            </a:br>
            <a:br>
              <a:rPr lang="en"/>
            </a:br>
            <a:r>
              <a:rPr lang="en" b="1"/>
              <a:t>Fairness metrics</a:t>
            </a:r>
            <a:r>
              <a:rPr lang="en"/>
              <a:t> can be used to check for bias in machine learning workflows. </a:t>
            </a:r>
            <a:br>
              <a:rPr lang="en"/>
            </a:br>
            <a:br>
              <a:rPr lang="en"/>
            </a:br>
            <a:r>
              <a:rPr lang="en" b="1"/>
              <a:t>Bias mitigators </a:t>
            </a:r>
            <a:r>
              <a:rPr lang="en"/>
              <a:t>can be used to overcome bias in the workflow to produce a more fair outcome. </a:t>
            </a:r>
            <a:endParaRPr/>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Shape 1441"/>
        <p:cNvGrpSpPr/>
        <p:nvPr/>
      </p:nvGrpSpPr>
      <p:grpSpPr>
        <a:xfrm>
          <a:off x="0" y="0"/>
          <a:ext cx="0" cy="0"/>
          <a:chOff x="0" y="0"/>
          <a:chExt cx="0" cy="0"/>
        </a:xfrm>
      </p:grpSpPr>
      <p:sp>
        <p:nvSpPr>
          <p:cNvPr id="1442" name="Google Shape;1442;p165"/>
          <p:cNvSpPr txBox="1">
            <a:spLocks noGrp="1"/>
          </p:cNvSpPr>
          <p:nvPr>
            <p:ph type="ctrTitle"/>
          </p:nvPr>
        </p:nvSpPr>
        <p:spPr>
          <a:xfrm>
            <a:off x="2456950" y="218150"/>
            <a:ext cx="5782800" cy="769200"/>
          </a:xfrm>
          <a:prstGeom prst="rect">
            <a:avLst/>
          </a:prstGeom>
        </p:spPr>
        <p:txBody>
          <a:bodyPr spcFirstLastPara="1" wrap="square" lIns="91425" tIns="91425" rIns="91425" bIns="91425" anchor="b" anchorCtr="0">
            <a:normAutofit fontScale="90000"/>
          </a:bodyPr>
          <a:lstStyle/>
          <a:p>
            <a:pPr marL="0" lvl="0" indent="0" algn="ctr" rtl="0">
              <a:spcBef>
                <a:spcPts val="0"/>
              </a:spcBef>
              <a:spcAft>
                <a:spcPts val="0"/>
              </a:spcAft>
              <a:buNone/>
            </a:pPr>
            <a:r>
              <a:rPr lang="en" sz="4300"/>
              <a:t>Prescriptive Analytics</a:t>
            </a:r>
            <a:endParaRPr sz="4300"/>
          </a:p>
        </p:txBody>
      </p:sp>
      <p:sp>
        <p:nvSpPr>
          <p:cNvPr id="1443" name="Google Shape;1443;p165"/>
          <p:cNvSpPr txBox="1"/>
          <p:nvPr/>
        </p:nvSpPr>
        <p:spPr>
          <a:xfrm>
            <a:off x="1009800" y="1133550"/>
            <a:ext cx="6675600" cy="3140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rgbClr val="292929"/>
                </a:solidFill>
                <a:highlight>
                  <a:srgbClr val="FFFFFF"/>
                </a:highlight>
                <a:latin typeface="Georgia"/>
                <a:ea typeface="Georgia"/>
                <a:cs typeface="Georgia"/>
                <a:sym typeface="Georgia"/>
              </a:rPr>
              <a:t>Validating the Model (Cross Validation)</a:t>
            </a:r>
            <a:br>
              <a:rPr lang="en" sz="1600">
                <a:solidFill>
                  <a:srgbClr val="292929"/>
                </a:solidFill>
                <a:highlight>
                  <a:srgbClr val="FFFFFF"/>
                </a:highlight>
                <a:latin typeface="Georgia"/>
                <a:ea typeface="Georgia"/>
                <a:cs typeface="Georgia"/>
                <a:sym typeface="Georgia"/>
              </a:rPr>
            </a:br>
            <a:r>
              <a:rPr lang="en" sz="1600">
                <a:solidFill>
                  <a:srgbClr val="292929"/>
                </a:solidFill>
                <a:highlight>
                  <a:srgbClr val="FFFFFF"/>
                </a:highlight>
                <a:latin typeface="Georgia"/>
                <a:ea typeface="Georgia"/>
                <a:cs typeface="Georgia"/>
                <a:sym typeface="Georgia"/>
              </a:rPr>
              <a:t>K-Folds technique is a popular and easy to understand, it generally results in a less biased model compare to other methods. Because it ensures that every observation from the original dataset has the chance of appearing in training and test set </a:t>
            </a:r>
            <a:br>
              <a:rPr lang="en" sz="1600">
                <a:solidFill>
                  <a:srgbClr val="292929"/>
                </a:solidFill>
                <a:highlight>
                  <a:srgbClr val="FFFFFF"/>
                </a:highlight>
                <a:latin typeface="Georgia"/>
                <a:ea typeface="Georgia"/>
                <a:cs typeface="Georgia"/>
                <a:sym typeface="Georgia"/>
              </a:rPr>
            </a:br>
            <a:br>
              <a:rPr lang="en" sz="1600">
                <a:solidFill>
                  <a:srgbClr val="292929"/>
                </a:solidFill>
                <a:highlight>
                  <a:srgbClr val="FFFFFF"/>
                </a:highlight>
                <a:latin typeface="Georgia"/>
                <a:ea typeface="Georgia"/>
                <a:cs typeface="Georgia"/>
                <a:sym typeface="Georgia"/>
              </a:rPr>
            </a:br>
            <a:r>
              <a:rPr lang="en" sz="1600">
                <a:solidFill>
                  <a:srgbClr val="292929"/>
                </a:solidFill>
                <a:highlight>
                  <a:srgbClr val="FFFFFF"/>
                </a:highlight>
                <a:latin typeface="Georgia"/>
                <a:ea typeface="Georgia"/>
                <a:cs typeface="Georgia"/>
                <a:sym typeface="Georgia"/>
              </a:rPr>
              <a:t>Split the entire data randomly into K folds (value of K shouldn’t be too small or too high, ideally we choose 5 to 10 depending on the data size). The higher value of K leads to less biased model (but large variance might lead to over-fit), where as the lower value of K is similar to the train-test split approach we saw before.</a:t>
            </a:r>
            <a:endParaRPr sz="1600">
              <a:solidFill>
                <a:srgbClr val="292929"/>
              </a:solidFill>
              <a:highlight>
                <a:srgbClr val="FFFFFF"/>
              </a:highlight>
              <a:latin typeface="Georgia"/>
              <a:ea typeface="Georgia"/>
              <a:cs typeface="Georgia"/>
              <a:sym typeface="Georgia"/>
            </a:endParaRPr>
          </a:p>
          <a:p>
            <a:pPr marL="0" lvl="0" indent="0" algn="l" rtl="0">
              <a:spcBef>
                <a:spcPts val="0"/>
              </a:spcBef>
              <a:spcAft>
                <a:spcPts val="0"/>
              </a:spcAft>
              <a:buNone/>
            </a:pPr>
            <a:endParaRPr sz="1600">
              <a:solidFill>
                <a:srgbClr val="292929"/>
              </a:solidFill>
              <a:highlight>
                <a:srgbClr val="FFFFFF"/>
              </a:highlight>
              <a:latin typeface="Georgia"/>
              <a:ea typeface="Georgia"/>
              <a:cs typeface="Georgia"/>
              <a:sym typeface="Georgia"/>
            </a:endParaRPr>
          </a:p>
        </p:txBody>
      </p:sp>
      <p:pic>
        <p:nvPicPr>
          <p:cNvPr id="1444" name="Google Shape;1444;p165"/>
          <p:cNvPicPr preferRelativeResize="0"/>
          <p:nvPr/>
        </p:nvPicPr>
        <p:blipFill>
          <a:blip r:embed="rId3">
            <a:alphaModFix/>
          </a:blip>
          <a:stretch>
            <a:fillRect/>
          </a:stretch>
        </p:blipFill>
        <p:spPr>
          <a:xfrm>
            <a:off x="2081200" y="2449450"/>
            <a:ext cx="4981575" cy="2533650"/>
          </a:xfrm>
          <a:prstGeom prst="rect">
            <a:avLst/>
          </a:prstGeom>
          <a:noFill/>
          <a:ln>
            <a:noFill/>
          </a:ln>
        </p:spPr>
      </p:pic>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Shape 1448"/>
        <p:cNvGrpSpPr/>
        <p:nvPr/>
      </p:nvGrpSpPr>
      <p:grpSpPr>
        <a:xfrm>
          <a:off x="0" y="0"/>
          <a:ext cx="0" cy="0"/>
          <a:chOff x="0" y="0"/>
          <a:chExt cx="0" cy="0"/>
        </a:xfrm>
      </p:grpSpPr>
      <p:sp>
        <p:nvSpPr>
          <p:cNvPr id="1449" name="Google Shape;1449;p166"/>
          <p:cNvSpPr txBox="1"/>
          <p:nvPr/>
        </p:nvSpPr>
        <p:spPr>
          <a:xfrm>
            <a:off x="305500" y="3951200"/>
            <a:ext cx="7815300" cy="1185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a:solidFill>
                  <a:srgbClr val="202122"/>
                </a:solidFill>
              </a:rPr>
              <a:t>[25] The outcome of the adjusted Hyper parameters we have achieved.</a:t>
            </a:r>
            <a:br>
              <a:rPr lang="en" sz="1300">
                <a:solidFill>
                  <a:srgbClr val="202122"/>
                </a:solidFill>
              </a:rPr>
            </a:br>
            <a:r>
              <a:rPr lang="en" sz="1300">
                <a:solidFill>
                  <a:srgbClr val="202122"/>
                </a:solidFill>
              </a:rPr>
              <a:t>Accuracy : 75.32  </a:t>
            </a:r>
            <a:br>
              <a:rPr lang="en" sz="1300">
                <a:solidFill>
                  <a:srgbClr val="202122"/>
                </a:solidFill>
              </a:rPr>
            </a:br>
            <a:r>
              <a:rPr lang="en" sz="1300">
                <a:solidFill>
                  <a:srgbClr val="202122"/>
                </a:solidFill>
              </a:rPr>
              <a:t>ROC AUC = 0.844</a:t>
            </a:r>
            <a:br>
              <a:rPr lang="en" sz="1300">
                <a:solidFill>
                  <a:srgbClr val="202122"/>
                </a:solidFill>
              </a:rPr>
            </a:br>
            <a:r>
              <a:rPr lang="en" sz="1300">
                <a:solidFill>
                  <a:srgbClr val="202122"/>
                </a:solidFill>
              </a:rPr>
              <a:t>F1 = 0.627</a:t>
            </a:r>
            <a:br>
              <a:rPr lang="en" sz="1300">
                <a:solidFill>
                  <a:srgbClr val="202122"/>
                </a:solidFill>
              </a:rPr>
            </a:br>
            <a:endParaRPr sz="1300"/>
          </a:p>
        </p:txBody>
      </p:sp>
      <p:pic>
        <p:nvPicPr>
          <p:cNvPr id="1450" name="Google Shape;1450;p166"/>
          <p:cNvPicPr preferRelativeResize="0"/>
          <p:nvPr/>
        </p:nvPicPr>
        <p:blipFill>
          <a:blip r:embed="rId3">
            <a:alphaModFix/>
          </a:blip>
          <a:stretch>
            <a:fillRect/>
          </a:stretch>
        </p:blipFill>
        <p:spPr>
          <a:xfrm>
            <a:off x="218875" y="682350"/>
            <a:ext cx="3910625" cy="2946000"/>
          </a:xfrm>
          <a:prstGeom prst="rect">
            <a:avLst/>
          </a:prstGeom>
          <a:noFill/>
          <a:ln>
            <a:noFill/>
          </a:ln>
        </p:spPr>
      </p:pic>
      <p:pic>
        <p:nvPicPr>
          <p:cNvPr id="1451" name="Google Shape;1451;p166"/>
          <p:cNvPicPr preferRelativeResize="0"/>
          <p:nvPr/>
        </p:nvPicPr>
        <p:blipFill>
          <a:blip r:embed="rId4">
            <a:alphaModFix/>
          </a:blip>
          <a:stretch>
            <a:fillRect/>
          </a:stretch>
        </p:blipFill>
        <p:spPr>
          <a:xfrm>
            <a:off x="2848000" y="1291949"/>
            <a:ext cx="3303975" cy="2242800"/>
          </a:xfrm>
          <a:prstGeom prst="rect">
            <a:avLst/>
          </a:prstGeom>
          <a:noFill/>
          <a:ln>
            <a:noFill/>
          </a:ln>
        </p:spPr>
      </p:pic>
      <p:pic>
        <p:nvPicPr>
          <p:cNvPr id="1452" name="Google Shape;1452;p166"/>
          <p:cNvPicPr preferRelativeResize="0"/>
          <p:nvPr/>
        </p:nvPicPr>
        <p:blipFill>
          <a:blip r:embed="rId5">
            <a:alphaModFix/>
          </a:blip>
          <a:stretch>
            <a:fillRect/>
          </a:stretch>
        </p:blipFill>
        <p:spPr>
          <a:xfrm>
            <a:off x="4917550" y="1007100"/>
            <a:ext cx="3854500" cy="2812500"/>
          </a:xfrm>
          <a:prstGeom prst="rect">
            <a:avLst/>
          </a:prstGeom>
          <a:noFill/>
          <a:ln>
            <a:noFill/>
          </a:ln>
        </p:spPr>
      </p:pic>
      <p:sp>
        <p:nvSpPr>
          <p:cNvPr id="1453" name="Google Shape;1453;p166"/>
          <p:cNvSpPr txBox="1">
            <a:spLocks noGrp="1"/>
          </p:cNvSpPr>
          <p:nvPr>
            <p:ph type="ctrTitle"/>
          </p:nvPr>
        </p:nvSpPr>
        <p:spPr>
          <a:xfrm>
            <a:off x="2137975" y="-159500"/>
            <a:ext cx="4334700" cy="7692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sz="3000"/>
              <a:t>Predictive Analytics</a:t>
            </a:r>
            <a:endParaRPr sz="3000"/>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Shape 1457"/>
        <p:cNvGrpSpPr/>
        <p:nvPr/>
      </p:nvGrpSpPr>
      <p:grpSpPr>
        <a:xfrm>
          <a:off x="0" y="0"/>
          <a:ext cx="0" cy="0"/>
          <a:chOff x="0" y="0"/>
          <a:chExt cx="0" cy="0"/>
        </a:xfrm>
      </p:grpSpPr>
      <p:pic>
        <p:nvPicPr>
          <p:cNvPr id="1458" name="Google Shape;1458;p167"/>
          <p:cNvPicPr preferRelativeResize="0"/>
          <p:nvPr/>
        </p:nvPicPr>
        <p:blipFill>
          <a:blip r:embed="rId3">
            <a:alphaModFix/>
          </a:blip>
          <a:stretch>
            <a:fillRect/>
          </a:stretch>
        </p:blipFill>
        <p:spPr>
          <a:xfrm>
            <a:off x="8124475" y="3811900"/>
            <a:ext cx="834725" cy="834725"/>
          </a:xfrm>
          <a:prstGeom prst="rect">
            <a:avLst/>
          </a:prstGeom>
          <a:noFill/>
          <a:ln>
            <a:noFill/>
          </a:ln>
        </p:spPr>
      </p:pic>
      <p:sp>
        <p:nvSpPr>
          <p:cNvPr id="1459" name="Google Shape;1459;p167"/>
          <p:cNvSpPr txBox="1"/>
          <p:nvPr/>
        </p:nvSpPr>
        <p:spPr>
          <a:xfrm>
            <a:off x="831375" y="175325"/>
            <a:ext cx="7601400" cy="723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500" b="1"/>
              <a:t>Comparison of Various Estimators</a:t>
            </a:r>
            <a:endParaRPr sz="3500" b="1"/>
          </a:p>
        </p:txBody>
      </p:sp>
      <p:graphicFrame>
        <p:nvGraphicFramePr>
          <p:cNvPr id="1460" name="Google Shape;1460;p167"/>
          <p:cNvGraphicFramePr/>
          <p:nvPr/>
        </p:nvGraphicFramePr>
        <p:xfrm>
          <a:off x="773625" y="1243150"/>
          <a:ext cx="3000000" cy="3000000"/>
        </p:xfrm>
        <a:graphic>
          <a:graphicData uri="http://schemas.openxmlformats.org/drawingml/2006/table">
            <a:tbl>
              <a:tblPr>
                <a:noFill/>
                <a:tableStyleId>{B94F1407-AD16-4182-BEAE-3C67775D527A}</a:tableStyleId>
              </a:tblPr>
              <a:tblGrid>
                <a:gridCol w="3577925">
                  <a:extLst>
                    <a:ext uri="{9D8B030D-6E8A-4147-A177-3AD203B41FA5}">
                      <a16:colId xmlns:a16="http://schemas.microsoft.com/office/drawing/2014/main" val="20000"/>
                    </a:ext>
                  </a:extLst>
                </a:gridCol>
                <a:gridCol w="3577925">
                  <a:extLst>
                    <a:ext uri="{9D8B030D-6E8A-4147-A177-3AD203B41FA5}">
                      <a16:colId xmlns:a16="http://schemas.microsoft.com/office/drawing/2014/main" val="20001"/>
                    </a:ext>
                  </a:extLst>
                </a:gridCol>
              </a:tblGrid>
              <a:tr h="396200">
                <a:tc>
                  <a:txBody>
                    <a:bodyPr/>
                    <a:lstStyle/>
                    <a:p>
                      <a:pPr marL="0" lvl="0" indent="0" algn="ctr" rtl="0">
                        <a:spcBef>
                          <a:spcPts val="0"/>
                        </a:spcBef>
                        <a:spcAft>
                          <a:spcPts val="0"/>
                        </a:spcAft>
                        <a:buNone/>
                      </a:pPr>
                      <a:r>
                        <a:rPr lang="en"/>
                        <a:t>LightGBM </a:t>
                      </a:r>
                      <a:r>
                        <a:rPr lang="en">
                          <a:solidFill>
                            <a:schemeClr val="dk1"/>
                          </a:solidFill>
                        </a:rPr>
                        <a:t>Classifier</a:t>
                      </a:r>
                      <a:endParaRPr/>
                    </a:p>
                  </a:txBody>
                  <a:tcPr marL="91425" marR="91425" marT="91425" marB="91425">
                    <a:solidFill>
                      <a:srgbClr val="D9D9D9"/>
                    </a:solidFill>
                  </a:tcPr>
                </a:tc>
                <a:tc>
                  <a:txBody>
                    <a:bodyPr/>
                    <a:lstStyle/>
                    <a:p>
                      <a:pPr marL="0" lvl="0" indent="0" algn="ctr" rtl="0">
                        <a:spcBef>
                          <a:spcPts val="0"/>
                        </a:spcBef>
                        <a:spcAft>
                          <a:spcPts val="0"/>
                        </a:spcAft>
                        <a:buNone/>
                      </a:pPr>
                      <a:r>
                        <a:rPr lang="en">
                          <a:solidFill>
                            <a:schemeClr val="dk1"/>
                          </a:solidFill>
                        </a:rPr>
                        <a:t>XGBoost Classifier</a:t>
                      </a:r>
                      <a:endParaRPr/>
                    </a:p>
                  </a:txBody>
                  <a:tcPr marL="91425" marR="91425" marT="91425" marB="91425">
                    <a:solidFill>
                      <a:srgbClr val="D9D9D9"/>
                    </a:solidFill>
                  </a:tcPr>
                </a:tc>
                <a:extLst>
                  <a:ext uri="{0D108BD9-81ED-4DB2-BD59-A6C34878D82A}">
                    <a16:rowId xmlns:a16="http://schemas.microsoft.com/office/drawing/2014/main" val="10000"/>
                  </a:ext>
                </a:extLst>
              </a:tr>
            </a:tbl>
          </a:graphicData>
        </a:graphic>
      </p:graphicFrame>
      <p:pic>
        <p:nvPicPr>
          <p:cNvPr id="1461" name="Google Shape;1461;p167"/>
          <p:cNvPicPr preferRelativeResize="0"/>
          <p:nvPr/>
        </p:nvPicPr>
        <p:blipFill>
          <a:blip r:embed="rId4">
            <a:alphaModFix/>
          </a:blip>
          <a:stretch>
            <a:fillRect/>
          </a:stretch>
        </p:blipFill>
        <p:spPr>
          <a:xfrm>
            <a:off x="600350" y="1779700"/>
            <a:ext cx="3813925" cy="1416225"/>
          </a:xfrm>
          <a:prstGeom prst="rect">
            <a:avLst/>
          </a:prstGeom>
          <a:noFill/>
          <a:ln>
            <a:noFill/>
          </a:ln>
        </p:spPr>
      </p:pic>
      <p:pic>
        <p:nvPicPr>
          <p:cNvPr id="1462" name="Google Shape;1462;p167"/>
          <p:cNvPicPr preferRelativeResize="0"/>
          <p:nvPr/>
        </p:nvPicPr>
        <p:blipFill>
          <a:blip r:embed="rId5">
            <a:alphaModFix/>
          </a:blip>
          <a:stretch>
            <a:fillRect/>
          </a:stretch>
        </p:blipFill>
        <p:spPr>
          <a:xfrm>
            <a:off x="4414275" y="1672225"/>
            <a:ext cx="3515201" cy="1631175"/>
          </a:xfrm>
          <a:prstGeom prst="rect">
            <a:avLst/>
          </a:prstGeom>
          <a:noFill/>
          <a:ln>
            <a:noFill/>
          </a:ln>
        </p:spPr>
      </p:pic>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Shape 1466"/>
        <p:cNvGrpSpPr/>
        <p:nvPr/>
      </p:nvGrpSpPr>
      <p:grpSpPr>
        <a:xfrm>
          <a:off x="0" y="0"/>
          <a:ext cx="0" cy="0"/>
          <a:chOff x="0" y="0"/>
          <a:chExt cx="0" cy="0"/>
        </a:xfrm>
      </p:grpSpPr>
      <p:pic>
        <p:nvPicPr>
          <p:cNvPr id="1467" name="Google Shape;1467;p168"/>
          <p:cNvPicPr preferRelativeResize="0"/>
          <p:nvPr/>
        </p:nvPicPr>
        <p:blipFill>
          <a:blip r:embed="rId3">
            <a:alphaModFix/>
          </a:blip>
          <a:stretch>
            <a:fillRect/>
          </a:stretch>
        </p:blipFill>
        <p:spPr>
          <a:xfrm>
            <a:off x="2213350" y="182025"/>
            <a:ext cx="5668326" cy="4218900"/>
          </a:xfrm>
          <a:prstGeom prst="rect">
            <a:avLst/>
          </a:prstGeom>
          <a:noFill/>
          <a:ln>
            <a:noFill/>
          </a:ln>
        </p:spPr>
      </p:pic>
      <p:sp>
        <p:nvSpPr>
          <p:cNvPr id="1468" name="Google Shape;1468;p168"/>
          <p:cNvSpPr txBox="1">
            <a:spLocks noGrp="1"/>
          </p:cNvSpPr>
          <p:nvPr>
            <p:ph type="subTitle" idx="1"/>
          </p:nvPr>
        </p:nvSpPr>
        <p:spPr>
          <a:xfrm>
            <a:off x="638825" y="389575"/>
            <a:ext cx="3243300" cy="932700"/>
          </a:xfrm>
          <a:prstGeom prst="rect">
            <a:avLst/>
          </a:prstGeom>
        </p:spPr>
        <p:txBody>
          <a:bodyPr spcFirstLastPara="1" wrap="square" lIns="91425" tIns="91425" rIns="91425" bIns="91425" anchor="t" anchorCtr="0">
            <a:normAutofit lnSpcReduction="10000"/>
          </a:bodyPr>
          <a:lstStyle/>
          <a:p>
            <a:pPr marL="0" lvl="0" indent="0" algn="l" rtl="0">
              <a:spcBef>
                <a:spcPts val="0"/>
              </a:spcBef>
              <a:spcAft>
                <a:spcPts val="0"/>
              </a:spcAft>
              <a:buClr>
                <a:schemeClr val="dk1"/>
              </a:buClr>
              <a:buSzPts val="1100"/>
              <a:buFont typeface="Arial"/>
              <a:buNone/>
            </a:pPr>
            <a:r>
              <a:rPr lang="en" sz="5200">
                <a:solidFill>
                  <a:srgbClr val="FFFFFF"/>
                </a:solidFill>
                <a:latin typeface="Impact"/>
                <a:ea typeface="Impact"/>
                <a:cs typeface="Impact"/>
                <a:sym typeface="Impact"/>
              </a:rPr>
              <a:t>Team Two</a:t>
            </a:r>
            <a:r>
              <a:rPr lang="en" sz="5200">
                <a:solidFill>
                  <a:schemeClr val="dk1"/>
                </a:solidFill>
                <a:latin typeface="Impact"/>
                <a:ea typeface="Impact"/>
                <a:cs typeface="Impact"/>
                <a:sym typeface="Impact"/>
              </a:rPr>
              <a:t> </a:t>
            </a:r>
            <a:endParaRPr>
              <a:latin typeface="Impact"/>
              <a:ea typeface="Impact"/>
              <a:cs typeface="Impact"/>
              <a:sym typeface="Impact"/>
            </a:endParaRPr>
          </a:p>
        </p:txBody>
      </p:sp>
      <p:sp>
        <p:nvSpPr>
          <p:cNvPr id="1469" name="Google Shape;1469;p168"/>
          <p:cNvSpPr txBox="1">
            <a:spLocks noGrp="1"/>
          </p:cNvSpPr>
          <p:nvPr>
            <p:ph type="ctrTitle"/>
          </p:nvPr>
        </p:nvSpPr>
        <p:spPr>
          <a:xfrm rot="191">
            <a:off x="3545228" y="3529325"/>
            <a:ext cx="5401200" cy="932400"/>
          </a:xfrm>
          <a:prstGeom prst="rect">
            <a:avLst/>
          </a:prstGeom>
        </p:spPr>
        <p:txBody>
          <a:bodyPr spcFirstLastPara="1" wrap="square" lIns="91425" tIns="91425" rIns="91425" bIns="91425" anchor="b" anchorCtr="0">
            <a:normAutofit fontScale="90000"/>
          </a:bodyPr>
          <a:lstStyle/>
          <a:p>
            <a:pPr marL="0" lvl="0" indent="0" algn="l" rtl="0">
              <a:spcBef>
                <a:spcPts val="0"/>
              </a:spcBef>
              <a:spcAft>
                <a:spcPts val="0"/>
              </a:spcAft>
              <a:buNone/>
            </a:pPr>
            <a:r>
              <a:rPr lang="en">
                <a:solidFill>
                  <a:srgbClr val="FFFFFF"/>
                </a:solidFill>
                <a:latin typeface="Impact"/>
                <a:ea typeface="Impact"/>
                <a:cs typeface="Impact"/>
                <a:sym typeface="Impact"/>
              </a:rPr>
              <a:t>Data Science Project</a:t>
            </a:r>
            <a:r>
              <a:rPr lang="en">
                <a:latin typeface="Impact"/>
                <a:ea typeface="Impact"/>
                <a:cs typeface="Impact"/>
                <a:sym typeface="Impact"/>
              </a:rPr>
              <a:t> </a:t>
            </a:r>
            <a:endParaRPr>
              <a:latin typeface="Impact"/>
              <a:ea typeface="Impact"/>
              <a:cs typeface="Impact"/>
              <a:sym typeface="Impact"/>
            </a:endParaRPr>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Shape 1473"/>
        <p:cNvGrpSpPr/>
        <p:nvPr/>
      </p:nvGrpSpPr>
      <p:grpSpPr>
        <a:xfrm>
          <a:off x="0" y="0"/>
          <a:ext cx="0" cy="0"/>
          <a:chOff x="0" y="0"/>
          <a:chExt cx="0" cy="0"/>
        </a:xfrm>
      </p:grpSpPr>
      <p:sp>
        <p:nvSpPr>
          <p:cNvPr id="1474" name="Google Shape;1474;p169"/>
          <p:cNvSpPr txBox="1">
            <a:spLocks noGrp="1"/>
          </p:cNvSpPr>
          <p:nvPr>
            <p:ph type="ctrTitle"/>
          </p:nvPr>
        </p:nvSpPr>
        <p:spPr>
          <a:xfrm>
            <a:off x="2456950" y="218150"/>
            <a:ext cx="5782800" cy="769200"/>
          </a:xfrm>
          <a:prstGeom prst="rect">
            <a:avLst/>
          </a:prstGeom>
        </p:spPr>
        <p:txBody>
          <a:bodyPr spcFirstLastPara="1" wrap="square" lIns="91425" tIns="91425" rIns="91425" bIns="91425" anchor="b" anchorCtr="0">
            <a:normAutofit fontScale="90000"/>
          </a:bodyPr>
          <a:lstStyle/>
          <a:p>
            <a:pPr marL="0" lvl="0" indent="0" algn="ctr" rtl="0">
              <a:spcBef>
                <a:spcPts val="0"/>
              </a:spcBef>
              <a:spcAft>
                <a:spcPts val="0"/>
              </a:spcAft>
              <a:buNone/>
            </a:pPr>
            <a:r>
              <a:rPr lang="en" sz="4300"/>
              <a:t>Prescriptive Analytics</a:t>
            </a:r>
            <a:endParaRPr sz="4300"/>
          </a:p>
        </p:txBody>
      </p:sp>
      <p:sp>
        <p:nvSpPr>
          <p:cNvPr id="1475" name="Google Shape;1475;p169"/>
          <p:cNvSpPr txBox="1"/>
          <p:nvPr/>
        </p:nvSpPr>
        <p:spPr>
          <a:xfrm>
            <a:off x="1009800" y="987350"/>
            <a:ext cx="6675600" cy="33648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200">
                <a:solidFill>
                  <a:srgbClr val="24292E"/>
                </a:solidFill>
                <a:highlight>
                  <a:srgbClr val="FFFFFF"/>
                </a:highlight>
              </a:rPr>
              <a:t>This Code Pattern will walk the user through the following conceptual steps:</a:t>
            </a:r>
            <a:endParaRPr sz="1200">
              <a:solidFill>
                <a:srgbClr val="24292E"/>
              </a:solidFill>
              <a:highlight>
                <a:srgbClr val="FFFFFF"/>
              </a:highlight>
            </a:endParaRPr>
          </a:p>
          <a:p>
            <a:pPr marL="457200" lvl="0" indent="-304800" algn="l" rtl="0">
              <a:lnSpc>
                <a:spcPct val="115000"/>
              </a:lnSpc>
              <a:spcBef>
                <a:spcPts val="1200"/>
              </a:spcBef>
              <a:spcAft>
                <a:spcPts val="0"/>
              </a:spcAft>
              <a:buClr>
                <a:srgbClr val="24292E"/>
              </a:buClr>
              <a:buSzPts val="1200"/>
              <a:buChar char="●"/>
            </a:pPr>
            <a:r>
              <a:rPr lang="en" sz="1200">
                <a:solidFill>
                  <a:srgbClr val="24292E"/>
                </a:solidFill>
                <a:highlight>
                  <a:srgbClr val="FFFFFF"/>
                </a:highlight>
              </a:rPr>
              <a:t>Data Set Description.</a:t>
            </a:r>
            <a:endParaRPr sz="1200">
              <a:solidFill>
                <a:srgbClr val="24292E"/>
              </a:solidFill>
              <a:highlight>
                <a:srgbClr val="FFFFFF"/>
              </a:highlight>
            </a:endParaRPr>
          </a:p>
          <a:p>
            <a:pPr marL="457200" lvl="0" indent="-304800" algn="l" rtl="0">
              <a:lnSpc>
                <a:spcPct val="115000"/>
              </a:lnSpc>
              <a:spcBef>
                <a:spcPts val="0"/>
              </a:spcBef>
              <a:spcAft>
                <a:spcPts val="0"/>
              </a:spcAft>
              <a:buClr>
                <a:srgbClr val="24292E"/>
              </a:buClr>
              <a:buSzPts val="1200"/>
              <a:buChar char="●"/>
            </a:pPr>
            <a:r>
              <a:rPr lang="en" sz="1200">
                <a:solidFill>
                  <a:srgbClr val="24292E"/>
                </a:solidFill>
                <a:highlight>
                  <a:srgbClr val="FFFFFF"/>
                </a:highlight>
              </a:rPr>
              <a:t>Exploratory Analysis to understand the data.</a:t>
            </a:r>
            <a:endParaRPr sz="1200">
              <a:solidFill>
                <a:srgbClr val="24292E"/>
              </a:solidFill>
              <a:highlight>
                <a:srgbClr val="FFFFFF"/>
              </a:highlight>
            </a:endParaRPr>
          </a:p>
          <a:p>
            <a:pPr marL="457200" lvl="0" indent="-304800" algn="l" rtl="0">
              <a:lnSpc>
                <a:spcPct val="115000"/>
              </a:lnSpc>
              <a:spcBef>
                <a:spcPts val="0"/>
              </a:spcBef>
              <a:spcAft>
                <a:spcPts val="0"/>
              </a:spcAft>
              <a:buClr>
                <a:srgbClr val="24292E"/>
              </a:buClr>
              <a:buSzPts val="1200"/>
              <a:buChar char="●"/>
            </a:pPr>
            <a:r>
              <a:rPr lang="en" sz="1200">
                <a:solidFill>
                  <a:srgbClr val="24292E"/>
                </a:solidFill>
                <a:highlight>
                  <a:srgbClr val="FFFFFF"/>
                </a:highlight>
              </a:rPr>
              <a:t>Use various preprocessing to clean and prepare the data.</a:t>
            </a:r>
            <a:endParaRPr sz="1200">
              <a:solidFill>
                <a:srgbClr val="24292E"/>
              </a:solidFill>
              <a:highlight>
                <a:srgbClr val="FFFFFF"/>
              </a:highlight>
            </a:endParaRPr>
          </a:p>
          <a:p>
            <a:pPr marL="457200" lvl="0" indent="-304800" algn="l" rtl="0">
              <a:lnSpc>
                <a:spcPct val="115000"/>
              </a:lnSpc>
              <a:spcBef>
                <a:spcPts val="0"/>
              </a:spcBef>
              <a:spcAft>
                <a:spcPts val="0"/>
              </a:spcAft>
              <a:buClr>
                <a:srgbClr val="24292E"/>
              </a:buClr>
              <a:buSzPts val="1200"/>
              <a:buChar char="●"/>
            </a:pPr>
            <a:r>
              <a:rPr lang="en" sz="1200">
                <a:solidFill>
                  <a:srgbClr val="24292E"/>
                </a:solidFill>
                <a:highlight>
                  <a:srgbClr val="FFFFFF"/>
                </a:highlight>
              </a:rPr>
              <a:t>Use naive XGBoost to run the classification.</a:t>
            </a:r>
            <a:endParaRPr sz="1200">
              <a:solidFill>
                <a:srgbClr val="24292E"/>
              </a:solidFill>
              <a:highlight>
                <a:srgbClr val="FFFFFF"/>
              </a:highlight>
            </a:endParaRPr>
          </a:p>
          <a:p>
            <a:pPr marL="914400" lvl="1" indent="-304800" algn="l" rtl="0">
              <a:lnSpc>
                <a:spcPct val="115000"/>
              </a:lnSpc>
              <a:spcBef>
                <a:spcPts val="0"/>
              </a:spcBef>
              <a:spcAft>
                <a:spcPts val="0"/>
              </a:spcAft>
              <a:buClr>
                <a:srgbClr val="24292E"/>
              </a:buClr>
              <a:buSzPts val="1200"/>
              <a:buChar char="○"/>
            </a:pPr>
            <a:r>
              <a:rPr lang="en" sz="1200">
                <a:solidFill>
                  <a:srgbClr val="24292E"/>
                </a:solidFill>
                <a:highlight>
                  <a:srgbClr val="FFFFFF"/>
                </a:highlight>
              </a:rPr>
              <a:t>Use cross validation to get the model.</a:t>
            </a:r>
            <a:endParaRPr sz="1200">
              <a:solidFill>
                <a:srgbClr val="24292E"/>
              </a:solidFill>
              <a:highlight>
                <a:srgbClr val="FFFFFF"/>
              </a:highlight>
            </a:endParaRPr>
          </a:p>
          <a:p>
            <a:pPr marL="914400" lvl="1" indent="-304800" algn="l" rtl="0">
              <a:lnSpc>
                <a:spcPct val="115000"/>
              </a:lnSpc>
              <a:spcBef>
                <a:spcPts val="0"/>
              </a:spcBef>
              <a:spcAft>
                <a:spcPts val="0"/>
              </a:spcAft>
              <a:buClr>
                <a:srgbClr val="24292E"/>
              </a:buClr>
              <a:buSzPts val="1200"/>
              <a:buChar char="○"/>
            </a:pPr>
            <a:r>
              <a:rPr lang="en" sz="1200">
                <a:solidFill>
                  <a:srgbClr val="24292E"/>
                </a:solidFill>
                <a:highlight>
                  <a:srgbClr val="FFFFFF"/>
                </a:highlight>
              </a:rPr>
              <a:t>Plot, precision recall curve and ROC curve.</a:t>
            </a:r>
            <a:endParaRPr sz="1200">
              <a:solidFill>
                <a:srgbClr val="24292E"/>
              </a:solidFill>
              <a:highlight>
                <a:srgbClr val="FFFFFF"/>
              </a:highlight>
            </a:endParaRPr>
          </a:p>
          <a:p>
            <a:pPr marL="457200" lvl="0" indent="-304800" algn="l" rtl="0">
              <a:lnSpc>
                <a:spcPct val="115000"/>
              </a:lnSpc>
              <a:spcBef>
                <a:spcPts val="0"/>
              </a:spcBef>
              <a:spcAft>
                <a:spcPts val="0"/>
              </a:spcAft>
              <a:buClr>
                <a:srgbClr val="24292E"/>
              </a:buClr>
              <a:buSzPts val="1200"/>
              <a:buChar char="●"/>
            </a:pPr>
            <a:r>
              <a:rPr lang="en" sz="1200">
                <a:solidFill>
                  <a:srgbClr val="24292E"/>
                </a:solidFill>
                <a:highlight>
                  <a:srgbClr val="FFFFFF"/>
                </a:highlight>
              </a:rPr>
              <a:t>We will then tune it and use weighted positive samples to improve classification performance.</a:t>
            </a:r>
            <a:endParaRPr sz="1200">
              <a:solidFill>
                <a:srgbClr val="24292E"/>
              </a:solidFill>
              <a:highlight>
                <a:srgbClr val="FFFFFF"/>
              </a:highlight>
            </a:endParaRPr>
          </a:p>
          <a:p>
            <a:pPr marL="457200" lvl="0" indent="-304800" algn="l" rtl="0">
              <a:lnSpc>
                <a:spcPct val="115000"/>
              </a:lnSpc>
              <a:spcBef>
                <a:spcPts val="0"/>
              </a:spcBef>
              <a:spcAft>
                <a:spcPts val="0"/>
              </a:spcAft>
              <a:buClr>
                <a:srgbClr val="24292E"/>
              </a:buClr>
              <a:buSzPts val="1200"/>
              <a:buChar char="●"/>
            </a:pPr>
            <a:r>
              <a:rPr lang="en" sz="1200">
                <a:solidFill>
                  <a:srgbClr val="24292E"/>
                </a:solidFill>
                <a:highlight>
                  <a:srgbClr val="FFFFFF"/>
                </a:highlight>
              </a:rPr>
              <a:t>We will also talk about the following advanced techniques.</a:t>
            </a:r>
            <a:endParaRPr sz="1200">
              <a:solidFill>
                <a:srgbClr val="24292E"/>
              </a:solidFill>
              <a:highlight>
                <a:srgbClr val="FFFFFF"/>
              </a:highlight>
            </a:endParaRPr>
          </a:p>
          <a:p>
            <a:pPr marL="914400" lvl="1" indent="-304800" algn="l" rtl="0">
              <a:lnSpc>
                <a:spcPct val="115000"/>
              </a:lnSpc>
              <a:spcBef>
                <a:spcPts val="0"/>
              </a:spcBef>
              <a:spcAft>
                <a:spcPts val="0"/>
              </a:spcAft>
              <a:buClr>
                <a:srgbClr val="24292E"/>
              </a:buClr>
              <a:buSzPts val="1200"/>
              <a:buChar char="○"/>
            </a:pPr>
            <a:r>
              <a:rPr lang="en" sz="1200">
                <a:solidFill>
                  <a:srgbClr val="24292E"/>
                </a:solidFill>
                <a:highlight>
                  <a:srgbClr val="FFFFFF"/>
                </a:highlight>
              </a:rPr>
              <a:t>Oversampling of majority class and Undersampling of minority class.</a:t>
            </a:r>
            <a:endParaRPr sz="1200">
              <a:solidFill>
                <a:srgbClr val="24292E"/>
              </a:solidFill>
              <a:highlight>
                <a:srgbClr val="FFFFFF"/>
              </a:highlight>
            </a:endParaRPr>
          </a:p>
          <a:p>
            <a:pPr marL="914400" lvl="1" indent="-304800" algn="l" rtl="0">
              <a:lnSpc>
                <a:spcPct val="115000"/>
              </a:lnSpc>
              <a:spcBef>
                <a:spcPts val="0"/>
              </a:spcBef>
              <a:spcAft>
                <a:spcPts val="0"/>
              </a:spcAft>
              <a:buClr>
                <a:srgbClr val="24292E"/>
              </a:buClr>
              <a:buSzPts val="1200"/>
              <a:buChar char="○"/>
            </a:pPr>
            <a:r>
              <a:rPr lang="en" sz="1200">
                <a:solidFill>
                  <a:srgbClr val="24292E"/>
                </a:solidFill>
                <a:highlight>
                  <a:srgbClr val="FFFFFF"/>
                </a:highlight>
              </a:rPr>
              <a:t>SMOTE algorithms.</a:t>
            </a:r>
            <a:endParaRPr sz="1200">
              <a:solidFill>
                <a:srgbClr val="24292E"/>
              </a:solidFill>
              <a:highlight>
                <a:srgbClr val="FFFFFF"/>
              </a:highlight>
            </a:endParaRPr>
          </a:p>
          <a:p>
            <a:pPr marL="0" lvl="0" indent="0" algn="l" rtl="0">
              <a:spcBef>
                <a:spcPts val="1200"/>
              </a:spcBef>
              <a:spcAft>
                <a:spcPts val="0"/>
              </a:spcAft>
              <a:buNone/>
            </a:pPr>
            <a:endParaRPr sz="2100"/>
          </a:p>
        </p:txBody>
      </p:sp>
      <p:pic>
        <p:nvPicPr>
          <p:cNvPr id="1476" name="Google Shape;1476;p169"/>
          <p:cNvPicPr preferRelativeResize="0"/>
          <p:nvPr/>
        </p:nvPicPr>
        <p:blipFill>
          <a:blip r:embed="rId3">
            <a:alphaModFix amt="17000"/>
          </a:blip>
          <a:stretch>
            <a:fillRect/>
          </a:stretch>
        </p:blipFill>
        <p:spPr>
          <a:xfrm>
            <a:off x="0" y="-41225"/>
            <a:ext cx="9144000" cy="5225925"/>
          </a:xfrm>
          <a:prstGeom prst="rect">
            <a:avLst/>
          </a:prstGeom>
          <a:noFill/>
          <a:ln>
            <a:noFill/>
          </a:ln>
        </p:spPr>
      </p:pic>
      <p:pic>
        <p:nvPicPr>
          <p:cNvPr id="1477" name="Google Shape;1477;p169"/>
          <p:cNvPicPr preferRelativeResize="0"/>
          <p:nvPr/>
        </p:nvPicPr>
        <p:blipFill>
          <a:blip r:embed="rId3">
            <a:alphaModFix amt="17000"/>
          </a:blip>
          <a:stretch>
            <a:fillRect/>
          </a:stretch>
        </p:blipFill>
        <p:spPr>
          <a:xfrm>
            <a:off x="152400" y="111175"/>
            <a:ext cx="9144000" cy="5225925"/>
          </a:xfrm>
          <a:prstGeom prst="rect">
            <a:avLst/>
          </a:prstGeom>
          <a:noFill/>
          <a:ln>
            <a:noFill/>
          </a:ln>
        </p:spPr>
      </p:pic>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Shape 1481"/>
        <p:cNvGrpSpPr/>
        <p:nvPr/>
      </p:nvGrpSpPr>
      <p:grpSpPr>
        <a:xfrm>
          <a:off x="0" y="0"/>
          <a:ext cx="0" cy="0"/>
          <a:chOff x="0" y="0"/>
          <a:chExt cx="0" cy="0"/>
        </a:xfrm>
      </p:grpSpPr>
      <p:pic>
        <p:nvPicPr>
          <p:cNvPr id="1482" name="Google Shape;1482;p170"/>
          <p:cNvPicPr preferRelativeResize="0"/>
          <p:nvPr/>
        </p:nvPicPr>
        <p:blipFill>
          <a:blip r:embed="rId3">
            <a:alphaModFix/>
          </a:blip>
          <a:stretch>
            <a:fillRect/>
          </a:stretch>
        </p:blipFill>
        <p:spPr>
          <a:xfrm>
            <a:off x="223175" y="452438"/>
            <a:ext cx="2619375" cy="4238625"/>
          </a:xfrm>
          <a:prstGeom prst="rect">
            <a:avLst/>
          </a:prstGeom>
          <a:noFill/>
          <a:ln>
            <a:noFill/>
          </a:ln>
        </p:spPr>
      </p:pic>
      <p:pic>
        <p:nvPicPr>
          <p:cNvPr id="1483" name="Google Shape;1483;p170"/>
          <p:cNvPicPr preferRelativeResize="0"/>
          <p:nvPr/>
        </p:nvPicPr>
        <p:blipFill rotWithShape="1">
          <a:blip r:embed="rId4">
            <a:alphaModFix/>
          </a:blip>
          <a:srcRect l="8801" r="21788"/>
          <a:stretch/>
        </p:blipFill>
        <p:spPr>
          <a:xfrm rot="-38">
            <a:off x="4666987" y="3831378"/>
            <a:ext cx="722150" cy="723580"/>
          </a:xfrm>
          <a:prstGeom prst="rect">
            <a:avLst/>
          </a:prstGeom>
          <a:noFill/>
          <a:ln>
            <a:noFill/>
          </a:ln>
        </p:spPr>
      </p:pic>
      <p:pic>
        <p:nvPicPr>
          <p:cNvPr id="1484" name="Google Shape;1484;p170"/>
          <p:cNvPicPr preferRelativeResize="0"/>
          <p:nvPr/>
        </p:nvPicPr>
        <p:blipFill>
          <a:blip r:embed="rId5">
            <a:alphaModFix/>
          </a:blip>
          <a:stretch>
            <a:fillRect/>
          </a:stretch>
        </p:blipFill>
        <p:spPr>
          <a:xfrm>
            <a:off x="3962425" y="3822238"/>
            <a:ext cx="644374" cy="741834"/>
          </a:xfrm>
          <a:prstGeom prst="rect">
            <a:avLst/>
          </a:prstGeom>
          <a:noFill/>
          <a:ln>
            <a:noFill/>
          </a:ln>
        </p:spPr>
      </p:pic>
      <p:pic>
        <p:nvPicPr>
          <p:cNvPr id="1485" name="Google Shape;1485;p170"/>
          <p:cNvPicPr preferRelativeResize="0"/>
          <p:nvPr/>
        </p:nvPicPr>
        <p:blipFill rotWithShape="1">
          <a:blip r:embed="rId6">
            <a:alphaModFix/>
          </a:blip>
          <a:srcRect r="63689" b="58494"/>
          <a:stretch/>
        </p:blipFill>
        <p:spPr>
          <a:xfrm>
            <a:off x="6977625" y="3851450"/>
            <a:ext cx="593641" cy="683425"/>
          </a:xfrm>
          <a:prstGeom prst="rect">
            <a:avLst/>
          </a:prstGeom>
          <a:noFill/>
          <a:ln>
            <a:noFill/>
          </a:ln>
        </p:spPr>
      </p:pic>
      <p:pic>
        <p:nvPicPr>
          <p:cNvPr id="1486" name="Google Shape;1486;p170"/>
          <p:cNvPicPr preferRelativeResize="0"/>
          <p:nvPr/>
        </p:nvPicPr>
        <p:blipFill>
          <a:blip r:embed="rId7">
            <a:alphaModFix/>
          </a:blip>
          <a:stretch>
            <a:fillRect/>
          </a:stretch>
        </p:blipFill>
        <p:spPr>
          <a:xfrm>
            <a:off x="5449313" y="3851454"/>
            <a:ext cx="699850" cy="683425"/>
          </a:xfrm>
          <a:prstGeom prst="rect">
            <a:avLst/>
          </a:prstGeom>
          <a:noFill/>
          <a:ln>
            <a:noFill/>
          </a:ln>
        </p:spPr>
      </p:pic>
      <p:pic>
        <p:nvPicPr>
          <p:cNvPr id="1487" name="Google Shape;1487;p170"/>
          <p:cNvPicPr preferRelativeResize="0"/>
          <p:nvPr/>
        </p:nvPicPr>
        <p:blipFill rotWithShape="1">
          <a:blip r:embed="rId8">
            <a:alphaModFix/>
          </a:blip>
          <a:srcRect l="7364" t="7616" r="5070" b="9057"/>
          <a:stretch/>
        </p:blipFill>
        <p:spPr>
          <a:xfrm flipH="1">
            <a:off x="3242675" y="3813825"/>
            <a:ext cx="699850" cy="758675"/>
          </a:xfrm>
          <a:prstGeom prst="rect">
            <a:avLst/>
          </a:prstGeom>
          <a:noFill/>
          <a:ln>
            <a:noFill/>
          </a:ln>
        </p:spPr>
      </p:pic>
      <p:pic>
        <p:nvPicPr>
          <p:cNvPr id="1488" name="Google Shape;1488;p170"/>
          <p:cNvPicPr preferRelativeResize="0"/>
          <p:nvPr/>
        </p:nvPicPr>
        <p:blipFill>
          <a:blip r:embed="rId9">
            <a:alphaModFix/>
          </a:blip>
          <a:stretch>
            <a:fillRect/>
          </a:stretch>
        </p:blipFill>
        <p:spPr>
          <a:xfrm>
            <a:off x="6299300" y="3822037"/>
            <a:ext cx="593649" cy="742252"/>
          </a:xfrm>
          <a:prstGeom prst="rect">
            <a:avLst/>
          </a:prstGeom>
          <a:noFill/>
          <a:ln>
            <a:noFill/>
          </a:ln>
        </p:spPr>
      </p:pic>
      <p:sp>
        <p:nvSpPr>
          <p:cNvPr id="1489" name="Google Shape;1489;p170"/>
          <p:cNvSpPr txBox="1"/>
          <p:nvPr/>
        </p:nvSpPr>
        <p:spPr>
          <a:xfrm>
            <a:off x="3310001" y="-135275"/>
            <a:ext cx="5262600" cy="3894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endParaRPr sz="2600" b="1">
              <a:latin typeface="Merriweather"/>
              <a:ea typeface="Merriweather"/>
              <a:cs typeface="Merriweather"/>
              <a:sym typeface="Merriweather"/>
            </a:endParaRPr>
          </a:p>
          <a:p>
            <a:pPr marL="0" lvl="0" indent="0" algn="ctr" rtl="0">
              <a:spcBef>
                <a:spcPts val="0"/>
              </a:spcBef>
              <a:spcAft>
                <a:spcPts val="0"/>
              </a:spcAft>
              <a:buNone/>
            </a:pPr>
            <a:endParaRPr sz="2600" b="1">
              <a:latin typeface="Merriweather"/>
              <a:ea typeface="Merriweather"/>
              <a:cs typeface="Merriweather"/>
              <a:sym typeface="Merriweather"/>
            </a:endParaRPr>
          </a:p>
          <a:p>
            <a:pPr marL="0" lvl="0" indent="0" algn="l" rtl="0">
              <a:spcBef>
                <a:spcPts val="0"/>
              </a:spcBef>
              <a:spcAft>
                <a:spcPts val="0"/>
              </a:spcAft>
              <a:buNone/>
            </a:pPr>
            <a:endParaRPr sz="1500">
              <a:latin typeface="Impact"/>
              <a:ea typeface="Impact"/>
              <a:cs typeface="Impact"/>
              <a:sym typeface="Impact"/>
            </a:endParaRPr>
          </a:p>
          <a:p>
            <a:pPr marL="0" lvl="0" indent="0" algn="just" rtl="0">
              <a:spcBef>
                <a:spcPts val="0"/>
              </a:spcBef>
              <a:spcAft>
                <a:spcPts val="0"/>
              </a:spcAft>
              <a:buNone/>
            </a:pPr>
            <a:r>
              <a:rPr lang="en" sz="2000" u="sng">
                <a:latin typeface="Impact"/>
                <a:ea typeface="Impact"/>
                <a:cs typeface="Impact"/>
                <a:sym typeface="Impact"/>
              </a:rPr>
              <a:t>SUBMITTED BY : 	AI0403 Batch - Team 2</a:t>
            </a:r>
            <a:endParaRPr sz="2000" u="sng">
              <a:latin typeface="Impact"/>
              <a:ea typeface="Impact"/>
              <a:cs typeface="Impact"/>
              <a:sym typeface="Impact"/>
            </a:endParaRPr>
          </a:p>
          <a:p>
            <a:pPr marL="1371600" lvl="0" indent="457200" algn="just" rtl="0">
              <a:spcBef>
                <a:spcPts val="0"/>
              </a:spcBef>
              <a:spcAft>
                <a:spcPts val="0"/>
              </a:spcAft>
              <a:buNone/>
            </a:pPr>
            <a:r>
              <a:rPr lang="en" sz="2000">
                <a:latin typeface="Impact"/>
                <a:ea typeface="Impact"/>
                <a:cs typeface="Impact"/>
                <a:sym typeface="Impact"/>
              </a:rPr>
              <a:t>Tang Kok Yong</a:t>
            </a:r>
            <a:endParaRPr sz="2000">
              <a:latin typeface="Impact"/>
              <a:ea typeface="Impact"/>
              <a:cs typeface="Impact"/>
              <a:sym typeface="Impact"/>
            </a:endParaRPr>
          </a:p>
          <a:p>
            <a:pPr marL="1371600" lvl="0" indent="457200" algn="just" rtl="0">
              <a:spcBef>
                <a:spcPts val="0"/>
              </a:spcBef>
              <a:spcAft>
                <a:spcPts val="0"/>
              </a:spcAft>
              <a:buNone/>
            </a:pPr>
            <a:r>
              <a:rPr lang="en" sz="2000">
                <a:latin typeface="Impact"/>
                <a:ea typeface="Impact"/>
                <a:cs typeface="Impact"/>
                <a:sym typeface="Impact"/>
              </a:rPr>
              <a:t>Regina Sun Wei Ling</a:t>
            </a:r>
            <a:endParaRPr sz="2000">
              <a:latin typeface="Impact"/>
              <a:ea typeface="Impact"/>
              <a:cs typeface="Impact"/>
              <a:sym typeface="Impact"/>
            </a:endParaRPr>
          </a:p>
          <a:p>
            <a:pPr marL="1371600" lvl="0" indent="457200" algn="just" rtl="0">
              <a:spcBef>
                <a:spcPts val="0"/>
              </a:spcBef>
              <a:spcAft>
                <a:spcPts val="0"/>
              </a:spcAft>
              <a:buNone/>
            </a:pPr>
            <a:r>
              <a:rPr lang="en" sz="2000">
                <a:latin typeface="Impact"/>
                <a:ea typeface="Impact"/>
                <a:cs typeface="Impact"/>
                <a:sym typeface="Impact"/>
              </a:rPr>
              <a:t>Yang Ing Woei</a:t>
            </a:r>
            <a:endParaRPr sz="2000">
              <a:latin typeface="Impact"/>
              <a:ea typeface="Impact"/>
              <a:cs typeface="Impact"/>
              <a:sym typeface="Impact"/>
            </a:endParaRPr>
          </a:p>
          <a:p>
            <a:pPr marL="1371600" lvl="0" indent="457200" algn="just" rtl="0">
              <a:spcBef>
                <a:spcPts val="0"/>
              </a:spcBef>
              <a:spcAft>
                <a:spcPts val="0"/>
              </a:spcAft>
              <a:buNone/>
            </a:pPr>
            <a:r>
              <a:rPr lang="en" sz="2000">
                <a:latin typeface="Impact"/>
                <a:ea typeface="Impact"/>
                <a:cs typeface="Impact"/>
                <a:sym typeface="Impact"/>
              </a:rPr>
              <a:t>Shiji Ann Abraham</a:t>
            </a:r>
            <a:endParaRPr sz="2000">
              <a:latin typeface="Impact"/>
              <a:ea typeface="Impact"/>
              <a:cs typeface="Impact"/>
              <a:sym typeface="Impact"/>
            </a:endParaRPr>
          </a:p>
          <a:p>
            <a:pPr marL="1371600" lvl="0" indent="457200" algn="just" rtl="0">
              <a:spcBef>
                <a:spcPts val="0"/>
              </a:spcBef>
              <a:spcAft>
                <a:spcPts val="0"/>
              </a:spcAft>
              <a:buNone/>
            </a:pPr>
            <a:r>
              <a:rPr lang="en" sz="2000">
                <a:latin typeface="Impact"/>
                <a:ea typeface="Impact"/>
                <a:cs typeface="Impact"/>
                <a:sym typeface="Impact"/>
              </a:rPr>
              <a:t>Wee Chi Yu</a:t>
            </a:r>
            <a:endParaRPr sz="2000">
              <a:latin typeface="Impact"/>
              <a:ea typeface="Impact"/>
              <a:cs typeface="Impact"/>
              <a:sym typeface="Impact"/>
            </a:endParaRPr>
          </a:p>
          <a:p>
            <a:pPr marL="1371600" lvl="0" indent="457200" algn="just" rtl="0">
              <a:spcBef>
                <a:spcPts val="0"/>
              </a:spcBef>
              <a:spcAft>
                <a:spcPts val="0"/>
              </a:spcAft>
              <a:buNone/>
            </a:pPr>
            <a:r>
              <a:rPr lang="en" sz="2000">
                <a:latin typeface="Impact"/>
                <a:ea typeface="Impact"/>
                <a:cs typeface="Impact"/>
                <a:sym typeface="Impact"/>
              </a:rPr>
              <a:t>Ivy Tan Sor Tin</a:t>
            </a:r>
            <a:endParaRPr sz="2000">
              <a:latin typeface="Impact"/>
              <a:ea typeface="Impact"/>
              <a:cs typeface="Impact"/>
              <a:sym typeface="Impact"/>
            </a:endParaRPr>
          </a:p>
          <a:p>
            <a:pPr marL="1371600" lvl="0" indent="457200" algn="just" rtl="0">
              <a:spcBef>
                <a:spcPts val="0"/>
              </a:spcBef>
              <a:spcAft>
                <a:spcPts val="0"/>
              </a:spcAft>
              <a:buNone/>
            </a:pPr>
            <a:r>
              <a:rPr lang="en" sz="2000">
                <a:latin typeface="Impact"/>
                <a:ea typeface="Impact"/>
                <a:cs typeface="Impact"/>
                <a:sym typeface="Impact"/>
              </a:rPr>
              <a:t>Yeo Khee Chye</a:t>
            </a:r>
            <a:endParaRPr sz="2000">
              <a:latin typeface="Impact"/>
              <a:ea typeface="Impact"/>
              <a:cs typeface="Impact"/>
              <a:sym typeface="Impact"/>
            </a:endParaRPr>
          </a:p>
          <a:p>
            <a:pPr marL="0" lvl="0" indent="0" algn="l" rtl="0">
              <a:spcBef>
                <a:spcPts val="0"/>
              </a:spcBef>
              <a:spcAft>
                <a:spcPts val="0"/>
              </a:spcAft>
              <a:buNone/>
            </a:pPr>
            <a:endParaRPr/>
          </a:p>
        </p:txBody>
      </p:sp>
      <p:pic>
        <p:nvPicPr>
          <p:cNvPr id="1490" name="Google Shape;1490;p170"/>
          <p:cNvPicPr preferRelativeResize="0"/>
          <p:nvPr/>
        </p:nvPicPr>
        <p:blipFill>
          <a:blip r:embed="rId10">
            <a:alphaModFix/>
          </a:blip>
          <a:stretch>
            <a:fillRect/>
          </a:stretch>
        </p:blipFill>
        <p:spPr>
          <a:xfrm>
            <a:off x="7655938" y="3823863"/>
            <a:ext cx="699850" cy="738599"/>
          </a:xfrm>
          <a:prstGeom prst="rect">
            <a:avLst/>
          </a:prstGeom>
          <a:noFill/>
          <a:ln>
            <a:noFill/>
          </a:ln>
        </p:spPr>
      </p:pic>
      <p:sp>
        <p:nvSpPr>
          <p:cNvPr id="1491" name="Google Shape;1491;p170"/>
          <p:cNvSpPr txBox="1"/>
          <p:nvPr/>
        </p:nvSpPr>
        <p:spPr>
          <a:xfrm>
            <a:off x="3410575" y="0"/>
            <a:ext cx="4774800" cy="1031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600" b="1">
                <a:solidFill>
                  <a:schemeClr val="dk1"/>
                </a:solidFill>
              </a:rPr>
              <a:t>DATA SCIENCE PROJECT</a:t>
            </a:r>
            <a:endParaRPr sz="2600" b="1">
              <a:solidFill>
                <a:schemeClr val="dk1"/>
              </a:solidFill>
            </a:endParaRPr>
          </a:p>
          <a:p>
            <a:pPr marL="0" lvl="0" indent="0" algn="ctr" rtl="0">
              <a:spcBef>
                <a:spcPts val="0"/>
              </a:spcBef>
              <a:spcAft>
                <a:spcPts val="0"/>
              </a:spcAft>
              <a:buClr>
                <a:schemeClr val="dk1"/>
              </a:buClr>
              <a:buSzPts val="1100"/>
              <a:buFont typeface="Arial"/>
              <a:buNone/>
            </a:pPr>
            <a:r>
              <a:rPr lang="en" sz="2900" b="1">
                <a:solidFill>
                  <a:schemeClr val="dk1"/>
                </a:solidFill>
              </a:rPr>
              <a:t>“TELCO-CHURN”</a:t>
            </a:r>
            <a:endParaRPr sz="2900" b="1">
              <a:solidFill>
                <a:schemeClr val="dk1"/>
              </a:solidFill>
            </a:endParaRPr>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Shape 1495"/>
        <p:cNvGrpSpPr/>
        <p:nvPr/>
      </p:nvGrpSpPr>
      <p:grpSpPr>
        <a:xfrm>
          <a:off x="0" y="0"/>
          <a:ext cx="0" cy="0"/>
          <a:chOff x="0" y="0"/>
          <a:chExt cx="0" cy="0"/>
        </a:xfrm>
      </p:grpSpPr>
      <p:pic>
        <p:nvPicPr>
          <p:cNvPr id="1496" name="Google Shape;1496;p171"/>
          <p:cNvPicPr preferRelativeResize="0"/>
          <p:nvPr/>
        </p:nvPicPr>
        <p:blipFill rotWithShape="1">
          <a:blip r:embed="rId3">
            <a:alphaModFix/>
          </a:blip>
          <a:srcRect l="8801" r="21788"/>
          <a:stretch/>
        </p:blipFill>
        <p:spPr>
          <a:xfrm rot="-42">
            <a:off x="126025" y="123986"/>
            <a:ext cx="1469575" cy="1472482"/>
          </a:xfrm>
          <a:prstGeom prst="rect">
            <a:avLst/>
          </a:prstGeom>
          <a:noFill/>
          <a:ln>
            <a:noFill/>
          </a:ln>
        </p:spPr>
      </p:pic>
      <p:pic>
        <p:nvPicPr>
          <p:cNvPr id="1497" name="Google Shape;1497;p171"/>
          <p:cNvPicPr preferRelativeResize="0"/>
          <p:nvPr/>
        </p:nvPicPr>
        <p:blipFill>
          <a:blip r:embed="rId4">
            <a:alphaModFix/>
          </a:blip>
          <a:stretch>
            <a:fillRect/>
          </a:stretch>
        </p:blipFill>
        <p:spPr>
          <a:xfrm>
            <a:off x="7837624" y="1096273"/>
            <a:ext cx="1174750" cy="1239808"/>
          </a:xfrm>
          <a:prstGeom prst="rect">
            <a:avLst/>
          </a:prstGeom>
          <a:noFill/>
          <a:ln>
            <a:noFill/>
          </a:ln>
        </p:spPr>
      </p:pic>
      <p:pic>
        <p:nvPicPr>
          <p:cNvPr id="1498" name="Google Shape;1498;p171"/>
          <p:cNvPicPr preferRelativeResize="0"/>
          <p:nvPr/>
        </p:nvPicPr>
        <p:blipFill>
          <a:blip r:embed="rId5">
            <a:alphaModFix/>
          </a:blip>
          <a:stretch>
            <a:fillRect/>
          </a:stretch>
        </p:blipFill>
        <p:spPr>
          <a:xfrm>
            <a:off x="251188" y="1663146"/>
            <a:ext cx="1279090" cy="1472499"/>
          </a:xfrm>
          <a:prstGeom prst="rect">
            <a:avLst/>
          </a:prstGeom>
          <a:noFill/>
          <a:ln>
            <a:noFill/>
          </a:ln>
        </p:spPr>
      </p:pic>
      <p:pic>
        <p:nvPicPr>
          <p:cNvPr id="1499" name="Google Shape;1499;p171"/>
          <p:cNvPicPr preferRelativeResize="0"/>
          <p:nvPr/>
        </p:nvPicPr>
        <p:blipFill rotWithShape="1">
          <a:blip r:embed="rId6">
            <a:alphaModFix/>
          </a:blip>
          <a:srcRect r="63689" b="58494"/>
          <a:stretch/>
        </p:blipFill>
        <p:spPr>
          <a:xfrm>
            <a:off x="251203" y="3340523"/>
            <a:ext cx="1279075" cy="1472497"/>
          </a:xfrm>
          <a:prstGeom prst="rect">
            <a:avLst/>
          </a:prstGeom>
          <a:noFill/>
          <a:ln>
            <a:noFill/>
          </a:ln>
        </p:spPr>
      </p:pic>
      <p:pic>
        <p:nvPicPr>
          <p:cNvPr id="1500" name="Google Shape;1500;p171"/>
          <p:cNvPicPr preferRelativeResize="0"/>
          <p:nvPr/>
        </p:nvPicPr>
        <p:blipFill rotWithShape="1">
          <a:blip r:embed="rId7">
            <a:alphaModFix/>
          </a:blip>
          <a:srcRect b="10297"/>
          <a:stretch/>
        </p:blipFill>
        <p:spPr>
          <a:xfrm>
            <a:off x="7747550" y="3671750"/>
            <a:ext cx="1354899" cy="1323051"/>
          </a:xfrm>
          <a:prstGeom prst="rect">
            <a:avLst/>
          </a:prstGeom>
          <a:noFill/>
          <a:ln>
            <a:noFill/>
          </a:ln>
        </p:spPr>
      </p:pic>
      <p:pic>
        <p:nvPicPr>
          <p:cNvPr id="1501" name="Google Shape;1501;p171"/>
          <p:cNvPicPr preferRelativeResize="0"/>
          <p:nvPr/>
        </p:nvPicPr>
        <p:blipFill>
          <a:blip r:embed="rId8">
            <a:alphaModFix/>
          </a:blip>
          <a:stretch>
            <a:fillRect/>
          </a:stretch>
        </p:blipFill>
        <p:spPr>
          <a:xfrm>
            <a:off x="7747550" y="-142011"/>
            <a:ext cx="1354901" cy="1323113"/>
          </a:xfrm>
          <a:prstGeom prst="rect">
            <a:avLst/>
          </a:prstGeom>
          <a:noFill/>
          <a:ln>
            <a:noFill/>
          </a:ln>
        </p:spPr>
      </p:pic>
      <p:pic>
        <p:nvPicPr>
          <p:cNvPr id="1502" name="Google Shape;1502;p171"/>
          <p:cNvPicPr preferRelativeResize="0"/>
          <p:nvPr/>
        </p:nvPicPr>
        <p:blipFill rotWithShape="1">
          <a:blip r:embed="rId9">
            <a:alphaModFix/>
          </a:blip>
          <a:srcRect l="7367" t="6234" r="-3679" b="9055"/>
          <a:stretch/>
        </p:blipFill>
        <p:spPr>
          <a:xfrm flipH="1">
            <a:off x="7682229" y="2240618"/>
            <a:ext cx="1354901" cy="1323009"/>
          </a:xfrm>
          <a:prstGeom prst="rect">
            <a:avLst/>
          </a:prstGeom>
          <a:noFill/>
          <a:ln>
            <a:noFill/>
          </a:ln>
        </p:spPr>
      </p:pic>
      <p:graphicFrame>
        <p:nvGraphicFramePr>
          <p:cNvPr id="1503" name="Google Shape;1503;p171"/>
          <p:cNvGraphicFramePr/>
          <p:nvPr/>
        </p:nvGraphicFramePr>
        <p:xfrm>
          <a:off x="1738463" y="-12"/>
          <a:ext cx="3000000" cy="3000000"/>
        </p:xfrm>
        <a:graphic>
          <a:graphicData uri="http://schemas.openxmlformats.org/drawingml/2006/table">
            <a:tbl>
              <a:tblPr>
                <a:noFill/>
                <a:tableStyleId>{682E25D0-6245-4FD7-9CDA-C392EA4E675A}</a:tableStyleId>
              </a:tblPr>
              <a:tblGrid>
                <a:gridCol w="5800875">
                  <a:extLst>
                    <a:ext uri="{9D8B030D-6E8A-4147-A177-3AD203B41FA5}">
                      <a16:colId xmlns:a16="http://schemas.microsoft.com/office/drawing/2014/main" val="20000"/>
                    </a:ext>
                  </a:extLst>
                </a:gridCol>
              </a:tblGrid>
              <a:tr h="542400">
                <a:tc>
                  <a:txBody>
                    <a:bodyPr/>
                    <a:lstStyle/>
                    <a:p>
                      <a:pPr marL="0" lvl="0" indent="0" algn="ctr" rtl="0">
                        <a:lnSpc>
                          <a:spcPct val="115000"/>
                        </a:lnSpc>
                        <a:spcBef>
                          <a:spcPts val="1200"/>
                        </a:spcBef>
                        <a:spcAft>
                          <a:spcPts val="0"/>
                        </a:spcAft>
                        <a:buNone/>
                      </a:pPr>
                      <a:r>
                        <a:rPr lang="en" sz="3100" b="1"/>
                        <a:t>Our Team Members &amp; Scope</a:t>
                      </a:r>
                      <a:endParaRPr sz="3100" b="1"/>
                    </a:p>
                  </a:txBody>
                  <a:tcPr marL="95250" marR="95250" marT="95250" marB="95250">
                    <a:lnL w="12650" cap="flat" cmpd="sng">
                      <a:solidFill>
                        <a:srgbClr val="9E9E9E"/>
                      </a:solidFill>
                      <a:prstDash val="solid"/>
                      <a:round/>
                      <a:headEnd type="none" w="sm" len="sm"/>
                      <a:tailEnd type="none" w="sm" len="sm"/>
                    </a:lnL>
                    <a:lnR w="12650" cap="flat" cmpd="sng">
                      <a:solidFill>
                        <a:srgbClr val="9E9E9E"/>
                      </a:solidFill>
                      <a:prstDash val="solid"/>
                      <a:round/>
                      <a:headEnd type="none" w="sm" len="sm"/>
                      <a:tailEnd type="none" w="sm" len="sm"/>
                    </a:lnR>
                    <a:lnT w="12650" cap="flat" cmpd="sng">
                      <a:solidFill>
                        <a:srgbClr val="9E9E9E"/>
                      </a:solidFill>
                      <a:prstDash val="solid"/>
                      <a:round/>
                      <a:headEnd type="none" w="sm" len="sm"/>
                      <a:tailEnd type="none" w="sm" len="sm"/>
                    </a:lnT>
                    <a:lnB w="12650" cap="flat" cmpd="sng">
                      <a:solidFill>
                        <a:srgbClr val="9E9E9E"/>
                      </a:solidFill>
                      <a:prstDash val="solid"/>
                      <a:round/>
                      <a:headEnd type="none" w="sm" len="sm"/>
                      <a:tailEnd type="none" w="sm" len="sm"/>
                    </a:lnB>
                    <a:solidFill>
                      <a:srgbClr val="CCCCCC"/>
                    </a:solidFill>
                  </a:tcPr>
                </a:tc>
                <a:extLst>
                  <a:ext uri="{0D108BD9-81ED-4DB2-BD59-A6C34878D82A}">
                    <a16:rowId xmlns:a16="http://schemas.microsoft.com/office/drawing/2014/main" val="10000"/>
                  </a:ext>
                </a:extLst>
              </a:tr>
              <a:tr h="542400">
                <a:tc>
                  <a:txBody>
                    <a:bodyPr/>
                    <a:lstStyle/>
                    <a:p>
                      <a:pPr marL="0" lvl="0" indent="0" algn="l" rtl="0">
                        <a:lnSpc>
                          <a:spcPct val="115000"/>
                        </a:lnSpc>
                        <a:spcBef>
                          <a:spcPts val="1200"/>
                        </a:spcBef>
                        <a:spcAft>
                          <a:spcPts val="0"/>
                        </a:spcAft>
                        <a:buNone/>
                      </a:pPr>
                      <a:r>
                        <a:rPr lang="en"/>
                        <a:t>Paul - Introduction, EDT, Pain-Points</a:t>
                      </a:r>
                      <a:endParaRPr/>
                    </a:p>
                  </a:txBody>
                  <a:tcPr marL="95250" marR="95250" marT="95250" marB="95250">
                    <a:lnL w="12650" cap="flat" cmpd="sng">
                      <a:solidFill>
                        <a:srgbClr val="9E9E9E"/>
                      </a:solidFill>
                      <a:prstDash val="solid"/>
                      <a:round/>
                      <a:headEnd type="none" w="sm" len="sm"/>
                      <a:tailEnd type="none" w="sm" len="sm"/>
                    </a:lnL>
                    <a:lnR w="12650" cap="flat" cmpd="sng">
                      <a:solidFill>
                        <a:srgbClr val="9E9E9E"/>
                      </a:solidFill>
                      <a:prstDash val="solid"/>
                      <a:round/>
                      <a:headEnd type="none" w="sm" len="sm"/>
                      <a:tailEnd type="none" w="sm" len="sm"/>
                    </a:lnR>
                    <a:lnT w="12650" cap="flat" cmpd="sng">
                      <a:solidFill>
                        <a:srgbClr val="9E9E9E"/>
                      </a:solidFill>
                      <a:prstDash val="solid"/>
                      <a:round/>
                      <a:headEnd type="none" w="sm" len="sm"/>
                      <a:tailEnd type="none" w="sm" len="sm"/>
                    </a:lnT>
                    <a:lnB w="12650" cap="flat" cmpd="sng">
                      <a:solidFill>
                        <a:srgbClr val="9E9E9E"/>
                      </a:solidFill>
                      <a:prstDash val="solid"/>
                      <a:round/>
                      <a:headEnd type="none" w="sm" len="sm"/>
                      <a:tailEnd type="none" w="sm" len="sm"/>
                    </a:lnB>
                    <a:solidFill>
                      <a:srgbClr val="D0E0E3"/>
                    </a:solidFill>
                  </a:tcPr>
                </a:tc>
                <a:extLst>
                  <a:ext uri="{0D108BD9-81ED-4DB2-BD59-A6C34878D82A}">
                    <a16:rowId xmlns:a16="http://schemas.microsoft.com/office/drawing/2014/main" val="10001"/>
                  </a:ext>
                </a:extLst>
              </a:tr>
              <a:tr h="817325">
                <a:tc>
                  <a:txBody>
                    <a:bodyPr/>
                    <a:lstStyle/>
                    <a:p>
                      <a:pPr marL="0" lvl="0" indent="0" algn="l" rtl="0">
                        <a:lnSpc>
                          <a:spcPct val="115000"/>
                        </a:lnSpc>
                        <a:spcBef>
                          <a:spcPts val="1200"/>
                        </a:spcBef>
                        <a:spcAft>
                          <a:spcPts val="0"/>
                        </a:spcAft>
                        <a:buNone/>
                      </a:pPr>
                      <a:r>
                        <a:rPr lang="en"/>
                        <a:t>Shiji - Potential Solution Explorer / Domain Expert</a:t>
                      </a:r>
                      <a:endParaRPr/>
                    </a:p>
                  </a:txBody>
                  <a:tcPr marL="95250" marR="95250" marT="95250" marB="95250">
                    <a:lnL w="12650" cap="flat" cmpd="sng">
                      <a:solidFill>
                        <a:srgbClr val="9E9E9E"/>
                      </a:solidFill>
                      <a:prstDash val="solid"/>
                      <a:round/>
                      <a:headEnd type="none" w="sm" len="sm"/>
                      <a:tailEnd type="none" w="sm" len="sm"/>
                    </a:lnL>
                    <a:lnR w="12650" cap="flat" cmpd="sng">
                      <a:solidFill>
                        <a:srgbClr val="9E9E9E"/>
                      </a:solidFill>
                      <a:prstDash val="solid"/>
                      <a:round/>
                      <a:headEnd type="none" w="sm" len="sm"/>
                      <a:tailEnd type="none" w="sm" len="sm"/>
                    </a:lnR>
                    <a:lnT w="12650" cap="flat" cmpd="sng">
                      <a:solidFill>
                        <a:srgbClr val="9E9E9E"/>
                      </a:solidFill>
                      <a:prstDash val="solid"/>
                      <a:round/>
                      <a:headEnd type="none" w="sm" len="sm"/>
                      <a:tailEnd type="none" w="sm" len="sm"/>
                    </a:lnT>
                    <a:lnB w="12650" cap="flat" cmpd="sng">
                      <a:solidFill>
                        <a:srgbClr val="9E9E9E"/>
                      </a:solidFill>
                      <a:prstDash val="solid"/>
                      <a:round/>
                      <a:headEnd type="none" w="sm" len="sm"/>
                      <a:tailEnd type="none" w="sm" len="sm"/>
                    </a:lnB>
                    <a:solidFill>
                      <a:srgbClr val="D0E0E3"/>
                    </a:solidFill>
                  </a:tcPr>
                </a:tc>
                <a:extLst>
                  <a:ext uri="{0D108BD9-81ED-4DB2-BD59-A6C34878D82A}">
                    <a16:rowId xmlns:a16="http://schemas.microsoft.com/office/drawing/2014/main" val="10002"/>
                  </a:ext>
                </a:extLst>
              </a:tr>
              <a:tr h="542400">
                <a:tc>
                  <a:txBody>
                    <a:bodyPr/>
                    <a:lstStyle/>
                    <a:p>
                      <a:pPr marL="0" lvl="0" indent="0" algn="l" rtl="0">
                        <a:lnSpc>
                          <a:spcPct val="115000"/>
                        </a:lnSpc>
                        <a:spcBef>
                          <a:spcPts val="1200"/>
                        </a:spcBef>
                        <a:spcAft>
                          <a:spcPts val="0"/>
                        </a:spcAft>
                        <a:buNone/>
                      </a:pPr>
                      <a:r>
                        <a:rPr lang="en"/>
                        <a:t>Regina - Data Analyst and Refiner</a:t>
                      </a:r>
                      <a:endParaRPr/>
                    </a:p>
                  </a:txBody>
                  <a:tcPr marL="95250" marR="95250" marT="95250" marB="95250">
                    <a:lnL w="12650" cap="flat" cmpd="sng">
                      <a:solidFill>
                        <a:srgbClr val="9E9E9E"/>
                      </a:solidFill>
                      <a:prstDash val="solid"/>
                      <a:round/>
                      <a:headEnd type="none" w="sm" len="sm"/>
                      <a:tailEnd type="none" w="sm" len="sm"/>
                    </a:lnL>
                    <a:lnR w="12650" cap="flat" cmpd="sng">
                      <a:solidFill>
                        <a:srgbClr val="9E9E9E"/>
                      </a:solidFill>
                      <a:prstDash val="solid"/>
                      <a:round/>
                      <a:headEnd type="none" w="sm" len="sm"/>
                      <a:tailEnd type="none" w="sm" len="sm"/>
                    </a:lnR>
                    <a:lnT w="12650" cap="flat" cmpd="sng">
                      <a:solidFill>
                        <a:srgbClr val="9E9E9E"/>
                      </a:solidFill>
                      <a:prstDash val="solid"/>
                      <a:round/>
                      <a:headEnd type="none" w="sm" len="sm"/>
                      <a:tailEnd type="none" w="sm" len="sm"/>
                    </a:lnT>
                    <a:lnB w="12650" cap="flat" cmpd="sng">
                      <a:solidFill>
                        <a:srgbClr val="9E9E9E"/>
                      </a:solidFill>
                      <a:prstDash val="solid"/>
                      <a:round/>
                      <a:headEnd type="none" w="sm" len="sm"/>
                      <a:tailEnd type="none" w="sm" len="sm"/>
                    </a:lnB>
                    <a:solidFill>
                      <a:srgbClr val="D0E0E3"/>
                    </a:solidFill>
                  </a:tcPr>
                </a:tc>
                <a:extLst>
                  <a:ext uri="{0D108BD9-81ED-4DB2-BD59-A6C34878D82A}">
                    <a16:rowId xmlns:a16="http://schemas.microsoft.com/office/drawing/2014/main" val="10003"/>
                  </a:ext>
                </a:extLst>
              </a:tr>
              <a:tr h="542400">
                <a:tc>
                  <a:txBody>
                    <a:bodyPr/>
                    <a:lstStyle/>
                    <a:p>
                      <a:pPr marL="0" lvl="0" indent="0" algn="l" rtl="0">
                        <a:lnSpc>
                          <a:spcPct val="115000"/>
                        </a:lnSpc>
                        <a:spcBef>
                          <a:spcPts val="1200"/>
                        </a:spcBef>
                        <a:spcAft>
                          <a:spcPts val="0"/>
                        </a:spcAft>
                        <a:buNone/>
                      </a:pPr>
                      <a:r>
                        <a:rPr lang="en"/>
                        <a:t>KC - Mastermind and Dataset Founder</a:t>
                      </a:r>
                      <a:endParaRPr/>
                    </a:p>
                  </a:txBody>
                  <a:tcPr marL="95250" marR="95250" marT="95250" marB="95250">
                    <a:lnL w="12650" cap="flat" cmpd="sng">
                      <a:solidFill>
                        <a:srgbClr val="9E9E9E"/>
                      </a:solidFill>
                      <a:prstDash val="solid"/>
                      <a:round/>
                      <a:headEnd type="none" w="sm" len="sm"/>
                      <a:tailEnd type="none" w="sm" len="sm"/>
                    </a:lnL>
                    <a:lnR w="12650" cap="flat" cmpd="sng">
                      <a:solidFill>
                        <a:srgbClr val="9E9E9E"/>
                      </a:solidFill>
                      <a:prstDash val="solid"/>
                      <a:round/>
                      <a:headEnd type="none" w="sm" len="sm"/>
                      <a:tailEnd type="none" w="sm" len="sm"/>
                    </a:lnR>
                    <a:lnT w="12650" cap="flat" cmpd="sng">
                      <a:solidFill>
                        <a:srgbClr val="9E9E9E"/>
                      </a:solidFill>
                      <a:prstDash val="solid"/>
                      <a:round/>
                      <a:headEnd type="none" w="sm" len="sm"/>
                      <a:tailEnd type="none" w="sm" len="sm"/>
                    </a:lnT>
                    <a:lnB w="12650" cap="flat" cmpd="sng">
                      <a:solidFill>
                        <a:srgbClr val="9E9E9E"/>
                      </a:solidFill>
                      <a:prstDash val="solid"/>
                      <a:round/>
                      <a:headEnd type="none" w="sm" len="sm"/>
                      <a:tailEnd type="none" w="sm" len="sm"/>
                    </a:lnB>
                    <a:solidFill>
                      <a:srgbClr val="D0E0E3"/>
                    </a:solidFill>
                  </a:tcPr>
                </a:tc>
                <a:extLst>
                  <a:ext uri="{0D108BD9-81ED-4DB2-BD59-A6C34878D82A}">
                    <a16:rowId xmlns:a16="http://schemas.microsoft.com/office/drawing/2014/main" val="10004"/>
                  </a:ext>
                </a:extLst>
              </a:tr>
              <a:tr h="542400">
                <a:tc>
                  <a:txBody>
                    <a:bodyPr/>
                    <a:lstStyle/>
                    <a:p>
                      <a:pPr marL="0" lvl="0" indent="0" algn="l" rtl="0">
                        <a:lnSpc>
                          <a:spcPct val="115000"/>
                        </a:lnSpc>
                        <a:spcBef>
                          <a:spcPts val="1200"/>
                        </a:spcBef>
                        <a:spcAft>
                          <a:spcPts val="0"/>
                        </a:spcAft>
                        <a:buNone/>
                      </a:pPr>
                      <a:r>
                        <a:rPr lang="en"/>
                        <a:t>Ivy - Predictive Model Analyst </a:t>
                      </a:r>
                      <a:endParaRPr/>
                    </a:p>
                  </a:txBody>
                  <a:tcPr marL="95250" marR="95250" marT="95250" marB="95250">
                    <a:lnL w="12650" cap="flat" cmpd="sng">
                      <a:solidFill>
                        <a:srgbClr val="9E9E9E"/>
                      </a:solidFill>
                      <a:prstDash val="solid"/>
                      <a:round/>
                      <a:headEnd type="none" w="sm" len="sm"/>
                      <a:tailEnd type="none" w="sm" len="sm"/>
                    </a:lnL>
                    <a:lnR w="12650" cap="flat" cmpd="sng">
                      <a:solidFill>
                        <a:srgbClr val="9E9E9E"/>
                      </a:solidFill>
                      <a:prstDash val="solid"/>
                      <a:round/>
                      <a:headEnd type="none" w="sm" len="sm"/>
                      <a:tailEnd type="none" w="sm" len="sm"/>
                    </a:lnR>
                    <a:lnT w="12650" cap="flat" cmpd="sng">
                      <a:solidFill>
                        <a:srgbClr val="9E9E9E"/>
                      </a:solidFill>
                      <a:prstDash val="solid"/>
                      <a:round/>
                      <a:headEnd type="none" w="sm" len="sm"/>
                      <a:tailEnd type="none" w="sm" len="sm"/>
                    </a:lnT>
                    <a:lnB w="12650" cap="flat" cmpd="sng">
                      <a:solidFill>
                        <a:srgbClr val="9E9E9E"/>
                      </a:solidFill>
                      <a:prstDash val="solid"/>
                      <a:round/>
                      <a:headEnd type="none" w="sm" len="sm"/>
                      <a:tailEnd type="none" w="sm" len="sm"/>
                    </a:lnB>
                    <a:solidFill>
                      <a:srgbClr val="D0E0E3"/>
                    </a:solidFill>
                  </a:tcPr>
                </a:tc>
                <a:extLst>
                  <a:ext uri="{0D108BD9-81ED-4DB2-BD59-A6C34878D82A}">
                    <a16:rowId xmlns:a16="http://schemas.microsoft.com/office/drawing/2014/main" val="10005"/>
                  </a:ext>
                </a:extLst>
              </a:tr>
              <a:tr h="542400">
                <a:tc>
                  <a:txBody>
                    <a:bodyPr/>
                    <a:lstStyle/>
                    <a:p>
                      <a:pPr marL="0" lvl="0" indent="0" algn="l" rtl="0">
                        <a:lnSpc>
                          <a:spcPct val="115000"/>
                        </a:lnSpc>
                        <a:spcBef>
                          <a:spcPts val="1200"/>
                        </a:spcBef>
                        <a:spcAft>
                          <a:spcPts val="0"/>
                        </a:spcAft>
                        <a:buNone/>
                      </a:pPr>
                      <a:r>
                        <a:rPr lang="en"/>
                        <a:t>Tang - Code Monkey and Tution Center Janitor</a:t>
                      </a:r>
                      <a:endParaRPr/>
                    </a:p>
                  </a:txBody>
                  <a:tcPr marL="95250" marR="95250" marT="95250" marB="95250">
                    <a:lnL w="12650" cap="flat" cmpd="sng">
                      <a:solidFill>
                        <a:srgbClr val="9E9E9E"/>
                      </a:solidFill>
                      <a:prstDash val="solid"/>
                      <a:round/>
                      <a:headEnd type="none" w="sm" len="sm"/>
                      <a:tailEnd type="none" w="sm" len="sm"/>
                    </a:lnL>
                    <a:lnR w="12650" cap="flat" cmpd="sng">
                      <a:solidFill>
                        <a:srgbClr val="9E9E9E"/>
                      </a:solidFill>
                      <a:prstDash val="solid"/>
                      <a:round/>
                      <a:headEnd type="none" w="sm" len="sm"/>
                      <a:tailEnd type="none" w="sm" len="sm"/>
                    </a:lnR>
                    <a:lnT w="12650" cap="flat" cmpd="sng">
                      <a:solidFill>
                        <a:srgbClr val="9E9E9E"/>
                      </a:solidFill>
                      <a:prstDash val="solid"/>
                      <a:round/>
                      <a:headEnd type="none" w="sm" len="sm"/>
                      <a:tailEnd type="none" w="sm" len="sm"/>
                    </a:lnT>
                    <a:lnB w="12650" cap="flat" cmpd="sng">
                      <a:solidFill>
                        <a:srgbClr val="9E9E9E"/>
                      </a:solidFill>
                      <a:prstDash val="solid"/>
                      <a:round/>
                      <a:headEnd type="none" w="sm" len="sm"/>
                      <a:tailEnd type="none" w="sm" len="sm"/>
                    </a:lnB>
                    <a:solidFill>
                      <a:srgbClr val="D0E0E3"/>
                    </a:solidFill>
                  </a:tcPr>
                </a:tc>
                <a:extLst>
                  <a:ext uri="{0D108BD9-81ED-4DB2-BD59-A6C34878D82A}">
                    <a16:rowId xmlns:a16="http://schemas.microsoft.com/office/drawing/2014/main" val="10006"/>
                  </a:ext>
                </a:extLst>
              </a:tr>
              <a:tr h="542400">
                <a:tc>
                  <a:txBody>
                    <a:bodyPr/>
                    <a:lstStyle/>
                    <a:p>
                      <a:pPr marL="0" lvl="0" indent="0" algn="l" rtl="0">
                        <a:lnSpc>
                          <a:spcPct val="115000"/>
                        </a:lnSpc>
                        <a:spcBef>
                          <a:spcPts val="1200"/>
                        </a:spcBef>
                        <a:spcAft>
                          <a:spcPts val="0"/>
                        </a:spcAft>
                        <a:buNone/>
                      </a:pPr>
                      <a:r>
                        <a:rPr lang="en"/>
                        <a:t>WeeCY- Overall Project Coordinator</a:t>
                      </a:r>
                      <a:endParaRPr/>
                    </a:p>
                  </a:txBody>
                  <a:tcPr marL="95250" marR="95250" marT="95250" marB="95250">
                    <a:lnL w="12650" cap="flat" cmpd="sng">
                      <a:solidFill>
                        <a:srgbClr val="9E9E9E"/>
                      </a:solidFill>
                      <a:prstDash val="solid"/>
                      <a:round/>
                      <a:headEnd type="none" w="sm" len="sm"/>
                      <a:tailEnd type="none" w="sm" len="sm"/>
                    </a:lnL>
                    <a:lnR w="12650" cap="flat" cmpd="sng">
                      <a:solidFill>
                        <a:srgbClr val="9E9E9E"/>
                      </a:solidFill>
                      <a:prstDash val="solid"/>
                      <a:round/>
                      <a:headEnd type="none" w="sm" len="sm"/>
                      <a:tailEnd type="none" w="sm" len="sm"/>
                    </a:lnR>
                    <a:lnT w="12650" cap="flat" cmpd="sng">
                      <a:solidFill>
                        <a:srgbClr val="9E9E9E"/>
                      </a:solidFill>
                      <a:prstDash val="solid"/>
                      <a:round/>
                      <a:headEnd type="none" w="sm" len="sm"/>
                      <a:tailEnd type="none" w="sm" len="sm"/>
                    </a:lnT>
                    <a:lnB w="12650" cap="flat" cmpd="sng">
                      <a:solidFill>
                        <a:srgbClr val="9E9E9E"/>
                      </a:solidFill>
                      <a:prstDash val="solid"/>
                      <a:round/>
                      <a:headEnd type="none" w="sm" len="sm"/>
                      <a:tailEnd type="none" w="sm" len="sm"/>
                    </a:lnB>
                    <a:solidFill>
                      <a:srgbClr val="CFE2F3"/>
                    </a:solidFill>
                  </a:tcPr>
                </a:tc>
                <a:extLst>
                  <a:ext uri="{0D108BD9-81ED-4DB2-BD59-A6C34878D82A}">
                    <a16:rowId xmlns:a16="http://schemas.microsoft.com/office/drawing/2014/main" val="10007"/>
                  </a:ext>
                </a:extLst>
              </a:tr>
            </a:tbl>
          </a:graphicData>
        </a:graphic>
      </p:graphicFrame>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Shape 1507"/>
        <p:cNvGrpSpPr/>
        <p:nvPr/>
      </p:nvGrpSpPr>
      <p:grpSpPr>
        <a:xfrm>
          <a:off x="0" y="0"/>
          <a:ext cx="0" cy="0"/>
          <a:chOff x="0" y="0"/>
          <a:chExt cx="0" cy="0"/>
        </a:xfrm>
      </p:grpSpPr>
      <p:sp>
        <p:nvSpPr>
          <p:cNvPr id="1508" name="Google Shape;1508;p172"/>
          <p:cNvSpPr txBox="1"/>
          <p:nvPr/>
        </p:nvSpPr>
        <p:spPr>
          <a:xfrm>
            <a:off x="906588" y="945388"/>
            <a:ext cx="4651200" cy="415500"/>
          </a:xfrm>
          <a:prstGeom prst="rect">
            <a:avLst/>
          </a:prstGeom>
          <a:noFill/>
          <a:ln>
            <a:noFill/>
          </a:ln>
        </p:spPr>
        <p:txBody>
          <a:bodyPr spcFirstLastPara="1" wrap="square" lIns="91425" tIns="91425" rIns="91425" bIns="91425" anchor="t" anchorCtr="0">
            <a:spAutoFit/>
          </a:bodyPr>
          <a:lstStyle/>
          <a:p>
            <a:pPr marL="0" lvl="0" indent="0" algn="l" rtl="0">
              <a:lnSpc>
                <a:spcPct val="107000"/>
              </a:lnSpc>
              <a:spcBef>
                <a:spcPts val="0"/>
              </a:spcBef>
              <a:spcAft>
                <a:spcPts val="0"/>
              </a:spcAft>
              <a:buNone/>
            </a:pPr>
            <a:r>
              <a:rPr lang="en" sz="1500" b="1">
                <a:solidFill>
                  <a:srgbClr val="202122"/>
                </a:solidFill>
              </a:rPr>
              <a:t>Setting up the assessment for the train model </a:t>
            </a:r>
            <a:r>
              <a:rPr lang="en" b="1">
                <a:solidFill>
                  <a:srgbClr val="202122"/>
                </a:solidFill>
              </a:rPr>
              <a:t> </a:t>
            </a:r>
            <a:endParaRPr sz="2300" b="1"/>
          </a:p>
        </p:txBody>
      </p:sp>
      <p:pic>
        <p:nvPicPr>
          <p:cNvPr id="1509" name="Google Shape;1509;p172"/>
          <p:cNvPicPr preferRelativeResize="0"/>
          <p:nvPr/>
        </p:nvPicPr>
        <p:blipFill>
          <a:blip r:embed="rId3">
            <a:alphaModFix/>
          </a:blip>
          <a:stretch>
            <a:fillRect/>
          </a:stretch>
        </p:blipFill>
        <p:spPr>
          <a:xfrm>
            <a:off x="906600" y="1488750"/>
            <a:ext cx="5340450" cy="2849300"/>
          </a:xfrm>
          <a:prstGeom prst="rect">
            <a:avLst/>
          </a:prstGeom>
          <a:noFill/>
          <a:ln>
            <a:noFill/>
          </a:ln>
        </p:spPr>
      </p:pic>
      <p:sp>
        <p:nvSpPr>
          <p:cNvPr id="1510" name="Google Shape;1510;p172"/>
          <p:cNvSpPr/>
          <p:nvPr/>
        </p:nvSpPr>
        <p:spPr>
          <a:xfrm>
            <a:off x="7840450" y="211275"/>
            <a:ext cx="1153500" cy="1225500"/>
          </a:xfrm>
          <a:prstGeom prst="rect">
            <a:avLst/>
          </a:prstGeom>
          <a:solidFill>
            <a:srgbClr val="FF99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7000"/>
              </a:lnSpc>
              <a:spcBef>
                <a:spcPts val="0"/>
              </a:spcBef>
              <a:spcAft>
                <a:spcPts val="0"/>
              </a:spcAft>
              <a:buClr>
                <a:schemeClr val="dk1"/>
              </a:buClr>
              <a:buSzPts val="1100"/>
              <a:buFont typeface="Arial"/>
              <a:buNone/>
            </a:pPr>
            <a:r>
              <a:rPr lang="en" sz="1100" b="1">
                <a:solidFill>
                  <a:srgbClr val="FFFFFF"/>
                </a:solidFill>
              </a:rPr>
              <a:t>Hyper</a:t>
            </a:r>
            <a:endParaRPr sz="1100" b="1">
              <a:solidFill>
                <a:srgbClr val="FFFFFF"/>
              </a:solidFill>
            </a:endParaRPr>
          </a:p>
          <a:p>
            <a:pPr marL="0" lvl="0" indent="0" algn="ctr" rtl="0">
              <a:lnSpc>
                <a:spcPct val="107000"/>
              </a:lnSpc>
              <a:spcBef>
                <a:spcPts val="0"/>
              </a:spcBef>
              <a:spcAft>
                <a:spcPts val="0"/>
              </a:spcAft>
              <a:buNone/>
            </a:pPr>
            <a:r>
              <a:rPr lang="en" sz="1100" b="1">
                <a:solidFill>
                  <a:srgbClr val="FFFFFF"/>
                </a:solidFill>
              </a:rPr>
              <a:t>Parameter</a:t>
            </a:r>
            <a:endParaRPr sz="1100" b="1">
              <a:solidFill>
                <a:srgbClr val="FFFFFF"/>
              </a:solidFill>
            </a:endParaRPr>
          </a:p>
          <a:p>
            <a:pPr marL="0" lvl="0" indent="0" algn="ctr" rtl="0">
              <a:lnSpc>
                <a:spcPct val="107000"/>
              </a:lnSpc>
              <a:spcBef>
                <a:spcPts val="0"/>
              </a:spcBef>
              <a:spcAft>
                <a:spcPts val="0"/>
              </a:spcAft>
              <a:buClr>
                <a:schemeClr val="dk1"/>
              </a:buClr>
              <a:buSzPts val="1100"/>
              <a:buFont typeface="Arial"/>
              <a:buNone/>
            </a:pPr>
            <a:r>
              <a:rPr lang="en" sz="1100" b="1">
                <a:solidFill>
                  <a:srgbClr val="FFFFFF"/>
                </a:solidFill>
              </a:rPr>
              <a:t>Optimisation</a:t>
            </a:r>
            <a:endParaRPr sz="1100" b="1">
              <a:solidFill>
                <a:srgbClr val="FFFFFF"/>
              </a:solidFill>
            </a:endParaRPr>
          </a:p>
          <a:p>
            <a:pPr marL="0" lvl="0" indent="0" algn="ctr" rtl="0">
              <a:spcBef>
                <a:spcPts val="0"/>
              </a:spcBef>
              <a:spcAft>
                <a:spcPts val="0"/>
              </a:spcAft>
              <a:buNone/>
            </a:pPr>
            <a:r>
              <a:rPr lang="en" sz="900" b="1">
                <a:solidFill>
                  <a:srgbClr val="FFFFFF"/>
                </a:solidFill>
              </a:rPr>
              <a:t>(XGB Classifier)</a:t>
            </a:r>
            <a:endParaRPr sz="1200" b="1">
              <a:solidFill>
                <a:srgbClr val="FFFFFF"/>
              </a:solidFill>
            </a:endParaRPr>
          </a:p>
        </p:txBody>
      </p:sp>
      <p:sp>
        <p:nvSpPr>
          <p:cNvPr id="1511" name="Google Shape;1511;p172"/>
          <p:cNvSpPr txBox="1"/>
          <p:nvPr/>
        </p:nvSpPr>
        <p:spPr>
          <a:xfrm>
            <a:off x="8279575" y="1500125"/>
            <a:ext cx="431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(3)</a:t>
            </a:r>
            <a:endParaRPr/>
          </a:p>
        </p:txBody>
      </p:sp>
      <p:grpSp>
        <p:nvGrpSpPr>
          <p:cNvPr id="1512" name="Google Shape;1512;p172"/>
          <p:cNvGrpSpPr/>
          <p:nvPr/>
        </p:nvGrpSpPr>
        <p:grpSpPr>
          <a:xfrm>
            <a:off x="1430900" y="2057438"/>
            <a:ext cx="5459875" cy="1308700"/>
            <a:chOff x="644150" y="3082250"/>
            <a:chExt cx="5459875" cy="1308700"/>
          </a:xfrm>
        </p:grpSpPr>
        <p:sp>
          <p:nvSpPr>
            <p:cNvPr id="1513" name="Google Shape;1513;p172"/>
            <p:cNvSpPr/>
            <p:nvPr/>
          </p:nvSpPr>
          <p:spPr>
            <a:xfrm>
              <a:off x="644150" y="3082250"/>
              <a:ext cx="996900" cy="943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7000"/>
                </a:lnSpc>
                <a:spcBef>
                  <a:spcPts val="0"/>
                </a:spcBef>
                <a:spcAft>
                  <a:spcPts val="0"/>
                </a:spcAft>
                <a:buClr>
                  <a:schemeClr val="dk1"/>
                </a:buClr>
                <a:buSzPts val="1100"/>
                <a:buFont typeface="Arial"/>
                <a:buNone/>
              </a:pPr>
              <a:r>
                <a:rPr lang="en" sz="1200">
                  <a:solidFill>
                    <a:schemeClr val="dk1"/>
                  </a:solidFill>
                </a:rPr>
                <a:t>Balanced</a:t>
              </a:r>
              <a:endParaRPr sz="1200">
                <a:solidFill>
                  <a:schemeClr val="dk1"/>
                </a:solidFill>
              </a:endParaRPr>
            </a:p>
            <a:p>
              <a:pPr marL="0" lvl="0" indent="0" algn="ctr" rtl="0">
                <a:spcBef>
                  <a:spcPts val="0"/>
                </a:spcBef>
                <a:spcAft>
                  <a:spcPts val="0"/>
                </a:spcAft>
                <a:buNone/>
              </a:pPr>
              <a:r>
                <a:rPr lang="en" sz="1200">
                  <a:solidFill>
                    <a:schemeClr val="dk1"/>
                  </a:solidFill>
                </a:rPr>
                <a:t>Dataset </a:t>
              </a:r>
              <a:br>
                <a:rPr lang="en" sz="1200">
                  <a:solidFill>
                    <a:schemeClr val="dk1"/>
                  </a:solidFill>
                </a:rPr>
              </a:br>
              <a:r>
                <a:rPr lang="en" sz="1200">
                  <a:solidFill>
                    <a:schemeClr val="dk1"/>
                  </a:solidFill>
                </a:rPr>
                <a:t>(Telco)</a:t>
              </a:r>
              <a:endParaRPr sz="1500"/>
            </a:p>
          </p:txBody>
        </p:sp>
        <p:sp>
          <p:nvSpPr>
            <p:cNvPr id="1514" name="Google Shape;1514;p172"/>
            <p:cNvSpPr/>
            <p:nvPr/>
          </p:nvSpPr>
          <p:spPr>
            <a:xfrm>
              <a:off x="2284650" y="3082360"/>
              <a:ext cx="1153500" cy="943500"/>
            </a:xfrm>
            <a:prstGeom prst="rect">
              <a:avLst/>
            </a:prstGeom>
            <a:solidFill>
              <a:srgbClr val="FF99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1500"/>
                </a:spcBef>
                <a:spcAft>
                  <a:spcPts val="1500"/>
                </a:spcAft>
                <a:buNone/>
              </a:pPr>
              <a:br>
                <a:rPr lang="en" sz="1200">
                  <a:solidFill>
                    <a:schemeClr val="dk1"/>
                  </a:solidFill>
                </a:rPr>
              </a:br>
              <a:r>
                <a:rPr lang="en" sz="1200" b="1">
                  <a:solidFill>
                    <a:srgbClr val="FFFFFF"/>
                  </a:solidFill>
                </a:rPr>
                <a:t>Model Training</a:t>
              </a:r>
              <a:br>
                <a:rPr lang="en" sz="1200" b="1">
                  <a:solidFill>
                    <a:srgbClr val="FFFFFF"/>
                  </a:solidFill>
                </a:rPr>
              </a:br>
              <a:r>
                <a:rPr lang="en" sz="1000" b="1">
                  <a:solidFill>
                    <a:srgbClr val="FFFFFF"/>
                  </a:solidFill>
                </a:rPr>
                <a:t>(Bench work)</a:t>
              </a:r>
              <a:r>
                <a:rPr lang="en" sz="1000">
                  <a:solidFill>
                    <a:srgbClr val="FFFFFF"/>
                  </a:solidFill>
                </a:rPr>
                <a:t> </a:t>
              </a:r>
              <a:br>
                <a:rPr lang="en" sz="1100">
                  <a:solidFill>
                    <a:schemeClr val="dk1"/>
                  </a:solidFill>
                </a:rPr>
              </a:br>
              <a:endParaRPr sz="1200">
                <a:solidFill>
                  <a:schemeClr val="dk1"/>
                </a:solidFill>
              </a:endParaRPr>
            </a:p>
          </p:txBody>
        </p:sp>
        <p:sp>
          <p:nvSpPr>
            <p:cNvPr id="1515" name="Google Shape;1515;p172"/>
            <p:cNvSpPr/>
            <p:nvPr/>
          </p:nvSpPr>
          <p:spPr>
            <a:xfrm>
              <a:off x="3827050" y="3291663"/>
              <a:ext cx="492900" cy="483600"/>
            </a:xfrm>
            <a:prstGeom prst="rect">
              <a:avLst/>
            </a:prstGeom>
            <a:solidFill>
              <a:srgbClr val="FF99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7000"/>
                </a:lnSpc>
                <a:spcBef>
                  <a:spcPts val="0"/>
                </a:spcBef>
                <a:spcAft>
                  <a:spcPts val="0"/>
                </a:spcAft>
                <a:buClr>
                  <a:schemeClr val="dk1"/>
                </a:buClr>
                <a:buSzPts val="1100"/>
                <a:buFont typeface="Arial"/>
                <a:buNone/>
              </a:pPr>
              <a:r>
                <a:rPr lang="en" sz="500" b="1">
                  <a:solidFill>
                    <a:srgbClr val="FFFFFF"/>
                  </a:solidFill>
                </a:rPr>
                <a:t>Hyper</a:t>
              </a:r>
              <a:endParaRPr sz="500" b="1">
                <a:solidFill>
                  <a:srgbClr val="FFFFFF"/>
                </a:solidFill>
              </a:endParaRPr>
            </a:p>
            <a:p>
              <a:pPr marL="0" lvl="0" indent="0" algn="ctr" rtl="0">
                <a:lnSpc>
                  <a:spcPct val="107000"/>
                </a:lnSpc>
                <a:spcBef>
                  <a:spcPts val="0"/>
                </a:spcBef>
                <a:spcAft>
                  <a:spcPts val="0"/>
                </a:spcAft>
                <a:buNone/>
              </a:pPr>
              <a:r>
                <a:rPr lang="en" sz="500" b="1">
                  <a:solidFill>
                    <a:srgbClr val="FFFFFF"/>
                  </a:solidFill>
                </a:rPr>
                <a:t>Parameter</a:t>
              </a:r>
              <a:endParaRPr sz="500" b="1">
                <a:solidFill>
                  <a:srgbClr val="FFFFFF"/>
                </a:solidFill>
              </a:endParaRPr>
            </a:p>
            <a:p>
              <a:pPr marL="0" lvl="0" indent="0" algn="ctr" rtl="0">
                <a:lnSpc>
                  <a:spcPct val="107000"/>
                </a:lnSpc>
                <a:spcBef>
                  <a:spcPts val="0"/>
                </a:spcBef>
                <a:spcAft>
                  <a:spcPts val="0"/>
                </a:spcAft>
                <a:buClr>
                  <a:schemeClr val="dk1"/>
                </a:buClr>
                <a:buSzPts val="1100"/>
                <a:buFont typeface="Arial"/>
                <a:buNone/>
              </a:pPr>
              <a:r>
                <a:rPr lang="en" sz="500" b="1">
                  <a:solidFill>
                    <a:srgbClr val="FFFFFF"/>
                  </a:solidFill>
                </a:rPr>
                <a:t>Optimisation</a:t>
              </a:r>
              <a:endParaRPr sz="500" b="1">
                <a:solidFill>
                  <a:srgbClr val="FFFFFF"/>
                </a:solidFill>
              </a:endParaRPr>
            </a:p>
            <a:p>
              <a:pPr marL="0" lvl="0" indent="0" algn="ctr" rtl="0">
                <a:spcBef>
                  <a:spcPts val="0"/>
                </a:spcBef>
                <a:spcAft>
                  <a:spcPts val="0"/>
                </a:spcAft>
                <a:buNone/>
              </a:pPr>
              <a:r>
                <a:rPr lang="en" sz="300" b="1">
                  <a:solidFill>
                    <a:srgbClr val="FFFFFF"/>
                  </a:solidFill>
                </a:rPr>
                <a:t>(XGB Classifier)</a:t>
              </a:r>
              <a:endParaRPr sz="600" b="1">
                <a:solidFill>
                  <a:srgbClr val="FFFFFF"/>
                </a:solidFill>
              </a:endParaRPr>
            </a:p>
          </p:txBody>
        </p:sp>
        <p:sp>
          <p:nvSpPr>
            <p:cNvPr id="1516" name="Google Shape;1516;p172"/>
            <p:cNvSpPr/>
            <p:nvPr/>
          </p:nvSpPr>
          <p:spPr>
            <a:xfrm>
              <a:off x="4707775" y="3277713"/>
              <a:ext cx="431100" cy="483600"/>
            </a:xfrm>
            <a:prstGeom prst="rect">
              <a:avLst/>
            </a:prstGeom>
            <a:solidFill>
              <a:srgbClr val="FF99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7000"/>
                </a:lnSpc>
                <a:spcBef>
                  <a:spcPts val="0"/>
                </a:spcBef>
                <a:spcAft>
                  <a:spcPts val="0"/>
                </a:spcAft>
                <a:buClr>
                  <a:schemeClr val="dk1"/>
                </a:buClr>
                <a:buSzPts val="1100"/>
                <a:buFont typeface="Arial"/>
                <a:buNone/>
              </a:pPr>
              <a:r>
                <a:rPr lang="en" sz="400" b="1">
                  <a:solidFill>
                    <a:srgbClr val="FFFFFF"/>
                  </a:solidFill>
                </a:rPr>
                <a:t>Hyper</a:t>
              </a:r>
              <a:endParaRPr sz="400" b="1">
                <a:solidFill>
                  <a:srgbClr val="FFFFFF"/>
                </a:solidFill>
              </a:endParaRPr>
            </a:p>
            <a:p>
              <a:pPr marL="0" lvl="0" indent="0" algn="ctr" rtl="0">
                <a:lnSpc>
                  <a:spcPct val="107000"/>
                </a:lnSpc>
                <a:spcBef>
                  <a:spcPts val="0"/>
                </a:spcBef>
                <a:spcAft>
                  <a:spcPts val="0"/>
                </a:spcAft>
                <a:buClr>
                  <a:schemeClr val="dk1"/>
                </a:buClr>
                <a:buSzPts val="1100"/>
                <a:buFont typeface="Arial"/>
                <a:buNone/>
              </a:pPr>
              <a:r>
                <a:rPr lang="en" sz="400" b="1">
                  <a:solidFill>
                    <a:srgbClr val="FFFFFF"/>
                  </a:solidFill>
                </a:rPr>
                <a:t>Parameter</a:t>
              </a:r>
              <a:endParaRPr sz="400" b="1">
                <a:solidFill>
                  <a:srgbClr val="FFFFFF"/>
                </a:solidFill>
              </a:endParaRPr>
            </a:p>
            <a:p>
              <a:pPr marL="0" lvl="0" indent="0" algn="ctr" rtl="0">
                <a:lnSpc>
                  <a:spcPct val="107000"/>
                </a:lnSpc>
                <a:spcBef>
                  <a:spcPts val="0"/>
                </a:spcBef>
                <a:spcAft>
                  <a:spcPts val="0"/>
                </a:spcAft>
                <a:buClr>
                  <a:schemeClr val="dk1"/>
                </a:buClr>
                <a:buSzPts val="1100"/>
                <a:buFont typeface="Arial"/>
                <a:buNone/>
              </a:pPr>
              <a:r>
                <a:rPr lang="en" sz="400" b="1">
                  <a:solidFill>
                    <a:srgbClr val="FFFFFF"/>
                  </a:solidFill>
                </a:rPr>
                <a:t>Optimisation</a:t>
              </a:r>
              <a:endParaRPr sz="400" b="1">
                <a:solidFill>
                  <a:srgbClr val="FFFFFF"/>
                </a:solidFill>
              </a:endParaRPr>
            </a:p>
            <a:p>
              <a:pPr marL="0" lvl="0" indent="0" algn="ctr" rtl="0">
                <a:spcBef>
                  <a:spcPts val="0"/>
                </a:spcBef>
                <a:spcAft>
                  <a:spcPts val="0"/>
                </a:spcAft>
                <a:buNone/>
              </a:pPr>
              <a:r>
                <a:rPr lang="en" sz="200" b="1">
                  <a:solidFill>
                    <a:srgbClr val="FFFFFF"/>
                  </a:solidFill>
                </a:rPr>
                <a:t>(Tuning Parameter)</a:t>
              </a:r>
              <a:endParaRPr sz="600" b="1">
                <a:solidFill>
                  <a:srgbClr val="FFFFFF"/>
                </a:solidFill>
              </a:endParaRPr>
            </a:p>
          </p:txBody>
        </p:sp>
        <p:sp>
          <p:nvSpPr>
            <p:cNvPr id="1517" name="Google Shape;1517;p172"/>
            <p:cNvSpPr/>
            <p:nvPr/>
          </p:nvSpPr>
          <p:spPr>
            <a:xfrm>
              <a:off x="5661100" y="3291663"/>
              <a:ext cx="431100" cy="44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1500"/>
                </a:spcBef>
                <a:spcAft>
                  <a:spcPts val="0"/>
                </a:spcAft>
                <a:buClr>
                  <a:schemeClr val="dk1"/>
                </a:buClr>
                <a:buSzPts val="1100"/>
                <a:buFont typeface="Arial"/>
                <a:buNone/>
              </a:pPr>
              <a:r>
                <a:rPr lang="en" sz="300">
                  <a:solidFill>
                    <a:schemeClr val="dk1"/>
                  </a:solidFill>
                </a:rPr>
                <a:t>Other Classifiers</a:t>
              </a:r>
              <a:endParaRPr sz="300">
                <a:solidFill>
                  <a:schemeClr val="dk1"/>
                </a:solidFill>
              </a:endParaRPr>
            </a:p>
            <a:p>
              <a:pPr marL="0" lvl="0" indent="0" algn="ctr" rtl="0">
                <a:spcBef>
                  <a:spcPts val="1500"/>
                </a:spcBef>
                <a:spcAft>
                  <a:spcPts val="0"/>
                </a:spcAft>
                <a:buNone/>
              </a:pPr>
              <a:endParaRPr sz="1200">
                <a:solidFill>
                  <a:schemeClr val="dk1"/>
                </a:solidFill>
              </a:endParaRPr>
            </a:p>
          </p:txBody>
        </p:sp>
        <p:sp>
          <p:nvSpPr>
            <p:cNvPr id="1518" name="Google Shape;1518;p172"/>
            <p:cNvSpPr/>
            <p:nvPr/>
          </p:nvSpPr>
          <p:spPr>
            <a:xfrm>
              <a:off x="1747300" y="3367850"/>
              <a:ext cx="431100" cy="3723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172"/>
            <p:cNvSpPr/>
            <p:nvPr/>
          </p:nvSpPr>
          <p:spPr>
            <a:xfrm>
              <a:off x="3514300" y="3444109"/>
              <a:ext cx="214800" cy="2199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172"/>
            <p:cNvSpPr/>
            <p:nvPr/>
          </p:nvSpPr>
          <p:spPr>
            <a:xfrm>
              <a:off x="4417950" y="3387359"/>
              <a:ext cx="214800" cy="2766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172"/>
            <p:cNvSpPr/>
            <p:nvPr/>
          </p:nvSpPr>
          <p:spPr>
            <a:xfrm>
              <a:off x="5298800" y="3387362"/>
              <a:ext cx="214800" cy="2766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172"/>
            <p:cNvSpPr txBox="1"/>
            <p:nvPr/>
          </p:nvSpPr>
          <p:spPr>
            <a:xfrm>
              <a:off x="927050" y="3990750"/>
              <a:ext cx="431100" cy="4002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Clr>
                  <a:srgbClr val="FF0000"/>
                </a:buClr>
                <a:buSzPts val="1400"/>
                <a:buAutoNum type="arabicParenBoth"/>
              </a:pPr>
              <a:endParaRPr/>
            </a:p>
          </p:txBody>
        </p:sp>
        <p:sp>
          <p:nvSpPr>
            <p:cNvPr id="1523" name="Google Shape;1523;p172"/>
            <p:cNvSpPr txBox="1"/>
            <p:nvPr/>
          </p:nvSpPr>
          <p:spPr>
            <a:xfrm>
              <a:off x="2643750" y="3990750"/>
              <a:ext cx="431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rgbClr val="FF0000"/>
                  </a:solidFill>
                </a:rPr>
                <a:t>(2)</a:t>
              </a:r>
              <a:endParaRPr b="1">
                <a:solidFill>
                  <a:srgbClr val="FF0000"/>
                </a:solidFill>
              </a:endParaRPr>
            </a:p>
          </p:txBody>
        </p:sp>
        <p:sp>
          <p:nvSpPr>
            <p:cNvPr id="1524" name="Google Shape;1524;p172"/>
            <p:cNvSpPr txBox="1"/>
            <p:nvPr/>
          </p:nvSpPr>
          <p:spPr>
            <a:xfrm>
              <a:off x="5672925" y="3762150"/>
              <a:ext cx="431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(5)</a:t>
              </a:r>
              <a:endParaRPr/>
            </a:p>
          </p:txBody>
        </p:sp>
        <p:sp>
          <p:nvSpPr>
            <p:cNvPr id="1525" name="Google Shape;1525;p172"/>
            <p:cNvSpPr txBox="1"/>
            <p:nvPr/>
          </p:nvSpPr>
          <p:spPr>
            <a:xfrm>
              <a:off x="4705975" y="3762150"/>
              <a:ext cx="431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(4)</a:t>
              </a:r>
              <a:endParaRPr/>
            </a:p>
          </p:txBody>
        </p:sp>
        <p:sp>
          <p:nvSpPr>
            <p:cNvPr id="1526" name="Google Shape;1526;p172"/>
            <p:cNvSpPr txBox="1"/>
            <p:nvPr/>
          </p:nvSpPr>
          <p:spPr>
            <a:xfrm>
              <a:off x="3827050" y="3762150"/>
              <a:ext cx="431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(3)</a:t>
              </a:r>
              <a:endParaRPr/>
            </a:p>
          </p:txBody>
        </p:sp>
      </p:grpSp>
      <p:sp>
        <p:nvSpPr>
          <p:cNvPr id="1527" name="Google Shape;1527;p172"/>
          <p:cNvSpPr txBox="1">
            <a:spLocks noGrp="1"/>
          </p:cNvSpPr>
          <p:nvPr>
            <p:ph type="ctrTitle"/>
          </p:nvPr>
        </p:nvSpPr>
        <p:spPr>
          <a:xfrm>
            <a:off x="422875" y="0"/>
            <a:ext cx="4397100" cy="769200"/>
          </a:xfrm>
          <a:prstGeom prst="rect">
            <a:avLst/>
          </a:prstGeom>
          <a:noFill/>
        </p:spPr>
        <p:txBody>
          <a:bodyPr spcFirstLastPara="1" wrap="square" lIns="91425" tIns="91425" rIns="91425" bIns="91425" anchor="b" anchorCtr="0">
            <a:normAutofit/>
          </a:bodyPr>
          <a:lstStyle/>
          <a:p>
            <a:pPr marL="0" lvl="0" indent="0" algn="l" rtl="0">
              <a:spcBef>
                <a:spcPts val="0"/>
              </a:spcBef>
              <a:spcAft>
                <a:spcPts val="0"/>
              </a:spcAft>
              <a:buSzPts val="990"/>
              <a:buNone/>
            </a:pPr>
            <a:r>
              <a:rPr lang="en" sz="3000"/>
              <a:t>Predictive Analytics</a:t>
            </a:r>
            <a:endParaRPr sz="300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pic>
        <p:nvPicPr>
          <p:cNvPr id="175" name="Google Shape;175;p30"/>
          <p:cNvPicPr preferRelativeResize="0"/>
          <p:nvPr/>
        </p:nvPicPr>
        <p:blipFill>
          <a:blip r:embed="rId3">
            <a:alphaModFix/>
          </a:blip>
          <a:stretch>
            <a:fillRect/>
          </a:stretch>
        </p:blipFill>
        <p:spPr>
          <a:xfrm>
            <a:off x="772675" y="209675"/>
            <a:ext cx="7753350" cy="4505325"/>
          </a:xfrm>
          <a:prstGeom prst="rect">
            <a:avLst/>
          </a:prstGeom>
          <a:noFill/>
          <a:ln>
            <a:noFill/>
          </a:ln>
        </p:spPr>
      </p:pic>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Shape 1531"/>
        <p:cNvGrpSpPr/>
        <p:nvPr/>
      </p:nvGrpSpPr>
      <p:grpSpPr>
        <a:xfrm>
          <a:off x="0" y="0"/>
          <a:ext cx="0" cy="0"/>
          <a:chOff x="0" y="0"/>
          <a:chExt cx="0" cy="0"/>
        </a:xfrm>
      </p:grpSpPr>
      <p:pic>
        <p:nvPicPr>
          <p:cNvPr id="1532" name="Google Shape;1532;p173"/>
          <p:cNvPicPr preferRelativeResize="0"/>
          <p:nvPr/>
        </p:nvPicPr>
        <p:blipFill rotWithShape="1">
          <a:blip r:embed="rId3">
            <a:alphaModFix/>
          </a:blip>
          <a:srcRect b="11331"/>
          <a:stretch/>
        </p:blipFill>
        <p:spPr>
          <a:xfrm>
            <a:off x="1198075" y="666125"/>
            <a:ext cx="6980175" cy="4366751"/>
          </a:xfrm>
          <a:prstGeom prst="rect">
            <a:avLst/>
          </a:prstGeom>
          <a:noFill/>
          <a:ln>
            <a:noFill/>
          </a:ln>
        </p:spPr>
      </p:pic>
      <p:sp>
        <p:nvSpPr>
          <p:cNvPr id="1533" name="Google Shape;1533;p173"/>
          <p:cNvSpPr txBox="1"/>
          <p:nvPr/>
        </p:nvSpPr>
        <p:spPr>
          <a:xfrm>
            <a:off x="1374850" y="0"/>
            <a:ext cx="5325000" cy="723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500" b="1"/>
              <a:t>Why Churn Prediction?</a:t>
            </a:r>
            <a:endParaRPr sz="3500" b="1"/>
          </a:p>
        </p:txBody>
      </p:sp>
      <p:sp>
        <p:nvSpPr>
          <p:cNvPr id="1534" name="Google Shape;1534;p173"/>
          <p:cNvSpPr txBox="1"/>
          <p:nvPr/>
        </p:nvSpPr>
        <p:spPr>
          <a:xfrm>
            <a:off x="3668650" y="2580975"/>
            <a:ext cx="737400" cy="40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1535" name="Google Shape;1535;p173"/>
          <p:cNvSpPr/>
          <p:nvPr/>
        </p:nvSpPr>
        <p:spPr>
          <a:xfrm>
            <a:off x="3438150" y="2333300"/>
            <a:ext cx="1050900" cy="782400"/>
          </a:xfrm>
          <a:prstGeom prst="roundRect">
            <a:avLst>
              <a:gd name="adj" fmla="val 16667"/>
            </a:avLst>
          </a:prstGeom>
          <a:solidFill>
            <a:srgbClr val="9FC5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173"/>
          <p:cNvSpPr txBox="1"/>
          <p:nvPr/>
        </p:nvSpPr>
        <p:spPr>
          <a:xfrm>
            <a:off x="3507300" y="2447450"/>
            <a:ext cx="9126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t>Churn</a:t>
            </a:r>
            <a:endParaRPr sz="1200"/>
          </a:p>
          <a:p>
            <a:pPr marL="0" lvl="0" indent="0" algn="l" rtl="0">
              <a:spcBef>
                <a:spcPts val="0"/>
              </a:spcBef>
              <a:spcAft>
                <a:spcPts val="0"/>
              </a:spcAft>
              <a:buNone/>
            </a:pPr>
            <a:r>
              <a:rPr lang="en" sz="1200"/>
              <a:t>Prediction</a:t>
            </a:r>
            <a:endParaRPr sz="1200"/>
          </a:p>
        </p:txBody>
      </p:sp>
    </p:spTree>
  </p:cSld>
  <p:clrMapOvr>
    <a:masterClrMapping/>
  </p:clrMapOvr>
  <mc:AlternateContent xmlns:mc="http://schemas.openxmlformats.org/markup-compatibility/2006" xmlns:p14="http://schemas.microsoft.com/office/powerpoint/2010/main">
    <mc:Choice Requires="p14">
      <p:transition spd="slow">
        <p14:prism/>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1000"/>
                                        <p:tgtEl>
                                          <p:spTgt spid="1532"/>
                                        </p:tgtEl>
                                      </p:cBhvr>
                                    </p:animEffect>
                                    <p:set>
                                      <p:cBhvr>
                                        <p:cTn id="7" dur="1" fill="hold">
                                          <p:stCondLst>
                                            <p:cond delay="1000"/>
                                          </p:stCondLst>
                                        </p:cTn>
                                        <p:tgtEl>
                                          <p:spTgt spid="153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Shape 1540"/>
        <p:cNvGrpSpPr/>
        <p:nvPr/>
      </p:nvGrpSpPr>
      <p:grpSpPr>
        <a:xfrm>
          <a:off x="0" y="0"/>
          <a:ext cx="0" cy="0"/>
          <a:chOff x="0" y="0"/>
          <a:chExt cx="0" cy="0"/>
        </a:xfrm>
      </p:grpSpPr>
      <p:pic>
        <p:nvPicPr>
          <p:cNvPr id="1541" name="Google Shape;1541;p174"/>
          <p:cNvPicPr preferRelativeResize="0"/>
          <p:nvPr/>
        </p:nvPicPr>
        <p:blipFill>
          <a:blip r:embed="rId3">
            <a:alphaModFix/>
          </a:blip>
          <a:stretch>
            <a:fillRect/>
          </a:stretch>
        </p:blipFill>
        <p:spPr>
          <a:xfrm>
            <a:off x="566925" y="1308900"/>
            <a:ext cx="8194500" cy="3668975"/>
          </a:xfrm>
          <a:prstGeom prst="rect">
            <a:avLst/>
          </a:prstGeom>
          <a:noFill/>
          <a:ln>
            <a:noFill/>
          </a:ln>
        </p:spPr>
      </p:pic>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Shape 1545"/>
        <p:cNvGrpSpPr/>
        <p:nvPr/>
      </p:nvGrpSpPr>
      <p:grpSpPr>
        <a:xfrm>
          <a:off x="0" y="0"/>
          <a:ext cx="0" cy="0"/>
          <a:chOff x="0" y="0"/>
          <a:chExt cx="0" cy="0"/>
        </a:xfrm>
      </p:grpSpPr>
      <p:sp>
        <p:nvSpPr>
          <p:cNvPr id="1546" name="Google Shape;1546;p175"/>
          <p:cNvSpPr txBox="1">
            <a:spLocks noGrp="1"/>
          </p:cNvSpPr>
          <p:nvPr>
            <p:ph type="ctrTitle"/>
          </p:nvPr>
        </p:nvSpPr>
        <p:spPr>
          <a:xfrm>
            <a:off x="398000" y="734125"/>
            <a:ext cx="8174400" cy="705900"/>
          </a:xfrm>
          <a:prstGeom prst="rect">
            <a:avLst/>
          </a:prstGeom>
          <a:ln w="38100" cap="flat" cmpd="sng">
            <a:solidFill>
              <a:srgbClr val="000000"/>
            </a:solidFill>
            <a:prstDash val="solid"/>
            <a:round/>
            <a:headEnd type="none" w="sm" len="sm"/>
            <a:tailEnd type="none" w="sm" len="sm"/>
          </a:ln>
        </p:spPr>
        <p:txBody>
          <a:bodyPr spcFirstLastPara="1" wrap="square" lIns="91425" tIns="91425" rIns="91425" bIns="91425" anchor="b" anchorCtr="0">
            <a:noAutofit/>
          </a:bodyPr>
          <a:lstStyle/>
          <a:p>
            <a:pPr marL="0" lvl="0" indent="0" algn="l" rtl="0">
              <a:spcBef>
                <a:spcPts val="0"/>
              </a:spcBef>
              <a:spcAft>
                <a:spcPts val="0"/>
              </a:spcAft>
              <a:buNone/>
            </a:pPr>
            <a:r>
              <a:rPr lang="en" sz="3500" b="1"/>
              <a:t>Predictive Analytics</a:t>
            </a:r>
            <a:endParaRPr sz="3500" b="1"/>
          </a:p>
        </p:txBody>
      </p:sp>
      <p:sp>
        <p:nvSpPr>
          <p:cNvPr id="1547" name="Google Shape;1547;p175"/>
          <p:cNvSpPr txBox="1">
            <a:spLocks noGrp="1"/>
          </p:cNvSpPr>
          <p:nvPr>
            <p:ph type="subTitle" idx="1"/>
          </p:nvPr>
        </p:nvSpPr>
        <p:spPr>
          <a:xfrm>
            <a:off x="3459625" y="2173750"/>
            <a:ext cx="4990500" cy="1132800"/>
          </a:xfrm>
          <a:prstGeom prst="rect">
            <a:avLst/>
          </a:prstGeom>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2600">
                <a:solidFill>
                  <a:srgbClr val="000000"/>
                </a:solidFill>
              </a:rPr>
              <a:t>Hyper Parameter Optimization </a:t>
            </a:r>
            <a:br>
              <a:rPr lang="en" sz="2600">
                <a:solidFill>
                  <a:srgbClr val="000000"/>
                </a:solidFill>
              </a:rPr>
            </a:br>
            <a:r>
              <a:rPr lang="en" sz="2600">
                <a:solidFill>
                  <a:srgbClr val="000000"/>
                </a:solidFill>
              </a:rPr>
              <a:t>(XGBoost Classifier) </a:t>
            </a:r>
            <a:endParaRPr sz="2600">
              <a:solidFill>
                <a:srgbClr val="000000"/>
              </a:solidFill>
            </a:endParaRPr>
          </a:p>
        </p:txBody>
      </p:sp>
      <p:sp>
        <p:nvSpPr>
          <p:cNvPr id="1548" name="Google Shape;1548;p175"/>
          <p:cNvSpPr txBox="1"/>
          <p:nvPr/>
        </p:nvSpPr>
        <p:spPr>
          <a:xfrm>
            <a:off x="4572000" y="3582200"/>
            <a:ext cx="3725100" cy="474300"/>
          </a:xfrm>
          <a:prstGeom prst="rect">
            <a:avLst/>
          </a:prstGeom>
          <a:gradFill>
            <a:gsLst>
              <a:gs pos="0">
                <a:srgbClr val="DFE9FB"/>
              </a:gs>
              <a:gs pos="100000">
                <a:srgbClr val="6E9BE7"/>
              </a:gs>
            </a:gsLst>
            <a:path path="circle">
              <a:fillToRect l="50000" t="50000" r="50000" b="50000"/>
            </a:path>
            <a:tileRect/>
          </a:gradFill>
          <a:ln>
            <a:noFill/>
          </a:ln>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sz="2000" b="1">
                <a:solidFill>
                  <a:schemeClr val="dk1"/>
                </a:solidFill>
              </a:rPr>
              <a:t>16 - Wee Chi Yu - AI0403</a:t>
            </a:r>
            <a:endParaRPr sz="2000" b="1">
              <a:solidFill>
                <a:schemeClr val="dk1"/>
              </a:solidFill>
            </a:endParaRPr>
          </a:p>
          <a:p>
            <a:pPr marL="0" lvl="0" indent="0" algn="r" rtl="0">
              <a:spcBef>
                <a:spcPts val="0"/>
              </a:spcBef>
              <a:spcAft>
                <a:spcPts val="0"/>
              </a:spcAft>
              <a:buClr>
                <a:schemeClr val="dk1"/>
              </a:buClr>
              <a:buSzPts val="1100"/>
              <a:buFont typeface="Arial"/>
              <a:buNone/>
            </a:pPr>
            <a:endParaRPr sz="2000" b="1"/>
          </a:p>
        </p:txBody>
      </p:sp>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Shape 1552"/>
        <p:cNvGrpSpPr/>
        <p:nvPr/>
      </p:nvGrpSpPr>
      <p:grpSpPr>
        <a:xfrm>
          <a:off x="0" y="0"/>
          <a:ext cx="0" cy="0"/>
          <a:chOff x="0" y="0"/>
          <a:chExt cx="0" cy="0"/>
        </a:xfrm>
      </p:grpSpPr>
      <p:pic>
        <p:nvPicPr>
          <p:cNvPr id="1553" name="Google Shape;1553;p176"/>
          <p:cNvPicPr preferRelativeResize="0"/>
          <p:nvPr/>
        </p:nvPicPr>
        <p:blipFill>
          <a:blip r:embed="rId3">
            <a:alphaModFix/>
          </a:blip>
          <a:stretch>
            <a:fillRect/>
          </a:stretch>
        </p:blipFill>
        <p:spPr>
          <a:xfrm>
            <a:off x="613425" y="779225"/>
            <a:ext cx="7917151" cy="4106200"/>
          </a:xfrm>
          <a:prstGeom prst="rect">
            <a:avLst/>
          </a:prstGeom>
          <a:noFill/>
          <a:ln>
            <a:noFill/>
          </a:ln>
        </p:spPr>
      </p:pic>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Shape 1557"/>
        <p:cNvGrpSpPr/>
        <p:nvPr/>
      </p:nvGrpSpPr>
      <p:grpSpPr>
        <a:xfrm>
          <a:off x="0" y="0"/>
          <a:ext cx="0" cy="0"/>
          <a:chOff x="0" y="0"/>
          <a:chExt cx="0" cy="0"/>
        </a:xfrm>
      </p:grpSpPr>
      <p:sp>
        <p:nvSpPr>
          <p:cNvPr id="1558" name="Google Shape;1558;p177"/>
          <p:cNvSpPr txBox="1">
            <a:spLocks noGrp="1"/>
          </p:cNvSpPr>
          <p:nvPr>
            <p:ph type="title"/>
          </p:nvPr>
        </p:nvSpPr>
        <p:spPr>
          <a:xfrm>
            <a:off x="1859300" y="194700"/>
            <a:ext cx="6186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3520" b="1"/>
              <a:t>Descriptive Analytics</a:t>
            </a:r>
            <a:endParaRPr sz="3520" b="1"/>
          </a:p>
        </p:txBody>
      </p:sp>
      <p:sp>
        <p:nvSpPr>
          <p:cNvPr id="1559" name="Google Shape;1559;p177"/>
          <p:cNvSpPr txBox="1">
            <a:spLocks noGrp="1"/>
          </p:cNvSpPr>
          <p:nvPr>
            <p:ph type="subTitle" idx="4294967295"/>
          </p:nvPr>
        </p:nvSpPr>
        <p:spPr>
          <a:xfrm>
            <a:off x="2196200" y="710500"/>
            <a:ext cx="8520600" cy="7926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sz="2000" i="1"/>
              <a:t>Data Visualization and Presentation</a:t>
            </a:r>
            <a:endParaRPr sz="2000" i="1"/>
          </a:p>
        </p:txBody>
      </p:sp>
      <p:pic>
        <p:nvPicPr>
          <p:cNvPr id="1560" name="Google Shape;1560;p177"/>
          <p:cNvPicPr preferRelativeResize="0"/>
          <p:nvPr/>
        </p:nvPicPr>
        <p:blipFill>
          <a:blip r:embed="rId3">
            <a:alphaModFix/>
          </a:blip>
          <a:stretch>
            <a:fillRect/>
          </a:stretch>
        </p:blipFill>
        <p:spPr>
          <a:xfrm>
            <a:off x="2125475" y="3126025"/>
            <a:ext cx="6706825" cy="1442850"/>
          </a:xfrm>
          <a:prstGeom prst="rect">
            <a:avLst/>
          </a:prstGeom>
          <a:noFill/>
          <a:ln w="9525" cap="flat" cmpd="sng">
            <a:solidFill>
              <a:schemeClr val="dk2"/>
            </a:solidFill>
            <a:prstDash val="solid"/>
            <a:round/>
            <a:headEnd type="none" w="sm" len="sm"/>
            <a:tailEnd type="none" w="sm" len="sm"/>
          </a:ln>
        </p:spPr>
      </p:pic>
      <p:pic>
        <p:nvPicPr>
          <p:cNvPr id="1561" name="Google Shape;1561;p177"/>
          <p:cNvPicPr preferRelativeResize="0"/>
          <p:nvPr/>
        </p:nvPicPr>
        <p:blipFill>
          <a:blip r:embed="rId4">
            <a:alphaModFix/>
          </a:blip>
          <a:stretch>
            <a:fillRect/>
          </a:stretch>
        </p:blipFill>
        <p:spPr>
          <a:xfrm>
            <a:off x="311700" y="1412900"/>
            <a:ext cx="5500801" cy="1442850"/>
          </a:xfrm>
          <a:prstGeom prst="rect">
            <a:avLst/>
          </a:prstGeom>
          <a:noFill/>
          <a:ln w="9525" cap="flat" cmpd="sng">
            <a:solidFill>
              <a:schemeClr val="dk2"/>
            </a:solidFill>
            <a:prstDash val="solid"/>
            <a:round/>
            <a:headEnd type="none" w="sm" len="sm"/>
            <a:tailEnd type="none" w="sm" len="sm"/>
          </a:ln>
        </p:spPr>
      </p:pic>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Shape 1565"/>
        <p:cNvGrpSpPr/>
        <p:nvPr/>
      </p:nvGrpSpPr>
      <p:grpSpPr>
        <a:xfrm>
          <a:off x="0" y="0"/>
          <a:ext cx="0" cy="0"/>
          <a:chOff x="0" y="0"/>
          <a:chExt cx="0" cy="0"/>
        </a:xfrm>
      </p:grpSpPr>
      <p:pic>
        <p:nvPicPr>
          <p:cNvPr id="1566" name="Google Shape;1566;p178"/>
          <p:cNvPicPr preferRelativeResize="0"/>
          <p:nvPr/>
        </p:nvPicPr>
        <p:blipFill>
          <a:blip r:embed="rId3">
            <a:alphaModFix/>
          </a:blip>
          <a:stretch>
            <a:fillRect/>
          </a:stretch>
        </p:blipFill>
        <p:spPr>
          <a:xfrm>
            <a:off x="3018275" y="3040525"/>
            <a:ext cx="5571476" cy="1471475"/>
          </a:xfrm>
          <a:prstGeom prst="rect">
            <a:avLst/>
          </a:prstGeom>
          <a:noFill/>
          <a:ln w="9525" cap="flat" cmpd="sng">
            <a:solidFill>
              <a:schemeClr val="dk2"/>
            </a:solidFill>
            <a:prstDash val="solid"/>
            <a:round/>
            <a:headEnd type="none" w="sm" len="sm"/>
            <a:tailEnd type="none" w="sm" len="sm"/>
          </a:ln>
        </p:spPr>
      </p:pic>
      <p:sp>
        <p:nvSpPr>
          <p:cNvPr id="1567" name="Google Shape;1567;p178"/>
          <p:cNvSpPr txBox="1">
            <a:spLocks noGrp="1"/>
          </p:cNvSpPr>
          <p:nvPr>
            <p:ph type="title"/>
          </p:nvPr>
        </p:nvSpPr>
        <p:spPr>
          <a:xfrm>
            <a:off x="1859300" y="194700"/>
            <a:ext cx="6186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3520" b="1"/>
              <a:t>Descriptive Analytics</a:t>
            </a:r>
            <a:endParaRPr sz="3520" b="1"/>
          </a:p>
        </p:txBody>
      </p:sp>
      <p:sp>
        <p:nvSpPr>
          <p:cNvPr id="1568" name="Google Shape;1568;p178"/>
          <p:cNvSpPr txBox="1">
            <a:spLocks noGrp="1"/>
          </p:cNvSpPr>
          <p:nvPr>
            <p:ph type="subTitle" idx="4294967295"/>
          </p:nvPr>
        </p:nvSpPr>
        <p:spPr>
          <a:xfrm>
            <a:off x="2196200" y="710500"/>
            <a:ext cx="8520600" cy="7926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sz="2000" i="1"/>
              <a:t>Data Visualization and Presentation</a:t>
            </a:r>
            <a:endParaRPr sz="2000" i="1"/>
          </a:p>
        </p:txBody>
      </p:sp>
      <p:pic>
        <p:nvPicPr>
          <p:cNvPr id="1569" name="Google Shape;1569;p178"/>
          <p:cNvPicPr preferRelativeResize="0"/>
          <p:nvPr/>
        </p:nvPicPr>
        <p:blipFill>
          <a:blip r:embed="rId4">
            <a:alphaModFix/>
          </a:blip>
          <a:stretch>
            <a:fillRect/>
          </a:stretch>
        </p:blipFill>
        <p:spPr>
          <a:xfrm>
            <a:off x="485500" y="1503100"/>
            <a:ext cx="5692801" cy="1231425"/>
          </a:xfrm>
          <a:prstGeom prst="rect">
            <a:avLst/>
          </a:prstGeom>
          <a:noFill/>
          <a:ln w="9525" cap="flat" cmpd="sng">
            <a:solidFill>
              <a:schemeClr val="dk2"/>
            </a:solidFill>
            <a:prstDash val="solid"/>
            <a:round/>
            <a:headEnd type="none" w="sm" len="sm"/>
            <a:tailEnd type="none" w="sm" len="sm"/>
          </a:ln>
        </p:spPr>
      </p:pic>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Shape 1573"/>
        <p:cNvGrpSpPr/>
        <p:nvPr/>
      </p:nvGrpSpPr>
      <p:grpSpPr>
        <a:xfrm>
          <a:off x="0" y="0"/>
          <a:ext cx="0" cy="0"/>
          <a:chOff x="0" y="0"/>
          <a:chExt cx="0" cy="0"/>
        </a:xfrm>
      </p:grpSpPr>
      <p:sp>
        <p:nvSpPr>
          <p:cNvPr id="1574" name="Google Shape;1574;p179"/>
          <p:cNvSpPr txBox="1"/>
          <p:nvPr/>
        </p:nvSpPr>
        <p:spPr>
          <a:xfrm>
            <a:off x="229025" y="200400"/>
            <a:ext cx="8784000" cy="4349700"/>
          </a:xfrm>
          <a:prstGeom prst="rect">
            <a:avLst/>
          </a:prstGeom>
          <a:noFill/>
          <a:ln>
            <a:noFill/>
          </a:ln>
        </p:spPr>
        <p:txBody>
          <a:bodyPr spcFirstLastPara="1" wrap="square" lIns="91425" tIns="91425" rIns="91425" bIns="91425" anchor="t" anchorCtr="0">
            <a:normAutofit fontScale="32500" lnSpcReduction="10000"/>
          </a:bodyPr>
          <a:lstStyle/>
          <a:p>
            <a:pPr marL="0" lvl="0" indent="0" algn="l" rtl="0">
              <a:lnSpc>
                <a:spcPct val="218181"/>
              </a:lnSpc>
              <a:spcBef>
                <a:spcPts val="3200"/>
              </a:spcBef>
              <a:spcAft>
                <a:spcPts val="0"/>
              </a:spcAft>
              <a:buNone/>
            </a:pPr>
            <a:r>
              <a:rPr lang="en" sz="2760" u="sng">
                <a:solidFill>
                  <a:srgbClr val="292929"/>
                </a:solidFill>
                <a:highlight>
                  <a:srgbClr val="FFFFFF"/>
                </a:highlight>
                <a:latin typeface="Georgia"/>
                <a:ea typeface="Georgia"/>
                <a:cs typeface="Georgia"/>
                <a:sym typeface="Georgia"/>
              </a:rPr>
              <a:t>Will pass this to shi</a:t>
            </a:r>
            <a:endParaRPr sz="2760" u="sng">
              <a:solidFill>
                <a:srgbClr val="292929"/>
              </a:solidFill>
              <a:highlight>
                <a:srgbClr val="FFFFFF"/>
              </a:highlight>
              <a:latin typeface="Georgia"/>
              <a:ea typeface="Georgia"/>
              <a:cs typeface="Georgia"/>
              <a:sym typeface="Georgia"/>
            </a:endParaRPr>
          </a:p>
          <a:p>
            <a:pPr marL="0" lvl="0" indent="0" algn="l" rtl="0">
              <a:lnSpc>
                <a:spcPct val="218181"/>
              </a:lnSpc>
              <a:spcBef>
                <a:spcPts val="3200"/>
              </a:spcBef>
              <a:spcAft>
                <a:spcPts val="0"/>
              </a:spcAft>
              <a:buNone/>
            </a:pPr>
            <a:r>
              <a:rPr lang="en" sz="8510" u="sng">
                <a:solidFill>
                  <a:srgbClr val="1155CC"/>
                </a:solidFill>
                <a:highlight>
                  <a:srgbClr val="FFFFFF"/>
                </a:highlight>
              </a:rPr>
              <a:t>Our solution to the very competitive Telco landscape</a:t>
            </a:r>
            <a:endParaRPr sz="8510" u="sng">
              <a:solidFill>
                <a:srgbClr val="1155CC"/>
              </a:solidFill>
              <a:highlight>
                <a:srgbClr val="FFFFFF"/>
              </a:highlight>
            </a:endParaRPr>
          </a:p>
          <a:p>
            <a:pPr marL="0" lvl="0" indent="0" algn="l" rtl="0">
              <a:lnSpc>
                <a:spcPct val="218181"/>
              </a:lnSpc>
              <a:spcBef>
                <a:spcPts val="3200"/>
              </a:spcBef>
              <a:spcAft>
                <a:spcPts val="0"/>
              </a:spcAft>
              <a:buNone/>
            </a:pPr>
            <a:r>
              <a:rPr lang="en" sz="5783">
                <a:solidFill>
                  <a:srgbClr val="1155CC"/>
                </a:solidFill>
                <a:highlight>
                  <a:srgbClr val="FFFFFF"/>
                </a:highlight>
              </a:rPr>
              <a:t>The key to attract new customers and at the same time avoid contract terminations (churn) Grow revenue generating base. Looking at churn, different reasons trigger customers to terminate their contracts, for example better price offers, more interesting packages, bad service experiences or change of customers’ personal situations.</a:t>
            </a:r>
            <a:endParaRPr sz="5783">
              <a:solidFill>
                <a:srgbClr val="1155CC"/>
              </a:solidFill>
              <a:highlight>
                <a:srgbClr val="FFFFFF"/>
              </a:highlight>
            </a:endParaRPr>
          </a:p>
          <a:p>
            <a:pPr marL="0" lvl="0" indent="0" algn="l" rtl="0">
              <a:lnSpc>
                <a:spcPct val="218181"/>
              </a:lnSpc>
              <a:spcBef>
                <a:spcPts val="3200"/>
              </a:spcBef>
              <a:spcAft>
                <a:spcPts val="0"/>
              </a:spcAft>
              <a:buNone/>
            </a:pPr>
            <a:endParaRPr sz="1600">
              <a:solidFill>
                <a:srgbClr val="292929"/>
              </a:solidFill>
              <a:highlight>
                <a:srgbClr val="FFFFFF"/>
              </a:highlight>
            </a:endParaRPr>
          </a:p>
        </p:txBody>
      </p:sp>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Shape 1578"/>
        <p:cNvGrpSpPr/>
        <p:nvPr/>
      </p:nvGrpSpPr>
      <p:grpSpPr>
        <a:xfrm>
          <a:off x="0" y="0"/>
          <a:ext cx="0" cy="0"/>
          <a:chOff x="0" y="0"/>
          <a:chExt cx="0" cy="0"/>
        </a:xfrm>
      </p:grpSpPr>
      <p:sp>
        <p:nvSpPr>
          <p:cNvPr id="1579" name="Google Shape;1579;p180"/>
          <p:cNvSpPr txBox="1"/>
          <p:nvPr/>
        </p:nvSpPr>
        <p:spPr>
          <a:xfrm>
            <a:off x="590925" y="360150"/>
            <a:ext cx="8391300" cy="4423200"/>
          </a:xfrm>
          <a:prstGeom prst="rect">
            <a:avLst/>
          </a:prstGeom>
          <a:noFill/>
          <a:ln>
            <a:noFill/>
          </a:ln>
        </p:spPr>
        <p:txBody>
          <a:bodyPr spcFirstLastPara="1" wrap="square" lIns="91425" tIns="91425" rIns="91425" bIns="91425" anchor="t" anchorCtr="0">
            <a:normAutofit/>
          </a:bodyPr>
          <a:lstStyle/>
          <a:p>
            <a:pPr marL="0" lvl="0" indent="0" algn="l" rtl="0">
              <a:lnSpc>
                <a:spcPct val="218181"/>
              </a:lnSpc>
              <a:spcBef>
                <a:spcPts val="3200"/>
              </a:spcBef>
              <a:spcAft>
                <a:spcPts val="0"/>
              </a:spcAft>
              <a:buNone/>
            </a:pPr>
            <a:r>
              <a:rPr lang="en" sz="1900">
                <a:solidFill>
                  <a:srgbClr val="1155CC"/>
                </a:solidFill>
                <a:highlight>
                  <a:srgbClr val="FFFFFF"/>
                </a:highlight>
                <a:latin typeface="Georgia"/>
                <a:ea typeface="Georgia"/>
                <a:cs typeface="Georgia"/>
                <a:sym typeface="Georgia"/>
              </a:rPr>
              <a:t>Churn analytics provides valuable capabilities to predict customer churn and also define the underlying reasons that drive it. The churn metric is mostly shown as the percentage of customers that cancel a product or service within a given period (mostly months). If a Telco company had 10 Mio. customers on the 1st of January and received 500K contract terminations until the 31st of January the monthly churn for January would be 5%.</a:t>
            </a:r>
            <a:endParaRPr sz="1700">
              <a:solidFill>
                <a:srgbClr val="1155CC"/>
              </a:solidFill>
            </a:endParaRPr>
          </a:p>
        </p:txBody>
      </p:sp>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bg>
      <p:bgPr>
        <a:solidFill>
          <a:srgbClr val="45818E"/>
        </a:solidFill>
        <a:effectLst/>
      </p:bgPr>
    </p:bg>
    <p:spTree>
      <p:nvGrpSpPr>
        <p:cNvPr id="1" name="Shape 1583"/>
        <p:cNvGrpSpPr/>
        <p:nvPr/>
      </p:nvGrpSpPr>
      <p:grpSpPr>
        <a:xfrm>
          <a:off x="0" y="0"/>
          <a:ext cx="0" cy="0"/>
          <a:chOff x="0" y="0"/>
          <a:chExt cx="0" cy="0"/>
        </a:xfrm>
      </p:grpSpPr>
      <p:pic>
        <p:nvPicPr>
          <p:cNvPr id="1584" name="Google Shape;1584;p181"/>
          <p:cNvPicPr preferRelativeResize="0"/>
          <p:nvPr/>
        </p:nvPicPr>
        <p:blipFill>
          <a:blip r:embed="rId3">
            <a:alphaModFix/>
          </a:blip>
          <a:stretch>
            <a:fillRect/>
          </a:stretch>
        </p:blipFill>
        <p:spPr>
          <a:xfrm>
            <a:off x="2213350" y="182025"/>
            <a:ext cx="5668326" cy="4218900"/>
          </a:xfrm>
          <a:prstGeom prst="rect">
            <a:avLst/>
          </a:prstGeom>
          <a:noFill/>
          <a:ln>
            <a:noFill/>
          </a:ln>
        </p:spPr>
      </p:pic>
      <p:sp>
        <p:nvSpPr>
          <p:cNvPr id="1585" name="Google Shape;1585;p181"/>
          <p:cNvSpPr txBox="1">
            <a:spLocks noGrp="1"/>
          </p:cNvSpPr>
          <p:nvPr>
            <p:ph type="subTitle" idx="1"/>
          </p:nvPr>
        </p:nvSpPr>
        <p:spPr>
          <a:xfrm>
            <a:off x="638825" y="389575"/>
            <a:ext cx="3243300" cy="932700"/>
          </a:xfrm>
          <a:prstGeom prst="rect">
            <a:avLst/>
          </a:prstGeom>
        </p:spPr>
        <p:txBody>
          <a:bodyPr spcFirstLastPara="1" wrap="square" lIns="91425" tIns="91425" rIns="91425" bIns="91425" anchor="t" anchorCtr="0">
            <a:normAutofit lnSpcReduction="10000"/>
          </a:bodyPr>
          <a:lstStyle/>
          <a:p>
            <a:pPr marL="0" lvl="0" indent="0" algn="l" rtl="0">
              <a:spcBef>
                <a:spcPts val="0"/>
              </a:spcBef>
              <a:spcAft>
                <a:spcPts val="0"/>
              </a:spcAft>
              <a:buClr>
                <a:schemeClr val="dk1"/>
              </a:buClr>
              <a:buSzPts val="1100"/>
              <a:buFont typeface="Arial"/>
              <a:buNone/>
            </a:pPr>
            <a:r>
              <a:rPr lang="en" sz="5200">
                <a:solidFill>
                  <a:srgbClr val="FFFFFF"/>
                </a:solidFill>
                <a:latin typeface="Impact"/>
                <a:ea typeface="Impact"/>
                <a:cs typeface="Impact"/>
                <a:sym typeface="Impact"/>
              </a:rPr>
              <a:t>Team Two</a:t>
            </a:r>
            <a:r>
              <a:rPr lang="en" sz="5200">
                <a:solidFill>
                  <a:schemeClr val="dk1"/>
                </a:solidFill>
                <a:latin typeface="Impact"/>
                <a:ea typeface="Impact"/>
                <a:cs typeface="Impact"/>
                <a:sym typeface="Impact"/>
              </a:rPr>
              <a:t> </a:t>
            </a:r>
            <a:endParaRPr>
              <a:latin typeface="Impact"/>
              <a:ea typeface="Impact"/>
              <a:cs typeface="Impact"/>
              <a:sym typeface="Impact"/>
            </a:endParaRPr>
          </a:p>
        </p:txBody>
      </p:sp>
      <p:sp>
        <p:nvSpPr>
          <p:cNvPr id="1586" name="Google Shape;1586;p181"/>
          <p:cNvSpPr txBox="1">
            <a:spLocks noGrp="1"/>
          </p:cNvSpPr>
          <p:nvPr>
            <p:ph type="ctrTitle"/>
          </p:nvPr>
        </p:nvSpPr>
        <p:spPr>
          <a:xfrm rot="191">
            <a:off x="3545228" y="3529325"/>
            <a:ext cx="5401200" cy="932400"/>
          </a:xfrm>
          <a:prstGeom prst="rect">
            <a:avLst/>
          </a:prstGeom>
        </p:spPr>
        <p:txBody>
          <a:bodyPr spcFirstLastPara="1" wrap="square" lIns="91425" tIns="91425" rIns="91425" bIns="91425" anchor="b" anchorCtr="0">
            <a:normAutofit fontScale="90000"/>
          </a:bodyPr>
          <a:lstStyle/>
          <a:p>
            <a:pPr marL="0" lvl="0" indent="0" algn="l" rtl="0">
              <a:spcBef>
                <a:spcPts val="0"/>
              </a:spcBef>
              <a:spcAft>
                <a:spcPts val="0"/>
              </a:spcAft>
              <a:buNone/>
            </a:pPr>
            <a:r>
              <a:rPr lang="en">
                <a:solidFill>
                  <a:srgbClr val="FFFFFF"/>
                </a:solidFill>
                <a:latin typeface="Impact"/>
                <a:ea typeface="Impact"/>
                <a:cs typeface="Impact"/>
                <a:sym typeface="Impact"/>
              </a:rPr>
              <a:t>Data Science Project</a:t>
            </a:r>
            <a:r>
              <a:rPr lang="en">
                <a:latin typeface="Impact"/>
                <a:ea typeface="Impact"/>
                <a:cs typeface="Impact"/>
                <a:sym typeface="Impact"/>
              </a:rPr>
              <a:t> </a:t>
            </a:r>
            <a:endParaRPr>
              <a:latin typeface="Impact"/>
              <a:ea typeface="Impact"/>
              <a:cs typeface="Impact"/>
              <a:sym typeface="Impact"/>
            </a:endParaRPr>
          </a:p>
        </p:txBody>
      </p:sp>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Shape 1590"/>
        <p:cNvGrpSpPr/>
        <p:nvPr/>
      </p:nvGrpSpPr>
      <p:grpSpPr>
        <a:xfrm>
          <a:off x="0" y="0"/>
          <a:ext cx="0" cy="0"/>
          <a:chOff x="0" y="0"/>
          <a:chExt cx="0" cy="0"/>
        </a:xfrm>
      </p:grpSpPr>
      <p:sp>
        <p:nvSpPr>
          <p:cNvPr id="1591" name="Google Shape;1591;p182"/>
          <p:cNvSpPr txBox="1"/>
          <p:nvPr/>
        </p:nvSpPr>
        <p:spPr>
          <a:xfrm>
            <a:off x="212500" y="526175"/>
            <a:ext cx="3182400" cy="316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900" b="1"/>
              <a:t>09 - Tang Kok Yong - AI0403</a:t>
            </a:r>
            <a:endParaRPr sz="900" b="1"/>
          </a:p>
        </p:txBody>
      </p:sp>
      <p:sp>
        <p:nvSpPr>
          <p:cNvPr id="1592" name="Google Shape;1592;p182"/>
          <p:cNvSpPr txBox="1">
            <a:spLocks noGrp="1"/>
          </p:cNvSpPr>
          <p:nvPr>
            <p:ph type="ctrTitle"/>
          </p:nvPr>
        </p:nvSpPr>
        <p:spPr>
          <a:xfrm>
            <a:off x="1452175" y="-7100"/>
            <a:ext cx="6243900" cy="7692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sz="3500" b="1"/>
              <a:t>Predictive Analytics</a:t>
            </a:r>
            <a:endParaRPr sz="3500" b="1"/>
          </a:p>
        </p:txBody>
      </p:sp>
      <p:sp>
        <p:nvSpPr>
          <p:cNvPr id="1593" name="Google Shape;1593;p182"/>
          <p:cNvSpPr txBox="1"/>
          <p:nvPr/>
        </p:nvSpPr>
        <p:spPr>
          <a:xfrm>
            <a:off x="913100" y="1214625"/>
            <a:ext cx="7089000" cy="769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t>“</a:t>
            </a:r>
            <a:r>
              <a:rPr lang="en" sz="2000" i="1"/>
              <a:t>I have no special talents. I am only passionately curious.</a:t>
            </a:r>
            <a:r>
              <a:rPr lang="en" sz="2000"/>
              <a:t>” </a:t>
            </a:r>
            <a:endParaRPr sz="2000"/>
          </a:p>
          <a:p>
            <a:pPr marL="2743200" lvl="0" indent="457200" algn="ctr" rtl="0">
              <a:spcBef>
                <a:spcPts val="0"/>
              </a:spcBef>
              <a:spcAft>
                <a:spcPts val="0"/>
              </a:spcAft>
              <a:buNone/>
            </a:pPr>
            <a:r>
              <a:rPr lang="en" sz="1700"/>
              <a:t>-- Albert E=mc</a:t>
            </a:r>
            <a:r>
              <a:rPr lang="en" sz="1700" baseline="30000"/>
              <a:t>2</a:t>
            </a:r>
            <a:endParaRPr sz="1700" baseline="30000"/>
          </a:p>
        </p:txBody>
      </p:sp>
      <p:sp>
        <p:nvSpPr>
          <p:cNvPr id="1594" name="Google Shape;1594;p182"/>
          <p:cNvSpPr txBox="1"/>
          <p:nvPr/>
        </p:nvSpPr>
        <p:spPr>
          <a:xfrm>
            <a:off x="3357850" y="3737650"/>
            <a:ext cx="2142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Looking under the hood</a:t>
            </a:r>
            <a:endParaRPr/>
          </a:p>
        </p:txBody>
      </p:sp>
      <p:pic>
        <p:nvPicPr>
          <p:cNvPr id="1595" name="Google Shape;1595;p182"/>
          <p:cNvPicPr preferRelativeResize="0"/>
          <p:nvPr/>
        </p:nvPicPr>
        <p:blipFill>
          <a:blip r:embed="rId3">
            <a:alphaModFix/>
          </a:blip>
          <a:stretch>
            <a:fillRect/>
          </a:stretch>
        </p:blipFill>
        <p:spPr>
          <a:xfrm>
            <a:off x="3155875" y="1983825"/>
            <a:ext cx="2384099" cy="178807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pic>
        <p:nvPicPr>
          <p:cNvPr id="180" name="Google Shape;180;p31"/>
          <p:cNvPicPr preferRelativeResize="0"/>
          <p:nvPr/>
        </p:nvPicPr>
        <p:blipFill>
          <a:blip r:embed="rId3">
            <a:alphaModFix/>
          </a:blip>
          <a:stretch>
            <a:fillRect/>
          </a:stretch>
        </p:blipFill>
        <p:spPr>
          <a:xfrm>
            <a:off x="167100" y="860125"/>
            <a:ext cx="4653099" cy="3661750"/>
          </a:xfrm>
          <a:prstGeom prst="rect">
            <a:avLst/>
          </a:prstGeom>
          <a:noFill/>
          <a:ln>
            <a:noFill/>
          </a:ln>
        </p:spPr>
      </p:pic>
      <p:sp>
        <p:nvSpPr>
          <p:cNvPr id="181" name="Google Shape;181;p31"/>
          <p:cNvSpPr txBox="1"/>
          <p:nvPr/>
        </p:nvSpPr>
        <p:spPr>
          <a:xfrm>
            <a:off x="5127275" y="2092750"/>
            <a:ext cx="3930600" cy="2529000"/>
          </a:xfrm>
          <a:prstGeom prst="rect">
            <a:avLst/>
          </a:prstGeom>
          <a:noFill/>
          <a:ln>
            <a:noFill/>
          </a:ln>
        </p:spPr>
        <p:txBody>
          <a:bodyPr spcFirstLastPara="1" wrap="square" lIns="91425" tIns="91425" rIns="91425" bIns="91425" anchor="t" anchorCtr="0">
            <a:normAutofit/>
          </a:bodyPr>
          <a:lstStyle/>
          <a:p>
            <a:pPr marL="0" lvl="0" indent="0" algn="l" rtl="0">
              <a:spcBef>
                <a:spcPts val="0"/>
              </a:spcBef>
              <a:spcAft>
                <a:spcPts val="0"/>
              </a:spcAft>
              <a:buNone/>
            </a:pPr>
            <a:r>
              <a:rPr lang="en" sz="2300" b="1" i="1">
                <a:solidFill>
                  <a:srgbClr val="1C4587"/>
                </a:solidFill>
              </a:rPr>
              <a:t>“Churn will be never ending, hence the unending Loop to keep finding more innovative solutions.”</a:t>
            </a:r>
            <a:endParaRPr sz="2300" b="1" i="1">
              <a:solidFill>
                <a:srgbClr val="1C4587"/>
              </a:solidFill>
            </a:endParaRPr>
          </a:p>
        </p:txBody>
      </p:sp>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Shape 1599"/>
        <p:cNvGrpSpPr/>
        <p:nvPr/>
      </p:nvGrpSpPr>
      <p:grpSpPr>
        <a:xfrm>
          <a:off x="0" y="0"/>
          <a:ext cx="0" cy="0"/>
          <a:chOff x="0" y="0"/>
          <a:chExt cx="0" cy="0"/>
        </a:xfrm>
      </p:grpSpPr>
      <p:pic>
        <p:nvPicPr>
          <p:cNvPr id="1600" name="Google Shape;1600;p183" title="1"/>
          <p:cNvPicPr preferRelativeResize="0"/>
          <p:nvPr/>
        </p:nvPicPr>
        <p:blipFill rotWithShape="1">
          <a:blip r:embed="rId3">
            <a:alphaModFix/>
          </a:blip>
          <a:srcRect l="8801" r="21788"/>
          <a:stretch/>
        </p:blipFill>
        <p:spPr>
          <a:xfrm rot="-42">
            <a:off x="126025" y="123986"/>
            <a:ext cx="1469575" cy="1472482"/>
          </a:xfrm>
          <a:prstGeom prst="rect">
            <a:avLst/>
          </a:prstGeom>
          <a:noFill/>
          <a:ln>
            <a:noFill/>
          </a:ln>
        </p:spPr>
      </p:pic>
      <p:pic>
        <p:nvPicPr>
          <p:cNvPr id="1601" name="Google Shape;1601;p183"/>
          <p:cNvPicPr preferRelativeResize="0"/>
          <p:nvPr/>
        </p:nvPicPr>
        <p:blipFill>
          <a:blip r:embed="rId4">
            <a:alphaModFix/>
          </a:blip>
          <a:stretch>
            <a:fillRect/>
          </a:stretch>
        </p:blipFill>
        <p:spPr>
          <a:xfrm>
            <a:off x="7837624" y="1096273"/>
            <a:ext cx="1174750" cy="1239808"/>
          </a:xfrm>
          <a:prstGeom prst="rect">
            <a:avLst/>
          </a:prstGeom>
          <a:noFill/>
          <a:ln>
            <a:noFill/>
          </a:ln>
        </p:spPr>
      </p:pic>
      <p:pic>
        <p:nvPicPr>
          <p:cNvPr id="1602" name="Google Shape;1602;p183"/>
          <p:cNvPicPr preferRelativeResize="0"/>
          <p:nvPr/>
        </p:nvPicPr>
        <p:blipFill>
          <a:blip r:embed="rId5">
            <a:alphaModFix/>
          </a:blip>
          <a:stretch>
            <a:fillRect/>
          </a:stretch>
        </p:blipFill>
        <p:spPr>
          <a:xfrm>
            <a:off x="251188" y="1663146"/>
            <a:ext cx="1279090" cy="1472499"/>
          </a:xfrm>
          <a:prstGeom prst="rect">
            <a:avLst/>
          </a:prstGeom>
          <a:noFill/>
          <a:ln>
            <a:noFill/>
          </a:ln>
        </p:spPr>
      </p:pic>
      <p:pic>
        <p:nvPicPr>
          <p:cNvPr id="1603" name="Google Shape;1603;p183"/>
          <p:cNvPicPr preferRelativeResize="0"/>
          <p:nvPr/>
        </p:nvPicPr>
        <p:blipFill rotWithShape="1">
          <a:blip r:embed="rId6">
            <a:alphaModFix/>
          </a:blip>
          <a:srcRect r="63689" b="58494"/>
          <a:stretch/>
        </p:blipFill>
        <p:spPr>
          <a:xfrm>
            <a:off x="251203" y="3340523"/>
            <a:ext cx="1279075" cy="1472497"/>
          </a:xfrm>
          <a:prstGeom prst="rect">
            <a:avLst/>
          </a:prstGeom>
          <a:noFill/>
          <a:ln>
            <a:noFill/>
          </a:ln>
        </p:spPr>
      </p:pic>
      <p:pic>
        <p:nvPicPr>
          <p:cNvPr id="1604" name="Google Shape;1604;p183"/>
          <p:cNvPicPr preferRelativeResize="0"/>
          <p:nvPr/>
        </p:nvPicPr>
        <p:blipFill rotWithShape="1">
          <a:blip r:embed="rId7">
            <a:alphaModFix/>
          </a:blip>
          <a:srcRect b="10297"/>
          <a:stretch/>
        </p:blipFill>
        <p:spPr>
          <a:xfrm>
            <a:off x="7747550" y="3671750"/>
            <a:ext cx="1354899" cy="1323051"/>
          </a:xfrm>
          <a:prstGeom prst="rect">
            <a:avLst/>
          </a:prstGeom>
          <a:noFill/>
          <a:ln>
            <a:noFill/>
          </a:ln>
        </p:spPr>
      </p:pic>
      <p:pic>
        <p:nvPicPr>
          <p:cNvPr id="1605" name="Google Shape;1605;p183"/>
          <p:cNvPicPr preferRelativeResize="0"/>
          <p:nvPr/>
        </p:nvPicPr>
        <p:blipFill>
          <a:blip r:embed="rId8">
            <a:alphaModFix/>
          </a:blip>
          <a:stretch>
            <a:fillRect/>
          </a:stretch>
        </p:blipFill>
        <p:spPr>
          <a:xfrm>
            <a:off x="7747550" y="-142011"/>
            <a:ext cx="1354901" cy="1323113"/>
          </a:xfrm>
          <a:prstGeom prst="rect">
            <a:avLst/>
          </a:prstGeom>
          <a:noFill/>
          <a:ln>
            <a:noFill/>
          </a:ln>
        </p:spPr>
      </p:pic>
      <p:pic>
        <p:nvPicPr>
          <p:cNvPr id="1606" name="Google Shape;1606;p183"/>
          <p:cNvPicPr preferRelativeResize="0"/>
          <p:nvPr/>
        </p:nvPicPr>
        <p:blipFill rotWithShape="1">
          <a:blip r:embed="rId9">
            <a:alphaModFix/>
          </a:blip>
          <a:srcRect l="7367" t="6234" r="-3679" b="9055"/>
          <a:stretch/>
        </p:blipFill>
        <p:spPr>
          <a:xfrm flipH="1">
            <a:off x="7682229" y="2240618"/>
            <a:ext cx="1354901" cy="1323009"/>
          </a:xfrm>
          <a:prstGeom prst="rect">
            <a:avLst/>
          </a:prstGeom>
          <a:noFill/>
          <a:ln>
            <a:noFill/>
          </a:ln>
        </p:spPr>
      </p:pic>
      <p:graphicFrame>
        <p:nvGraphicFramePr>
          <p:cNvPr id="1607" name="Google Shape;1607;p183"/>
          <p:cNvGraphicFramePr/>
          <p:nvPr/>
        </p:nvGraphicFramePr>
        <p:xfrm>
          <a:off x="1738463" y="-12"/>
          <a:ext cx="3000000" cy="3000000"/>
        </p:xfrm>
        <a:graphic>
          <a:graphicData uri="http://schemas.openxmlformats.org/drawingml/2006/table">
            <a:tbl>
              <a:tblPr>
                <a:noFill/>
                <a:tableStyleId>{682E25D0-6245-4FD7-9CDA-C392EA4E675A}</a:tableStyleId>
              </a:tblPr>
              <a:tblGrid>
                <a:gridCol w="5800875">
                  <a:extLst>
                    <a:ext uri="{9D8B030D-6E8A-4147-A177-3AD203B41FA5}">
                      <a16:colId xmlns:a16="http://schemas.microsoft.com/office/drawing/2014/main" val="20000"/>
                    </a:ext>
                  </a:extLst>
                </a:gridCol>
              </a:tblGrid>
              <a:tr h="542400">
                <a:tc>
                  <a:txBody>
                    <a:bodyPr/>
                    <a:lstStyle/>
                    <a:p>
                      <a:pPr marL="0" lvl="0" indent="0" algn="ctr" rtl="0">
                        <a:lnSpc>
                          <a:spcPct val="115000"/>
                        </a:lnSpc>
                        <a:spcBef>
                          <a:spcPts val="1200"/>
                        </a:spcBef>
                        <a:spcAft>
                          <a:spcPts val="0"/>
                        </a:spcAft>
                        <a:buNone/>
                      </a:pPr>
                      <a:r>
                        <a:rPr lang="en" sz="3100" b="1"/>
                        <a:t>Our Team Members &amp; Scope</a:t>
                      </a:r>
                      <a:endParaRPr sz="3100" b="1"/>
                    </a:p>
                  </a:txBody>
                  <a:tcPr marL="95250" marR="95250" marT="95250" marB="95250">
                    <a:lnL w="12650" cap="flat" cmpd="sng">
                      <a:solidFill>
                        <a:srgbClr val="9E9E9E"/>
                      </a:solidFill>
                      <a:prstDash val="solid"/>
                      <a:round/>
                      <a:headEnd type="none" w="sm" len="sm"/>
                      <a:tailEnd type="none" w="sm" len="sm"/>
                    </a:lnL>
                    <a:lnR w="12650" cap="flat" cmpd="sng">
                      <a:solidFill>
                        <a:srgbClr val="9E9E9E"/>
                      </a:solidFill>
                      <a:prstDash val="solid"/>
                      <a:round/>
                      <a:headEnd type="none" w="sm" len="sm"/>
                      <a:tailEnd type="none" w="sm" len="sm"/>
                    </a:lnR>
                    <a:lnT w="12650" cap="flat" cmpd="sng">
                      <a:solidFill>
                        <a:srgbClr val="9E9E9E"/>
                      </a:solidFill>
                      <a:prstDash val="solid"/>
                      <a:round/>
                      <a:headEnd type="none" w="sm" len="sm"/>
                      <a:tailEnd type="none" w="sm" len="sm"/>
                    </a:lnT>
                    <a:lnB w="12650" cap="flat" cmpd="sng">
                      <a:solidFill>
                        <a:srgbClr val="9E9E9E"/>
                      </a:solidFill>
                      <a:prstDash val="solid"/>
                      <a:round/>
                      <a:headEnd type="none" w="sm" len="sm"/>
                      <a:tailEnd type="none" w="sm" len="sm"/>
                    </a:lnB>
                    <a:solidFill>
                      <a:srgbClr val="CCCCCC"/>
                    </a:solidFill>
                  </a:tcPr>
                </a:tc>
                <a:extLst>
                  <a:ext uri="{0D108BD9-81ED-4DB2-BD59-A6C34878D82A}">
                    <a16:rowId xmlns:a16="http://schemas.microsoft.com/office/drawing/2014/main" val="10000"/>
                  </a:ext>
                </a:extLst>
              </a:tr>
              <a:tr h="542400">
                <a:tc>
                  <a:txBody>
                    <a:bodyPr/>
                    <a:lstStyle/>
                    <a:p>
                      <a:pPr marL="0" lvl="0" indent="0" algn="l" rtl="0">
                        <a:lnSpc>
                          <a:spcPct val="115000"/>
                        </a:lnSpc>
                        <a:spcBef>
                          <a:spcPts val="1200"/>
                        </a:spcBef>
                        <a:spcAft>
                          <a:spcPts val="0"/>
                        </a:spcAft>
                        <a:buNone/>
                      </a:pPr>
                      <a:r>
                        <a:rPr lang="en"/>
                        <a:t>1.Paul - Introduction, EDT, Pain-Points</a:t>
                      </a:r>
                      <a:endParaRPr/>
                    </a:p>
                  </a:txBody>
                  <a:tcPr marL="95250" marR="95250" marT="95250" marB="95250">
                    <a:lnL w="12650" cap="flat" cmpd="sng">
                      <a:solidFill>
                        <a:srgbClr val="9E9E9E"/>
                      </a:solidFill>
                      <a:prstDash val="solid"/>
                      <a:round/>
                      <a:headEnd type="none" w="sm" len="sm"/>
                      <a:tailEnd type="none" w="sm" len="sm"/>
                    </a:lnL>
                    <a:lnR w="12650" cap="flat" cmpd="sng">
                      <a:solidFill>
                        <a:srgbClr val="9E9E9E"/>
                      </a:solidFill>
                      <a:prstDash val="solid"/>
                      <a:round/>
                      <a:headEnd type="none" w="sm" len="sm"/>
                      <a:tailEnd type="none" w="sm" len="sm"/>
                    </a:lnR>
                    <a:lnT w="12650" cap="flat" cmpd="sng">
                      <a:solidFill>
                        <a:srgbClr val="9E9E9E"/>
                      </a:solidFill>
                      <a:prstDash val="solid"/>
                      <a:round/>
                      <a:headEnd type="none" w="sm" len="sm"/>
                      <a:tailEnd type="none" w="sm" len="sm"/>
                    </a:lnT>
                    <a:lnB w="12650" cap="flat" cmpd="sng">
                      <a:solidFill>
                        <a:srgbClr val="9E9E9E"/>
                      </a:solidFill>
                      <a:prstDash val="solid"/>
                      <a:round/>
                      <a:headEnd type="none" w="sm" len="sm"/>
                      <a:tailEnd type="none" w="sm" len="sm"/>
                    </a:lnB>
                    <a:solidFill>
                      <a:srgbClr val="D0E0E3"/>
                    </a:solidFill>
                  </a:tcPr>
                </a:tc>
                <a:extLst>
                  <a:ext uri="{0D108BD9-81ED-4DB2-BD59-A6C34878D82A}">
                    <a16:rowId xmlns:a16="http://schemas.microsoft.com/office/drawing/2014/main" val="10001"/>
                  </a:ext>
                </a:extLst>
              </a:tr>
              <a:tr h="817325">
                <a:tc>
                  <a:txBody>
                    <a:bodyPr/>
                    <a:lstStyle/>
                    <a:p>
                      <a:pPr marL="0" lvl="0" indent="0" algn="l" rtl="0">
                        <a:lnSpc>
                          <a:spcPct val="115000"/>
                        </a:lnSpc>
                        <a:spcBef>
                          <a:spcPts val="1200"/>
                        </a:spcBef>
                        <a:spcAft>
                          <a:spcPts val="0"/>
                        </a:spcAft>
                        <a:buNone/>
                      </a:pPr>
                      <a:r>
                        <a:rPr lang="en"/>
                        <a:t>2.Shiji - Potential Solution Explorer / Domain Expert</a:t>
                      </a:r>
                      <a:endParaRPr/>
                    </a:p>
                  </a:txBody>
                  <a:tcPr marL="95250" marR="95250" marT="95250" marB="95250">
                    <a:lnL w="12650" cap="flat" cmpd="sng">
                      <a:solidFill>
                        <a:srgbClr val="9E9E9E"/>
                      </a:solidFill>
                      <a:prstDash val="solid"/>
                      <a:round/>
                      <a:headEnd type="none" w="sm" len="sm"/>
                      <a:tailEnd type="none" w="sm" len="sm"/>
                    </a:lnL>
                    <a:lnR w="12650" cap="flat" cmpd="sng">
                      <a:solidFill>
                        <a:srgbClr val="9E9E9E"/>
                      </a:solidFill>
                      <a:prstDash val="solid"/>
                      <a:round/>
                      <a:headEnd type="none" w="sm" len="sm"/>
                      <a:tailEnd type="none" w="sm" len="sm"/>
                    </a:lnR>
                    <a:lnT w="12650" cap="flat" cmpd="sng">
                      <a:solidFill>
                        <a:srgbClr val="9E9E9E"/>
                      </a:solidFill>
                      <a:prstDash val="solid"/>
                      <a:round/>
                      <a:headEnd type="none" w="sm" len="sm"/>
                      <a:tailEnd type="none" w="sm" len="sm"/>
                    </a:lnT>
                    <a:lnB w="12650" cap="flat" cmpd="sng">
                      <a:solidFill>
                        <a:srgbClr val="9E9E9E"/>
                      </a:solidFill>
                      <a:prstDash val="solid"/>
                      <a:round/>
                      <a:headEnd type="none" w="sm" len="sm"/>
                      <a:tailEnd type="none" w="sm" len="sm"/>
                    </a:lnB>
                    <a:solidFill>
                      <a:srgbClr val="D0E0E3"/>
                    </a:solidFill>
                  </a:tcPr>
                </a:tc>
                <a:extLst>
                  <a:ext uri="{0D108BD9-81ED-4DB2-BD59-A6C34878D82A}">
                    <a16:rowId xmlns:a16="http://schemas.microsoft.com/office/drawing/2014/main" val="10002"/>
                  </a:ext>
                </a:extLst>
              </a:tr>
              <a:tr h="542400">
                <a:tc>
                  <a:txBody>
                    <a:bodyPr/>
                    <a:lstStyle/>
                    <a:p>
                      <a:pPr marL="0" lvl="0" indent="0" algn="l" rtl="0">
                        <a:lnSpc>
                          <a:spcPct val="115000"/>
                        </a:lnSpc>
                        <a:spcBef>
                          <a:spcPts val="1200"/>
                        </a:spcBef>
                        <a:spcAft>
                          <a:spcPts val="0"/>
                        </a:spcAft>
                        <a:buNone/>
                      </a:pPr>
                      <a:r>
                        <a:rPr lang="en"/>
                        <a:t>3.Regina - Data Analyst and Refiner</a:t>
                      </a:r>
                      <a:endParaRPr/>
                    </a:p>
                  </a:txBody>
                  <a:tcPr marL="95250" marR="95250" marT="95250" marB="95250">
                    <a:lnL w="12650" cap="flat" cmpd="sng">
                      <a:solidFill>
                        <a:srgbClr val="9E9E9E"/>
                      </a:solidFill>
                      <a:prstDash val="solid"/>
                      <a:round/>
                      <a:headEnd type="none" w="sm" len="sm"/>
                      <a:tailEnd type="none" w="sm" len="sm"/>
                    </a:lnL>
                    <a:lnR w="12650" cap="flat" cmpd="sng">
                      <a:solidFill>
                        <a:srgbClr val="9E9E9E"/>
                      </a:solidFill>
                      <a:prstDash val="solid"/>
                      <a:round/>
                      <a:headEnd type="none" w="sm" len="sm"/>
                      <a:tailEnd type="none" w="sm" len="sm"/>
                    </a:lnR>
                    <a:lnT w="12650" cap="flat" cmpd="sng">
                      <a:solidFill>
                        <a:srgbClr val="9E9E9E"/>
                      </a:solidFill>
                      <a:prstDash val="solid"/>
                      <a:round/>
                      <a:headEnd type="none" w="sm" len="sm"/>
                      <a:tailEnd type="none" w="sm" len="sm"/>
                    </a:lnT>
                    <a:lnB w="12650" cap="flat" cmpd="sng">
                      <a:solidFill>
                        <a:srgbClr val="9E9E9E"/>
                      </a:solidFill>
                      <a:prstDash val="solid"/>
                      <a:round/>
                      <a:headEnd type="none" w="sm" len="sm"/>
                      <a:tailEnd type="none" w="sm" len="sm"/>
                    </a:lnB>
                    <a:solidFill>
                      <a:srgbClr val="D0E0E3"/>
                    </a:solidFill>
                  </a:tcPr>
                </a:tc>
                <a:extLst>
                  <a:ext uri="{0D108BD9-81ED-4DB2-BD59-A6C34878D82A}">
                    <a16:rowId xmlns:a16="http://schemas.microsoft.com/office/drawing/2014/main" val="10003"/>
                  </a:ext>
                </a:extLst>
              </a:tr>
              <a:tr h="542400">
                <a:tc>
                  <a:txBody>
                    <a:bodyPr/>
                    <a:lstStyle/>
                    <a:p>
                      <a:pPr marL="0" lvl="0" indent="0" algn="l" rtl="0">
                        <a:lnSpc>
                          <a:spcPct val="115000"/>
                        </a:lnSpc>
                        <a:spcBef>
                          <a:spcPts val="1200"/>
                        </a:spcBef>
                        <a:spcAft>
                          <a:spcPts val="0"/>
                        </a:spcAft>
                        <a:buNone/>
                      </a:pPr>
                      <a:r>
                        <a:rPr lang="en"/>
                        <a:t>4.KC - Mastermind and Dataset Founder</a:t>
                      </a:r>
                      <a:endParaRPr/>
                    </a:p>
                  </a:txBody>
                  <a:tcPr marL="95250" marR="95250" marT="95250" marB="95250">
                    <a:lnL w="12650" cap="flat" cmpd="sng">
                      <a:solidFill>
                        <a:srgbClr val="9E9E9E"/>
                      </a:solidFill>
                      <a:prstDash val="solid"/>
                      <a:round/>
                      <a:headEnd type="none" w="sm" len="sm"/>
                      <a:tailEnd type="none" w="sm" len="sm"/>
                    </a:lnL>
                    <a:lnR w="12650" cap="flat" cmpd="sng">
                      <a:solidFill>
                        <a:srgbClr val="9E9E9E"/>
                      </a:solidFill>
                      <a:prstDash val="solid"/>
                      <a:round/>
                      <a:headEnd type="none" w="sm" len="sm"/>
                      <a:tailEnd type="none" w="sm" len="sm"/>
                    </a:lnR>
                    <a:lnT w="12650" cap="flat" cmpd="sng">
                      <a:solidFill>
                        <a:srgbClr val="9E9E9E"/>
                      </a:solidFill>
                      <a:prstDash val="solid"/>
                      <a:round/>
                      <a:headEnd type="none" w="sm" len="sm"/>
                      <a:tailEnd type="none" w="sm" len="sm"/>
                    </a:lnT>
                    <a:lnB w="12650" cap="flat" cmpd="sng">
                      <a:solidFill>
                        <a:srgbClr val="9E9E9E"/>
                      </a:solidFill>
                      <a:prstDash val="solid"/>
                      <a:round/>
                      <a:headEnd type="none" w="sm" len="sm"/>
                      <a:tailEnd type="none" w="sm" len="sm"/>
                    </a:lnB>
                    <a:solidFill>
                      <a:srgbClr val="D0E0E3"/>
                    </a:solidFill>
                  </a:tcPr>
                </a:tc>
                <a:extLst>
                  <a:ext uri="{0D108BD9-81ED-4DB2-BD59-A6C34878D82A}">
                    <a16:rowId xmlns:a16="http://schemas.microsoft.com/office/drawing/2014/main" val="10004"/>
                  </a:ext>
                </a:extLst>
              </a:tr>
              <a:tr h="542400">
                <a:tc>
                  <a:txBody>
                    <a:bodyPr/>
                    <a:lstStyle/>
                    <a:p>
                      <a:pPr marL="0" lvl="0" indent="0" algn="l" rtl="0">
                        <a:lnSpc>
                          <a:spcPct val="115000"/>
                        </a:lnSpc>
                        <a:spcBef>
                          <a:spcPts val="1200"/>
                        </a:spcBef>
                        <a:spcAft>
                          <a:spcPts val="0"/>
                        </a:spcAft>
                        <a:buNone/>
                      </a:pPr>
                      <a:r>
                        <a:rPr lang="en"/>
                        <a:t>5.vy - Predictive Model Analyst </a:t>
                      </a:r>
                      <a:endParaRPr/>
                    </a:p>
                  </a:txBody>
                  <a:tcPr marL="95250" marR="95250" marT="95250" marB="95250">
                    <a:lnL w="12650" cap="flat" cmpd="sng">
                      <a:solidFill>
                        <a:srgbClr val="9E9E9E"/>
                      </a:solidFill>
                      <a:prstDash val="solid"/>
                      <a:round/>
                      <a:headEnd type="none" w="sm" len="sm"/>
                      <a:tailEnd type="none" w="sm" len="sm"/>
                    </a:lnL>
                    <a:lnR w="12650" cap="flat" cmpd="sng">
                      <a:solidFill>
                        <a:srgbClr val="9E9E9E"/>
                      </a:solidFill>
                      <a:prstDash val="solid"/>
                      <a:round/>
                      <a:headEnd type="none" w="sm" len="sm"/>
                      <a:tailEnd type="none" w="sm" len="sm"/>
                    </a:lnR>
                    <a:lnT w="12650" cap="flat" cmpd="sng">
                      <a:solidFill>
                        <a:srgbClr val="9E9E9E"/>
                      </a:solidFill>
                      <a:prstDash val="solid"/>
                      <a:round/>
                      <a:headEnd type="none" w="sm" len="sm"/>
                      <a:tailEnd type="none" w="sm" len="sm"/>
                    </a:lnT>
                    <a:lnB w="12650" cap="flat" cmpd="sng">
                      <a:solidFill>
                        <a:srgbClr val="9E9E9E"/>
                      </a:solidFill>
                      <a:prstDash val="solid"/>
                      <a:round/>
                      <a:headEnd type="none" w="sm" len="sm"/>
                      <a:tailEnd type="none" w="sm" len="sm"/>
                    </a:lnB>
                    <a:solidFill>
                      <a:srgbClr val="D0E0E3"/>
                    </a:solidFill>
                  </a:tcPr>
                </a:tc>
                <a:extLst>
                  <a:ext uri="{0D108BD9-81ED-4DB2-BD59-A6C34878D82A}">
                    <a16:rowId xmlns:a16="http://schemas.microsoft.com/office/drawing/2014/main" val="10005"/>
                  </a:ext>
                </a:extLst>
              </a:tr>
              <a:tr h="542400">
                <a:tc>
                  <a:txBody>
                    <a:bodyPr/>
                    <a:lstStyle/>
                    <a:p>
                      <a:pPr marL="0" lvl="0" indent="0" algn="l" rtl="0">
                        <a:lnSpc>
                          <a:spcPct val="115000"/>
                        </a:lnSpc>
                        <a:spcBef>
                          <a:spcPts val="1200"/>
                        </a:spcBef>
                        <a:spcAft>
                          <a:spcPts val="0"/>
                        </a:spcAft>
                        <a:buNone/>
                      </a:pPr>
                      <a:r>
                        <a:rPr lang="en"/>
                        <a:t>6.Tang - Code Master and Tution Center Principle</a:t>
                      </a:r>
                      <a:endParaRPr/>
                    </a:p>
                  </a:txBody>
                  <a:tcPr marL="95250" marR="95250" marT="95250" marB="95250">
                    <a:lnL w="12650" cap="flat" cmpd="sng">
                      <a:solidFill>
                        <a:srgbClr val="9E9E9E"/>
                      </a:solidFill>
                      <a:prstDash val="solid"/>
                      <a:round/>
                      <a:headEnd type="none" w="sm" len="sm"/>
                      <a:tailEnd type="none" w="sm" len="sm"/>
                    </a:lnL>
                    <a:lnR w="12650" cap="flat" cmpd="sng">
                      <a:solidFill>
                        <a:srgbClr val="9E9E9E"/>
                      </a:solidFill>
                      <a:prstDash val="solid"/>
                      <a:round/>
                      <a:headEnd type="none" w="sm" len="sm"/>
                      <a:tailEnd type="none" w="sm" len="sm"/>
                    </a:lnR>
                    <a:lnT w="12650" cap="flat" cmpd="sng">
                      <a:solidFill>
                        <a:srgbClr val="9E9E9E"/>
                      </a:solidFill>
                      <a:prstDash val="solid"/>
                      <a:round/>
                      <a:headEnd type="none" w="sm" len="sm"/>
                      <a:tailEnd type="none" w="sm" len="sm"/>
                    </a:lnT>
                    <a:lnB w="12650" cap="flat" cmpd="sng">
                      <a:solidFill>
                        <a:srgbClr val="9E9E9E"/>
                      </a:solidFill>
                      <a:prstDash val="solid"/>
                      <a:round/>
                      <a:headEnd type="none" w="sm" len="sm"/>
                      <a:tailEnd type="none" w="sm" len="sm"/>
                    </a:lnB>
                    <a:solidFill>
                      <a:srgbClr val="D0E0E3"/>
                    </a:solidFill>
                  </a:tcPr>
                </a:tc>
                <a:extLst>
                  <a:ext uri="{0D108BD9-81ED-4DB2-BD59-A6C34878D82A}">
                    <a16:rowId xmlns:a16="http://schemas.microsoft.com/office/drawing/2014/main" val="10006"/>
                  </a:ext>
                </a:extLst>
              </a:tr>
              <a:tr h="542400">
                <a:tc>
                  <a:txBody>
                    <a:bodyPr/>
                    <a:lstStyle/>
                    <a:p>
                      <a:pPr marL="0" lvl="0" indent="0" algn="l" rtl="0">
                        <a:lnSpc>
                          <a:spcPct val="115000"/>
                        </a:lnSpc>
                        <a:spcBef>
                          <a:spcPts val="1200"/>
                        </a:spcBef>
                        <a:spcAft>
                          <a:spcPts val="0"/>
                        </a:spcAft>
                        <a:buNone/>
                      </a:pPr>
                      <a:r>
                        <a:rPr lang="en"/>
                        <a:t>7.WeeCY- Overall Project Coordinator</a:t>
                      </a:r>
                      <a:endParaRPr/>
                    </a:p>
                  </a:txBody>
                  <a:tcPr marL="95250" marR="95250" marT="95250" marB="95250">
                    <a:lnL w="12650" cap="flat" cmpd="sng">
                      <a:solidFill>
                        <a:srgbClr val="9E9E9E"/>
                      </a:solidFill>
                      <a:prstDash val="solid"/>
                      <a:round/>
                      <a:headEnd type="none" w="sm" len="sm"/>
                      <a:tailEnd type="none" w="sm" len="sm"/>
                    </a:lnL>
                    <a:lnR w="12650" cap="flat" cmpd="sng">
                      <a:solidFill>
                        <a:srgbClr val="9E9E9E"/>
                      </a:solidFill>
                      <a:prstDash val="solid"/>
                      <a:round/>
                      <a:headEnd type="none" w="sm" len="sm"/>
                      <a:tailEnd type="none" w="sm" len="sm"/>
                    </a:lnR>
                    <a:lnT w="12650" cap="flat" cmpd="sng">
                      <a:solidFill>
                        <a:srgbClr val="9E9E9E"/>
                      </a:solidFill>
                      <a:prstDash val="solid"/>
                      <a:round/>
                      <a:headEnd type="none" w="sm" len="sm"/>
                      <a:tailEnd type="none" w="sm" len="sm"/>
                    </a:lnT>
                    <a:lnB w="12650" cap="flat" cmpd="sng">
                      <a:solidFill>
                        <a:srgbClr val="9E9E9E"/>
                      </a:solidFill>
                      <a:prstDash val="solid"/>
                      <a:round/>
                      <a:headEnd type="none" w="sm" len="sm"/>
                      <a:tailEnd type="none" w="sm" len="sm"/>
                    </a:lnB>
                    <a:solidFill>
                      <a:srgbClr val="CFE2F3"/>
                    </a:solidFill>
                  </a:tcPr>
                </a:tc>
                <a:extLst>
                  <a:ext uri="{0D108BD9-81ED-4DB2-BD59-A6C34878D82A}">
                    <a16:rowId xmlns:a16="http://schemas.microsoft.com/office/drawing/2014/main" val="10007"/>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00"/>
                                        </p:tgtEl>
                                        <p:attrNameLst>
                                          <p:attrName>style.visibility</p:attrName>
                                        </p:attrNameLst>
                                      </p:cBhvr>
                                      <p:to>
                                        <p:strVal val="visible"/>
                                      </p:to>
                                    </p:set>
                                    <p:animEffect transition="in" filter="fade">
                                      <p:cBhvr>
                                        <p:cTn id="7" dur="1000"/>
                                        <p:tgtEl>
                                          <p:spTgt spid="16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Shape 1611"/>
        <p:cNvGrpSpPr/>
        <p:nvPr/>
      </p:nvGrpSpPr>
      <p:grpSpPr>
        <a:xfrm>
          <a:off x="0" y="0"/>
          <a:ext cx="0" cy="0"/>
          <a:chOff x="0" y="0"/>
          <a:chExt cx="0" cy="0"/>
        </a:xfrm>
      </p:grpSpPr>
      <p:pic>
        <p:nvPicPr>
          <p:cNvPr id="1612" name="Google Shape;1612;p184"/>
          <p:cNvPicPr preferRelativeResize="0"/>
          <p:nvPr/>
        </p:nvPicPr>
        <p:blipFill>
          <a:blip r:embed="rId3">
            <a:alphaModFix/>
          </a:blip>
          <a:stretch>
            <a:fillRect/>
          </a:stretch>
        </p:blipFill>
        <p:spPr>
          <a:xfrm>
            <a:off x="152400" y="152400"/>
            <a:ext cx="8609788" cy="4838701"/>
          </a:xfrm>
          <a:prstGeom prst="rect">
            <a:avLst/>
          </a:prstGeom>
          <a:noFill/>
          <a:ln>
            <a:noFill/>
          </a:ln>
        </p:spPr>
      </p:pic>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Shape 1616"/>
        <p:cNvGrpSpPr/>
        <p:nvPr/>
      </p:nvGrpSpPr>
      <p:grpSpPr>
        <a:xfrm>
          <a:off x="0" y="0"/>
          <a:ext cx="0" cy="0"/>
          <a:chOff x="0" y="0"/>
          <a:chExt cx="0" cy="0"/>
        </a:xfrm>
      </p:grpSpPr>
      <p:pic>
        <p:nvPicPr>
          <p:cNvPr id="1617" name="Google Shape;1617;p185"/>
          <p:cNvPicPr preferRelativeResize="0"/>
          <p:nvPr/>
        </p:nvPicPr>
        <p:blipFill>
          <a:blip r:embed="rId3">
            <a:alphaModFix/>
          </a:blip>
          <a:stretch>
            <a:fillRect/>
          </a:stretch>
        </p:blipFill>
        <p:spPr>
          <a:xfrm>
            <a:off x="1373850" y="562725"/>
            <a:ext cx="6848475" cy="3724275"/>
          </a:xfrm>
          <a:prstGeom prst="rect">
            <a:avLst/>
          </a:prstGeom>
          <a:noFill/>
          <a:ln>
            <a:noFill/>
          </a:ln>
        </p:spPr>
      </p:pic>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Shape 1621"/>
        <p:cNvGrpSpPr/>
        <p:nvPr/>
      </p:nvGrpSpPr>
      <p:grpSpPr>
        <a:xfrm>
          <a:off x="0" y="0"/>
          <a:ext cx="0" cy="0"/>
          <a:chOff x="0" y="0"/>
          <a:chExt cx="0" cy="0"/>
        </a:xfrm>
      </p:grpSpPr>
      <p:sp>
        <p:nvSpPr>
          <p:cNvPr id="1622" name="Google Shape;1622;p186"/>
          <p:cNvSpPr txBox="1"/>
          <p:nvPr/>
        </p:nvSpPr>
        <p:spPr>
          <a:xfrm>
            <a:off x="191975" y="1003400"/>
            <a:ext cx="7134900" cy="33741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b="1" u="sng">
                <a:solidFill>
                  <a:srgbClr val="202122"/>
                </a:solidFill>
              </a:rPr>
              <a:t>‘eta':[0.1, 0.2, 0.3, 0.4, 0.5]</a:t>
            </a:r>
            <a:br>
              <a:rPr lang="en" b="1">
                <a:solidFill>
                  <a:srgbClr val="202122"/>
                </a:solidFill>
              </a:rPr>
            </a:br>
            <a:r>
              <a:rPr lang="en" b="1">
                <a:solidFill>
                  <a:srgbClr val="8D1A38"/>
                </a:solidFill>
                <a:highlight>
                  <a:srgbClr val="FFFFFF"/>
                </a:highlight>
              </a:rPr>
              <a:t>eta</a:t>
            </a:r>
            <a:r>
              <a:rPr lang="en" b="1">
                <a:solidFill>
                  <a:srgbClr val="333333"/>
                </a:solidFill>
                <a:highlight>
                  <a:srgbClr val="FFFFFF"/>
                </a:highlight>
              </a:rPr>
              <a:t> [default=0.3, alias: </a:t>
            </a:r>
            <a:r>
              <a:rPr lang="en" b="1">
                <a:solidFill>
                  <a:srgbClr val="8D1A38"/>
                </a:solidFill>
                <a:highlight>
                  <a:srgbClr val="FFFFFF"/>
                </a:highlight>
              </a:rPr>
              <a:t>learning_rate</a:t>
            </a:r>
            <a:r>
              <a:rPr lang="en" b="1">
                <a:solidFill>
                  <a:srgbClr val="333333"/>
                </a:solidFill>
                <a:highlight>
                  <a:srgbClr val="FFFFFF"/>
                </a:highlight>
              </a:rPr>
              <a:t>],  range: [0,1]</a:t>
            </a:r>
            <a:br>
              <a:rPr lang="en" b="1">
                <a:solidFill>
                  <a:srgbClr val="333333"/>
                </a:solidFill>
                <a:highlight>
                  <a:srgbClr val="FFFFFF"/>
                </a:highlight>
              </a:rPr>
            </a:br>
            <a:r>
              <a:rPr lang="en" b="1">
                <a:solidFill>
                  <a:srgbClr val="202124"/>
                </a:solidFill>
              </a:rPr>
              <a:t>A learning rate that is too large can cause the model to converge too quickly </a:t>
            </a:r>
            <a:br>
              <a:rPr lang="en" b="1">
                <a:solidFill>
                  <a:srgbClr val="202124"/>
                </a:solidFill>
              </a:rPr>
            </a:br>
            <a:r>
              <a:rPr lang="en" b="1">
                <a:solidFill>
                  <a:srgbClr val="202124"/>
                </a:solidFill>
              </a:rPr>
              <a:t>to a suboptimal solution, whereas a learning rate that is too small can cause </a:t>
            </a:r>
            <a:br>
              <a:rPr lang="en" b="1">
                <a:solidFill>
                  <a:srgbClr val="202124"/>
                </a:solidFill>
              </a:rPr>
            </a:br>
            <a:r>
              <a:rPr lang="en" b="1">
                <a:solidFill>
                  <a:srgbClr val="202124"/>
                </a:solidFill>
              </a:rPr>
              <a:t>the process to get stuck.</a:t>
            </a:r>
            <a:br>
              <a:rPr lang="en" b="1">
                <a:solidFill>
                  <a:srgbClr val="202124"/>
                </a:solidFill>
              </a:rPr>
            </a:br>
            <a:r>
              <a:rPr lang="en" b="1">
                <a:solidFill>
                  <a:srgbClr val="333333"/>
                </a:solidFill>
                <a:highlight>
                  <a:schemeClr val="lt1"/>
                </a:highlight>
              </a:rPr>
              <a:t>Step size shrinkage is better used to prevents overfitting. </a:t>
            </a:r>
            <a:br>
              <a:rPr lang="en" b="1">
                <a:solidFill>
                  <a:srgbClr val="333333"/>
                </a:solidFill>
                <a:highlight>
                  <a:srgbClr val="FFFFFF"/>
                </a:highlight>
              </a:rPr>
            </a:br>
            <a:br>
              <a:rPr lang="en" b="1">
                <a:solidFill>
                  <a:srgbClr val="333333"/>
                </a:solidFill>
                <a:highlight>
                  <a:srgbClr val="FFFFFF"/>
                </a:highlight>
              </a:rPr>
            </a:br>
            <a:r>
              <a:rPr lang="en" b="1" u="sng">
                <a:solidFill>
                  <a:srgbClr val="202122"/>
                </a:solidFill>
              </a:rPr>
              <a:t>'max_depth':[3, 4, 5, 6, 7],</a:t>
            </a:r>
            <a:br>
              <a:rPr lang="en" b="1">
                <a:solidFill>
                  <a:srgbClr val="333333"/>
                </a:solidFill>
                <a:highlight>
                  <a:srgbClr val="FFFFFF"/>
                </a:highlight>
              </a:rPr>
            </a:br>
            <a:r>
              <a:rPr lang="en" b="1">
                <a:solidFill>
                  <a:srgbClr val="8D1A38"/>
                </a:solidFill>
                <a:highlight>
                  <a:srgbClr val="FFFFFF"/>
                </a:highlight>
              </a:rPr>
              <a:t>max_depth</a:t>
            </a:r>
            <a:r>
              <a:rPr lang="en" b="1">
                <a:solidFill>
                  <a:srgbClr val="333333"/>
                </a:solidFill>
                <a:highlight>
                  <a:srgbClr val="FFFFFF"/>
                </a:highlight>
              </a:rPr>
              <a:t> [default=6] range: [0,∞] </a:t>
            </a:r>
            <a:br>
              <a:rPr lang="en" b="1">
                <a:solidFill>
                  <a:srgbClr val="333333"/>
                </a:solidFill>
                <a:highlight>
                  <a:srgbClr val="FFFFFF"/>
                </a:highlight>
              </a:rPr>
            </a:br>
            <a:r>
              <a:rPr lang="en" b="1">
                <a:solidFill>
                  <a:srgbClr val="333333"/>
                </a:solidFill>
                <a:highlight>
                  <a:srgbClr val="FFFFFF"/>
                </a:highlight>
              </a:rPr>
              <a:t>Maximum depth of a tree </a:t>
            </a:r>
            <a:r>
              <a:rPr lang="en" b="1">
                <a:solidFill>
                  <a:srgbClr val="202124"/>
                </a:solidFill>
                <a:highlight>
                  <a:srgbClr val="FFFFFF"/>
                </a:highlight>
              </a:rPr>
              <a:t>indicating how deep the tree can be. </a:t>
            </a:r>
            <a:br>
              <a:rPr lang="en" b="1">
                <a:solidFill>
                  <a:srgbClr val="202124"/>
                </a:solidFill>
                <a:highlight>
                  <a:srgbClr val="FFFFFF"/>
                </a:highlight>
              </a:rPr>
            </a:br>
            <a:r>
              <a:rPr lang="en" b="1">
                <a:solidFill>
                  <a:srgbClr val="202124"/>
                </a:solidFill>
                <a:highlight>
                  <a:srgbClr val="FFFFFF"/>
                </a:highlight>
              </a:rPr>
              <a:t>The deeper the tree, the more splits it has and it captures more information about the data.</a:t>
            </a:r>
            <a:br>
              <a:rPr lang="en" b="1">
                <a:solidFill>
                  <a:srgbClr val="333333"/>
                </a:solidFill>
                <a:highlight>
                  <a:srgbClr val="FFFFFF"/>
                </a:highlight>
              </a:rPr>
            </a:br>
            <a:r>
              <a:rPr lang="en" b="1">
                <a:solidFill>
                  <a:srgbClr val="333333"/>
                </a:solidFill>
                <a:highlight>
                  <a:srgbClr val="FFFFFF"/>
                </a:highlight>
              </a:rPr>
              <a:t>Increasing this value will make the model more complex and more likely to overfit.</a:t>
            </a:r>
            <a:endParaRPr b="1">
              <a:solidFill>
                <a:srgbClr val="202122"/>
              </a:solidFill>
            </a:endParaRPr>
          </a:p>
        </p:txBody>
      </p:sp>
      <p:sp>
        <p:nvSpPr>
          <p:cNvPr id="1623" name="Google Shape;1623;p186"/>
          <p:cNvSpPr/>
          <p:nvPr/>
        </p:nvSpPr>
        <p:spPr>
          <a:xfrm>
            <a:off x="7859925" y="1848325"/>
            <a:ext cx="1153500" cy="1225500"/>
          </a:xfrm>
          <a:prstGeom prst="rect">
            <a:avLst/>
          </a:prstGeom>
          <a:solidFill>
            <a:srgbClr val="FF99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7000"/>
              </a:lnSpc>
              <a:spcBef>
                <a:spcPts val="0"/>
              </a:spcBef>
              <a:spcAft>
                <a:spcPts val="0"/>
              </a:spcAft>
              <a:buClr>
                <a:schemeClr val="dk1"/>
              </a:buClr>
              <a:buSzPts val="1100"/>
              <a:buFont typeface="Arial"/>
              <a:buNone/>
            </a:pPr>
            <a:r>
              <a:rPr lang="en" sz="1100" b="1">
                <a:solidFill>
                  <a:srgbClr val="FFFFFF"/>
                </a:solidFill>
              </a:rPr>
              <a:t>Hyper</a:t>
            </a:r>
            <a:endParaRPr sz="1100" b="1">
              <a:solidFill>
                <a:srgbClr val="FFFFFF"/>
              </a:solidFill>
            </a:endParaRPr>
          </a:p>
          <a:p>
            <a:pPr marL="0" lvl="0" indent="0" algn="ctr" rtl="0">
              <a:lnSpc>
                <a:spcPct val="107000"/>
              </a:lnSpc>
              <a:spcBef>
                <a:spcPts val="0"/>
              </a:spcBef>
              <a:spcAft>
                <a:spcPts val="0"/>
              </a:spcAft>
              <a:buClr>
                <a:schemeClr val="dk1"/>
              </a:buClr>
              <a:buSzPts val="1100"/>
              <a:buFont typeface="Arial"/>
              <a:buNone/>
            </a:pPr>
            <a:r>
              <a:rPr lang="en" sz="1100" b="1">
                <a:solidFill>
                  <a:srgbClr val="FFFFFF"/>
                </a:solidFill>
              </a:rPr>
              <a:t>Parameter</a:t>
            </a:r>
            <a:endParaRPr sz="1100" b="1">
              <a:solidFill>
                <a:srgbClr val="FFFFFF"/>
              </a:solidFill>
            </a:endParaRPr>
          </a:p>
          <a:p>
            <a:pPr marL="0" lvl="0" indent="0" algn="ctr" rtl="0">
              <a:lnSpc>
                <a:spcPct val="107000"/>
              </a:lnSpc>
              <a:spcBef>
                <a:spcPts val="0"/>
              </a:spcBef>
              <a:spcAft>
                <a:spcPts val="0"/>
              </a:spcAft>
              <a:buClr>
                <a:schemeClr val="dk1"/>
              </a:buClr>
              <a:buSzPts val="1100"/>
              <a:buFont typeface="Arial"/>
              <a:buNone/>
            </a:pPr>
            <a:r>
              <a:rPr lang="en" sz="1100" b="1">
                <a:solidFill>
                  <a:srgbClr val="FFFFFF"/>
                </a:solidFill>
              </a:rPr>
              <a:t>Optimisation</a:t>
            </a:r>
            <a:endParaRPr sz="1100" b="1">
              <a:solidFill>
                <a:srgbClr val="FFFFFF"/>
              </a:solidFill>
            </a:endParaRPr>
          </a:p>
          <a:p>
            <a:pPr marL="0" lvl="0" indent="0" algn="ctr" rtl="0">
              <a:spcBef>
                <a:spcPts val="0"/>
              </a:spcBef>
              <a:spcAft>
                <a:spcPts val="0"/>
              </a:spcAft>
              <a:buNone/>
            </a:pPr>
            <a:r>
              <a:rPr lang="en" sz="900" b="1">
                <a:solidFill>
                  <a:srgbClr val="FFFFFF"/>
                </a:solidFill>
              </a:rPr>
              <a:t>(Tuning Parameters)</a:t>
            </a:r>
            <a:endParaRPr sz="1300" b="1">
              <a:solidFill>
                <a:srgbClr val="FFFFFF"/>
              </a:solidFill>
            </a:endParaRPr>
          </a:p>
        </p:txBody>
      </p:sp>
      <p:sp>
        <p:nvSpPr>
          <p:cNvPr id="1624" name="Google Shape;1624;p186"/>
          <p:cNvSpPr txBox="1"/>
          <p:nvPr/>
        </p:nvSpPr>
        <p:spPr>
          <a:xfrm>
            <a:off x="8219025" y="3115025"/>
            <a:ext cx="431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rgbClr val="FF0000"/>
                </a:solidFill>
              </a:rPr>
              <a:t>(3)</a:t>
            </a:r>
            <a:endParaRPr b="1">
              <a:solidFill>
                <a:srgbClr val="FF0000"/>
              </a:solidFill>
            </a:endParaRPr>
          </a:p>
        </p:txBody>
      </p:sp>
      <p:sp>
        <p:nvSpPr>
          <p:cNvPr id="1625" name="Google Shape;1625;p186"/>
          <p:cNvSpPr txBox="1">
            <a:spLocks noGrp="1"/>
          </p:cNvSpPr>
          <p:nvPr>
            <p:ph type="ctrTitle"/>
          </p:nvPr>
        </p:nvSpPr>
        <p:spPr>
          <a:xfrm>
            <a:off x="4572000" y="0"/>
            <a:ext cx="4397100" cy="769200"/>
          </a:xfrm>
          <a:prstGeom prst="rect">
            <a:avLst/>
          </a:prstGeom>
          <a:noFill/>
        </p:spPr>
        <p:txBody>
          <a:bodyPr spcFirstLastPara="1" wrap="square" lIns="91425" tIns="91425" rIns="91425" bIns="91425" anchor="b" anchorCtr="0">
            <a:normAutofit/>
          </a:bodyPr>
          <a:lstStyle/>
          <a:p>
            <a:pPr marL="0" lvl="0" indent="0" algn="r" rtl="0">
              <a:spcBef>
                <a:spcPts val="0"/>
              </a:spcBef>
              <a:spcAft>
                <a:spcPts val="0"/>
              </a:spcAft>
              <a:buSzPts val="990"/>
              <a:buNone/>
            </a:pPr>
            <a:r>
              <a:rPr lang="en" sz="3000">
                <a:solidFill>
                  <a:srgbClr val="FFFFFF"/>
                </a:solidFill>
              </a:rPr>
              <a:t>Predictive Analytics</a:t>
            </a:r>
            <a:endParaRPr sz="3000">
              <a:solidFill>
                <a:srgbClr val="FFFFFF"/>
              </a:solidFill>
            </a:endParaRPr>
          </a:p>
        </p:txBody>
      </p:sp>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Shape 1629"/>
        <p:cNvGrpSpPr/>
        <p:nvPr/>
      </p:nvGrpSpPr>
      <p:grpSpPr>
        <a:xfrm>
          <a:off x="0" y="0"/>
          <a:ext cx="0" cy="0"/>
          <a:chOff x="0" y="0"/>
          <a:chExt cx="0" cy="0"/>
        </a:xfrm>
      </p:grpSpPr>
      <p:sp>
        <p:nvSpPr>
          <p:cNvPr id="1630" name="Google Shape;1630;p187"/>
          <p:cNvSpPr txBox="1"/>
          <p:nvPr/>
        </p:nvSpPr>
        <p:spPr>
          <a:xfrm>
            <a:off x="231675" y="920400"/>
            <a:ext cx="7198200" cy="33741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b="1" u="sng">
                <a:solidFill>
                  <a:srgbClr val="202122"/>
                </a:solidFill>
              </a:rPr>
              <a:t>‘gamma':[0, 3, 6, 9, 12]</a:t>
            </a:r>
            <a:br>
              <a:rPr lang="en" b="1">
                <a:solidFill>
                  <a:srgbClr val="8D1A38"/>
                </a:solidFill>
                <a:highlight>
                  <a:srgbClr val="FFFFFF"/>
                </a:highlight>
              </a:rPr>
            </a:br>
            <a:r>
              <a:rPr lang="en" b="1">
                <a:solidFill>
                  <a:srgbClr val="8D1A38"/>
                </a:solidFill>
                <a:highlight>
                  <a:srgbClr val="FFFFFF"/>
                </a:highlight>
              </a:rPr>
              <a:t>gamma</a:t>
            </a:r>
            <a:r>
              <a:rPr lang="en" b="1">
                <a:solidFill>
                  <a:srgbClr val="333333"/>
                </a:solidFill>
                <a:highlight>
                  <a:srgbClr val="FFFFFF"/>
                </a:highlight>
              </a:rPr>
              <a:t> [default=0, alias: </a:t>
            </a:r>
            <a:r>
              <a:rPr lang="en" b="1">
                <a:solidFill>
                  <a:srgbClr val="8D1A38"/>
                </a:solidFill>
                <a:highlight>
                  <a:srgbClr val="FFFFFF"/>
                </a:highlight>
              </a:rPr>
              <a:t>min_split_loss</a:t>
            </a:r>
            <a:r>
              <a:rPr lang="en" b="1">
                <a:solidFill>
                  <a:srgbClr val="333333"/>
                </a:solidFill>
                <a:highlight>
                  <a:srgbClr val="FFFFFF"/>
                </a:highlight>
              </a:rPr>
              <a:t>] range: [0,∞]</a:t>
            </a:r>
            <a:br>
              <a:rPr lang="en" b="1">
                <a:solidFill>
                  <a:srgbClr val="333333"/>
                </a:solidFill>
                <a:highlight>
                  <a:srgbClr val="FFFFFF"/>
                </a:highlight>
              </a:rPr>
            </a:br>
            <a:r>
              <a:rPr lang="en" b="1"/>
              <a:t>Gamma </a:t>
            </a:r>
            <a:r>
              <a:rPr lang="en" b="1">
                <a:solidFill>
                  <a:srgbClr val="343A40"/>
                </a:solidFill>
              </a:rPr>
              <a:t>is an unbounded parameter from 0 to infinity that is used to control the model’s tendency to overfit. </a:t>
            </a:r>
            <a:r>
              <a:rPr lang="en" b="1">
                <a:solidFill>
                  <a:srgbClr val="333333"/>
                </a:solidFill>
                <a:highlight>
                  <a:srgbClr val="FFFFFF"/>
                </a:highlight>
              </a:rPr>
              <a:t> The larger </a:t>
            </a:r>
            <a:r>
              <a:rPr lang="en" b="1">
                <a:solidFill>
                  <a:srgbClr val="8D1A38"/>
                </a:solidFill>
                <a:highlight>
                  <a:srgbClr val="FFFFFF"/>
                </a:highlight>
              </a:rPr>
              <a:t>gamma</a:t>
            </a:r>
            <a:r>
              <a:rPr lang="en" b="1">
                <a:solidFill>
                  <a:srgbClr val="333333"/>
                </a:solidFill>
                <a:highlight>
                  <a:srgbClr val="FFFFFF"/>
                </a:highlight>
              </a:rPr>
              <a:t> is, the more conservative the algorithm will be.</a:t>
            </a:r>
            <a:br>
              <a:rPr lang="en" b="1">
                <a:solidFill>
                  <a:srgbClr val="333333"/>
                </a:solidFill>
                <a:highlight>
                  <a:srgbClr val="FFFFFF"/>
                </a:highlight>
              </a:rPr>
            </a:br>
            <a:endParaRPr b="1">
              <a:solidFill>
                <a:srgbClr val="333333"/>
              </a:solidFill>
              <a:highlight>
                <a:srgbClr val="FFFFFF"/>
              </a:highlight>
            </a:endParaRPr>
          </a:p>
          <a:p>
            <a:pPr marL="0" lvl="0" indent="0" algn="l" rtl="0">
              <a:lnSpc>
                <a:spcPct val="115000"/>
              </a:lnSpc>
              <a:spcBef>
                <a:spcPts val="0"/>
              </a:spcBef>
              <a:spcAft>
                <a:spcPts val="800"/>
              </a:spcAft>
              <a:buNone/>
            </a:pPr>
            <a:r>
              <a:rPr lang="en" b="1" u="sng">
                <a:solidFill>
                  <a:srgbClr val="202122"/>
                </a:solidFill>
              </a:rPr>
              <a:t>‘subsample':[0, 0.25, 0.5, 0.75, 1]</a:t>
            </a:r>
            <a:br>
              <a:rPr lang="en" b="1">
                <a:solidFill>
                  <a:srgbClr val="8D1A38"/>
                </a:solidFill>
                <a:highlight>
                  <a:srgbClr val="FFFFFF"/>
                </a:highlight>
              </a:rPr>
            </a:br>
            <a:r>
              <a:rPr lang="en" b="1">
                <a:solidFill>
                  <a:srgbClr val="8D1A38"/>
                </a:solidFill>
                <a:highlight>
                  <a:srgbClr val="FFFFFF"/>
                </a:highlight>
              </a:rPr>
              <a:t>subsample</a:t>
            </a:r>
            <a:r>
              <a:rPr lang="en" b="1">
                <a:solidFill>
                  <a:srgbClr val="333333"/>
                </a:solidFill>
                <a:highlight>
                  <a:srgbClr val="FFFFFF"/>
                </a:highlight>
              </a:rPr>
              <a:t> [default=1]  </a:t>
            </a:r>
            <a:r>
              <a:rPr lang="en" b="1">
                <a:solidFill>
                  <a:srgbClr val="333333"/>
                </a:solidFill>
              </a:rPr>
              <a:t>range: (0,1]</a:t>
            </a:r>
            <a:br>
              <a:rPr lang="en" b="1">
                <a:solidFill>
                  <a:srgbClr val="333333"/>
                </a:solidFill>
                <a:highlight>
                  <a:srgbClr val="FFFFFF"/>
                </a:highlight>
              </a:rPr>
            </a:br>
            <a:r>
              <a:rPr lang="en" b="1">
                <a:solidFill>
                  <a:srgbClr val="333333"/>
                </a:solidFill>
                <a:highlight>
                  <a:srgbClr val="FFFFFF"/>
                </a:highlight>
              </a:rPr>
              <a:t>Subsample is the ratio of the training instances. </a:t>
            </a:r>
            <a:br>
              <a:rPr lang="en" b="1">
                <a:solidFill>
                  <a:srgbClr val="333333"/>
                </a:solidFill>
                <a:highlight>
                  <a:srgbClr val="FFFFFF"/>
                </a:highlight>
              </a:rPr>
            </a:br>
            <a:r>
              <a:rPr lang="en" b="1">
                <a:solidFill>
                  <a:srgbClr val="343A40"/>
                </a:solidFill>
                <a:highlight>
                  <a:srgbClr val="FFFFFF"/>
                </a:highlight>
              </a:rPr>
              <a:t>The default here is set to 1.0, which means each iteration of the training process can sample 100% of the data.</a:t>
            </a:r>
            <a:br>
              <a:rPr lang="en" b="1">
                <a:solidFill>
                  <a:srgbClr val="333333"/>
                </a:solidFill>
              </a:rPr>
            </a:br>
            <a:r>
              <a:rPr lang="en" b="1">
                <a:solidFill>
                  <a:srgbClr val="333333"/>
                </a:solidFill>
              </a:rPr>
              <a:t>Setting it to 0.5 means that XGBoost would randomly sample half of the training data prior to growing trees and this will prevent overfitting. </a:t>
            </a:r>
            <a:endParaRPr b="1">
              <a:solidFill>
                <a:srgbClr val="202122"/>
              </a:solidFill>
            </a:endParaRPr>
          </a:p>
        </p:txBody>
      </p:sp>
      <p:sp>
        <p:nvSpPr>
          <p:cNvPr id="1631" name="Google Shape;1631;p187"/>
          <p:cNvSpPr/>
          <p:nvPr/>
        </p:nvSpPr>
        <p:spPr>
          <a:xfrm>
            <a:off x="7859925" y="1924525"/>
            <a:ext cx="1153500" cy="1225500"/>
          </a:xfrm>
          <a:prstGeom prst="rect">
            <a:avLst/>
          </a:prstGeom>
          <a:solidFill>
            <a:srgbClr val="FF99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7000"/>
              </a:lnSpc>
              <a:spcBef>
                <a:spcPts val="0"/>
              </a:spcBef>
              <a:spcAft>
                <a:spcPts val="0"/>
              </a:spcAft>
              <a:buClr>
                <a:schemeClr val="dk1"/>
              </a:buClr>
              <a:buSzPts val="1100"/>
              <a:buFont typeface="Arial"/>
              <a:buNone/>
            </a:pPr>
            <a:r>
              <a:rPr lang="en" sz="1100" b="1">
                <a:solidFill>
                  <a:srgbClr val="FFFFFF"/>
                </a:solidFill>
              </a:rPr>
              <a:t>Hyper</a:t>
            </a:r>
            <a:endParaRPr sz="1100" b="1">
              <a:solidFill>
                <a:srgbClr val="FFFFFF"/>
              </a:solidFill>
            </a:endParaRPr>
          </a:p>
          <a:p>
            <a:pPr marL="0" lvl="0" indent="0" algn="ctr" rtl="0">
              <a:lnSpc>
                <a:spcPct val="107000"/>
              </a:lnSpc>
              <a:spcBef>
                <a:spcPts val="0"/>
              </a:spcBef>
              <a:spcAft>
                <a:spcPts val="0"/>
              </a:spcAft>
              <a:buClr>
                <a:schemeClr val="dk1"/>
              </a:buClr>
              <a:buSzPts val="1100"/>
              <a:buFont typeface="Arial"/>
              <a:buNone/>
            </a:pPr>
            <a:r>
              <a:rPr lang="en" sz="1100" b="1">
                <a:solidFill>
                  <a:srgbClr val="FFFFFF"/>
                </a:solidFill>
              </a:rPr>
              <a:t>Parameter</a:t>
            </a:r>
            <a:endParaRPr sz="1100" b="1">
              <a:solidFill>
                <a:srgbClr val="FFFFFF"/>
              </a:solidFill>
            </a:endParaRPr>
          </a:p>
          <a:p>
            <a:pPr marL="0" lvl="0" indent="0" algn="ctr" rtl="0">
              <a:lnSpc>
                <a:spcPct val="107000"/>
              </a:lnSpc>
              <a:spcBef>
                <a:spcPts val="0"/>
              </a:spcBef>
              <a:spcAft>
                <a:spcPts val="0"/>
              </a:spcAft>
              <a:buClr>
                <a:schemeClr val="dk1"/>
              </a:buClr>
              <a:buSzPts val="1100"/>
              <a:buFont typeface="Arial"/>
              <a:buNone/>
            </a:pPr>
            <a:r>
              <a:rPr lang="en" sz="1100" b="1">
                <a:solidFill>
                  <a:srgbClr val="FFFFFF"/>
                </a:solidFill>
              </a:rPr>
              <a:t>Optimisation</a:t>
            </a:r>
            <a:endParaRPr sz="1100" b="1">
              <a:solidFill>
                <a:srgbClr val="FFFFFF"/>
              </a:solidFill>
            </a:endParaRPr>
          </a:p>
          <a:p>
            <a:pPr marL="0" lvl="0" indent="0" algn="ctr" rtl="0">
              <a:spcBef>
                <a:spcPts val="0"/>
              </a:spcBef>
              <a:spcAft>
                <a:spcPts val="0"/>
              </a:spcAft>
              <a:buNone/>
            </a:pPr>
            <a:r>
              <a:rPr lang="en" sz="900" b="1">
                <a:solidFill>
                  <a:srgbClr val="FFFFFF"/>
                </a:solidFill>
              </a:rPr>
              <a:t>(Tuning Parameters)</a:t>
            </a:r>
            <a:endParaRPr sz="1300" b="1">
              <a:solidFill>
                <a:srgbClr val="FFFFFF"/>
              </a:solidFill>
            </a:endParaRPr>
          </a:p>
        </p:txBody>
      </p:sp>
      <p:sp>
        <p:nvSpPr>
          <p:cNvPr id="1632" name="Google Shape;1632;p187"/>
          <p:cNvSpPr txBox="1"/>
          <p:nvPr/>
        </p:nvSpPr>
        <p:spPr>
          <a:xfrm>
            <a:off x="8219025" y="3191225"/>
            <a:ext cx="431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rgbClr val="FF0000"/>
                </a:solidFill>
              </a:rPr>
              <a:t>(3)</a:t>
            </a:r>
            <a:endParaRPr b="1">
              <a:solidFill>
                <a:srgbClr val="FF0000"/>
              </a:solidFill>
            </a:endParaRPr>
          </a:p>
        </p:txBody>
      </p:sp>
      <p:sp>
        <p:nvSpPr>
          <p:cNvPr id="1633" name="Google Shape;1633;p187"/>
          <p:cNvSpPr txBox="1">
            <a:spLocks noGrp="1"/>
          </p:cNvSpPr>
          <p:nvPr>
            <p:ph type="ctrTitle"/>
          </p:nvPr>
        </p:nvSpPr>
        <p:spPr>
          <a:xfrm>
            <a:off x="4572000" y="0"/>
            <a:ext cx="4397100" cy="769200"/>
          </a:xfrm>
          <a:prstGeom prst="rect">
            <a:avLst/>
          </a:prstGeom>
          <a:noFill/>
        </p:spPr>
        <p:txBody>
          <a:bodyPr spcFirstLastPara="1" wrap="square" lIns="91425" tIns="91425" rIns="91425" bIns="91425" anchor="b" anchorCtr="0">
            <a:normAutofit/>
          </a:bodyPr>
          <a:lstStyle/>
          <a:p>
            <a:pPr marL="0" lvl="0" indent="0" algn="r" rtl="0">
              <a:spcBef>
                <a:spcPts val="0"/>
              </a:spcBef>
              <a:spcAft>
                <a:spcPts val="0"/>
              </a:spcAft>
              <a:buSzPts val="990"/>
              <a:buNone/>
            </a:pPr>
            <a:r>
              <a:rPr lang="en" sz="3000">
                <a:solidFill>
                  <a:srgbClr val="FFFFFF"/>
                </a:solidFill>
              </a:rPr>
              <a:t>Predictive Analytics</a:t>
            </a:r>
            <a:endParaRPr sz="3000">
              <a:solidFill>
                <a:srgbClr val="FFFFFF"/>
              </a:solidFill>
            </a:endParaRPr>
          </a:p>
        </p:txBody>
      </p:sp>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Shape 1637"/>
        <p:cNvGrpSpPr/>
        <p:nvPr/>
      </p:nvGrpSpPr>
      <p:grpSpPr>
        <a:xfrm>
          <a:off x="0" y="0"/>
          <a:ext cx="0" cy="0"/>
          <a:chOff x="0" y="0"/>
          <a:chExt cx="0" cy="0"/>
        </a:xfrm>
      </p:grpSpPr>
      <p:sp>
        <p:nvSpPr>
          <p:cNvPr id="1638" name="Google Shape;1638;p188"/>
          <p:cNvSpPr txBox="1"/>
          <p:nvPr/>
        </p:nvSpPr>
        <p:spPr>
          <a:xfrm>
            <a:off x="337050" y="769200"/>
            <a:ext cx="8469900" cy="41175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a:buNone/>
            </a:pPr>
            <a:r>
              <a:rPr lang="en" b="1" u="sng">
                <a:solidFill>
                  <a:srgbClr val="202124"/>
                </a:solidFill>
                <a:highlight>
                  <a:srgbClr val="FFFFFF"/>
                </a:highlight>
              </a:rPr>
              <a:t>What is OverFitting?</a:t>
            </a:r>
            <a:br>
              <a:rPr lang="en" b="1">
                <a:solidFill>
                  <a:srgbClr val="202124"/>
                </a:solidFill>
                <a:highlight>
                  <a:srgbClr val="FFFFFF"/>
                </a:highlight>
              </a:rPr>
            </a:br>
            <a:r>
              <a:rPr lang="en" b="1">
                <a:solidFill>
                  <a:srgbClr val="202124"/>
                </a:solidFill>
                <a:highlight>
                  <a:srgbClr val="FFFFFF"/>
                </a:highlight>
              </a:rPr>
              <a:t>Overfitting refers to a modeling error that occurs when a function corresponds too closely to a particular set of data. </a:t>
            </a:r>
            <a:br>
              <a:rPr lang="en" b="1">
                <a:solidFill>
                  <a:srgbClr val="202124"/>
                </a:solidFill>
                <a:highlight>
                  <a:srgbClr val="FFFFFF"/>
                </a:highlight>
              </a:rPr>
            </a:br>
            <a:r>
              <a:rPr lang="en" b="1">
                <a:solidFill>
                  <a:srgbClr val="202124"/>
                </a:solidFill>
                <a:highlight>
                  <a:srgbClr val="FFFFFF"/>
                </a:highlight>
              </a:rPr>
              <a:t>As a result, overfitting may fail to fit additional data, and this may affect the accuracy of predicting future observations.</a:t>
            </a:r>
            <a:endParaRPr b="1">
              <a:solidFill>
                <a:srgbClr val="202124"/>
              </a:solidFill>
              <a:highlight>
                <a:srgbClr val="FFFFFF"/>
              </a:highlight>
            </a:endParaRPr>
          </a:p>
          <a:p>
            <a:pPr marL="0" lvl="0" indent="0" algn="l" rtl="0">
              <a:lnSpc>
                <a:spcPct val="115000"/>
              </a:lnSpc>
              <a:spcBef>
                <a:spcPts val="0"/>
              </a:spcBef>
              <a:spcAft>
                <a:spcPts val="0"/>
              </a:spcAft>
              <a:buClr>
                <a:schemeClr val="dk1"/>
              </a:buClr>
              <a:buSzPts val="1100"/>
              <a:buFont typeface="Arial"/>
              <a:buNone/>
            </a:pPr>
            <a:endParaRPr b="1">
              <a:solidFill>
                <a:srgbClr val="202124"/>
              </a:solidFill>
              <a:highlight>
                <a:srgbClr val="FFFFFF"/>
              </a:highlight>
            </a:endParaRPr>
          </a:p>
          <a:p>
            <a:pPr marL="0" lvl="0" indent="0" algn="l" rtl="0">
              <a:lnSpc>
                <a:spcPct val="115000"/>
              </a:lnSpc>
              <a:spcBef>
                <a:spcPts val="0"/>
              </a:spcBef>
              <a:spcAft>
                <a:spcPts val="0"/>
              </a:spcAft>
              <a:buClr>
                <a:schemeClr val="dk1"/>
              </a:buClr>
              <a:buSzPts val="1100"/>
              <a:buFont typeface="Arial"/>
              <a:buNone/>
            </a:pPr>
            <a:r>
              <a:rPr lang="en" b="1">
                <a:solidFill>
                  <a:srgbClr val="202124"/>
                </a:solidFill>
                <a:highlight>
                  <a:srgbClr val="FFFFFF"/>
                </a:highlight>
              </a:rPr>
              <a:t>Underfitting is the case where the model has “not learned enough” from the training data, resulting in low generalization and unreliable predictions. </a:t>
            </a:r>
            <a:br>
              <a:rPr lang="en" b="1">
                <a:solidFill>
                  <a:srgbClr val="202124"/>
                </a:solidFill>
                <a:highlight>
                  <a:srgbClr val="FFFFFF"/>
                </a:highlight>
              </a:rPr>
            </a:br>
            <a:r>
              <a:rPr lang="en" b="1">
                <a:solidFill>
                  <a:srgbClr val="202124"/>
                </a:solidFill>
                <a:highlight>
                  <a:srgbClr val="FFFFFF"/>
                </a:highlight>
              </a:rPr>
              <a:t>As you probably expected, underfitting (i.e. high bias) is just as bad for generalization of the model as overfitting.</a:t>
            </a:r>
            <a:br>
              <a:rPr lang="en" b="1">
                <a:solidFill>
                  <a:srgbClr val="202124"/>
                </a:solidFill>
                <a:highlight>
                  <a:srgbClr val="FFFFFF"/>
                </a:highlight>
              </a:rPr>
            </a:br>
            <a:br>
              <a:rPr lang="en" b="1">
                <a:solidFill>
                  <a:srgbClr val="202124"/>
                </a:solidFill>
                <a:highlight>
                  <a:srgbClr val="FFFFFF"/>
                </a:highlight>
              </a:rPr>
            </a:br>
            <a:r>
              <a:rPr lang="en" b="1" u="sng">
                <a:solidFill>
                  <a:srgbClr val="202124"/>
                </a:solidFill>
                <a:highlight>
                  <a:srgbClr val="FFFFFF"/>
                </a:highlight>
              </a:rPr>
              <a:t>How do you know if you are Overfitting or Underfitting?</a:t>
            </a:r>
            <a:endParaRPr b="1" u="sng">
              <a:solidFill>
                <a:srgbClr val="202124"/>
              </a:solidFill>
              <a:highlight>
                <a:srgbClr val="FFFFFF"/>
              </a:highlight>
            </a:endParaRPr>
          </a:p>
          <a:p>
            <a:pPr marL="457200" lvl="0" indent="-317500" algn="l" rtl="0">
              <a:lnSpc>
                <a:spcPct val="115000"/>
              </a:lnSpc>
              <a:spcBef>
                <a:spcPts val="0"/>
              </a:spcBef>
              <a:spcAft>
                <a:spcPts val="0"/>
              </a:spcAft>
              <a:buClr>
                <a:srgbClr val="202124"/>
              </a:buClr>
              <a:buSzPts val="1400"/>
              <a:buAutoNum type="arabicPeriod"/>
            </a:pPr>
            <a:r>
              <a:rPr lang="en" b="1">
                <a:solidFill>
                  <a:srgbClr val="202124"/>
                </a:solidFill>
                <a:highlight>
                  <a:srgbClr val="FFFFFF"/>
                </a:highlight>
              </a:rPr>
              <a:t>Overfitting is when the model's error on the training set (i.e. during training) is very low but then, the model's error on the test set (i.e. unseen samples) is large!</a:t>
            </a:r>
            <a:endParaRPr b="1">
              <a:solidFill>
                <a:srgbClr val="202124"/>
              </a:solidFill>
              <a:highlight>
                <a:srgbClr val="FFFFFF"/>
              </a:highlight>
            </a:endParaRPr>
          </a:p>
          <a:p>
            <a:pPr marL="457200" lvl="0" indent="-317500" algn="l" rtl="0">
              <a:lnSpc>
                <a:spcPct val="115000"/>
              </a:lnSpc>
              <a:spcBef>
                <a:spcPts val="0"/>
              </a:spcBef>
              <a:spcAft>
                <a:spcPts val="0"/>
              </a:spcAft>
              <a:buClr>
                <a:srgbClr val="202124"/>
              </a:buClr>
              <a:buSzPts val="1400"/>
              <a:buAutoNum type="arabicPeriod"/>
            </a:pPr>
            <a:r>
              <a:rPr lang="en" b="1">
                <a:solidFill>
                  <a:srgbClr val="202124"/>
                </a:solidFill>
                <a:highlight>
                  <a:srgbClr val="FFFFFF"/>
                </a:highlight>
              </a:rPr>
              <a:t>Underfitting is when the model's error on both the training and test sets (i.e. during training and testing) is very high.</a:t>
            </a:r>
            <a:endParaRPr b="1">
              <a:solidFill>
                <a:srgbClr val="292929"/>
              </a:solidFill>
              <a:highlight>
                <a:srgbClr val="FFFFFF"/>
              </a:highlight>
            </a:endParaRPr>
          </a:p>
        </p:txBody>
      </p:sp>
      <p:sp>
        <p:nvSpPr>
          <p:cNvPr id="1639" name="Google Shape;1639;p188"/>
          <p:cNvSpPr txBox="1">
            <a:spLocks noGrp="1"/>
          </p:cNvSpPr>
          <p:nvPr>
            <p:ph type="ctrTitle"/>
          </p:nvPr>
        </p:nvSpPr>
        <p:spPr>
          <a:xfrm>
            <a:off x="422875" y="0"/>
            <a:ext cx="4397100" cy="769200"/>
          </a:xfrm>
          <a:prstGeom prst="rect">
            <a:avLst/>
          </a:prstGeom>
          <a:noFill/>
        </p:spPr>
        <p:txBody>
          <a:bodyPr spcFirstLastPara="1" wrap="square" lIns="91425" tIns="91425" rIns="91425" bIns="91425" anchor="b" anchorCtr="0">
            <a:normAutofit/>
          </a:bodyPr>
          <a:lstStyle/>
          <a:p>
            <a:pPr marL="0" lvl="0" indent="0" algn="l" rtl="0">
              <a:spcBef>
                <a:spcPts val="0"/>
              </a:spcBef>
              <a:spcAft>
                <a:spcPts val="0"/>
              </a:spcAft>
              <a:buSzPts val="990"/>
              <a:buNone/>
            </a:pPr>
            <a:r>
              <a:rPr lang="en" sz="3000"/>
              <a:t>Predictive Analytics</a:t>
            </a:r>
            <a:endParaRPr sz="3000"/>
          </a:p>
        </p:txBody>
      </p:sp>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Shape 1643"/>
        <p:cNvGrpSpPr/>
        <p:nvPr/>
      </p:nvGrpSpPr>
      <p:grpSpPr>
        <a:xfrm>
          <a:off x="0" y="0"/>
          <a:ext cx="0" cy="0"/>
          <a:chOff x="0" y="0"/>
          <a:chExt cx="0" cy="0"/>
        </a:xfrm>
      </p:grpSpPr>
      <p:sp>
        <p:nvSpPr>
          <p:cNvPr id="1644" name="Google Shape;1644;p189"/>
          <p:cNvSpPr txBox="1"/>
          <p:nvPr/>
        </p:nvSpPr>
        <p:spPr>
          <a:xfrm>
            <a:off x="337050" y="1718425"/>
            <a:ext cx="8469900" cy="13914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a:buNone/>
            </a:pPr>
            <a:r>
              <a:rPr lang="en" b="1" u="sng">
                <a:solidFill>
                  <a:srgbClr val="202124"/>
                </a:solidFill>
                <a:highlight>
                  <a:srgbClr val="FFFFFF"/>
                </a:highlight>
              </a:rPr>
              <a:t>How do you know if you are Overfitting or Underfitting?</a:t>
            </a:r>
            <a:endParaRPr b="1" u="sng">
              <a:solidFill>
                <a:srgbClr val="202124"/>
              </a:solidFill>
              <a:highlight>
                <a:srgbClr val="FFFFFF"/>
              </a:highlight>
            </a:endParaRPr>
          </a:p>
          <a:p>
            <a:pPr marL="457200" lvl="0" indent="-317500" algn="l" rtl="0">
              <a:lnSpc>
                <a:spcPct val="115000"/>
              </a:lnSpc>
              <a:spcBef>
                <a:spcPts val="0"/>
              </a:spcBef>
              <a:spcAft>
                <a:spcPts val="0"/>
              </a:spcAft>
              <a:buClr>
                <a:srgbClr val="202124"/>
              </a:buClr>
              <a:buSzPts val="1400"/>
              <a:buAutoNum type="arabicPeriod"/>
            </a:pPr>
            <a:r>
              <a:rPr lang="en" b="1">
                <a:solidFill>
                  <a:srgbClr val="202124"/>
                </a:solidFill>
                <a:highlight>
                  <a:srgbClr val="FFFFFF"/>
                </a:highlight>
              </a:rPr>
              <a:t>Overfitting is when the model's error on the training set (i.e. during training) is very low but then, the model's error on the test set (i.e. unseen samples) is large!</a:t>
            </a:r>
            <a:endParaRPr b="1">
              <a:solidFill>
                <a:srgbClr val="202124"/>
              </a:solidFill>
              <a:highlight>
                <a:srgbClr val="FFFFFF"/>
              </a:highlight>
            </a:endParaRPr>
          </a:p>
          <a:p>
            <a:pPr marL="457200" lvl="0" indent="-317500" algn="l" rtl="0">
              <a:lnSpc>
                <a:spcPct val="115000"/>
              </a:lnSpc>
              <a:spcBef>
                <a:spcPts val="0"/>
              </a:spcBef>
              <a:spcAft>
                <a:spcPts val="0"/>
              </a:spcAft>
              <a:buClr>
                <a:srgbClr val="202124"/>
              </a:buClr>
              <a:buSzPts val="1400"/>
              <a:buAutoNum type="arabicPeriod"/>
            </a:pPr>
            <a:r>
              <a:rPr lang="en" b="1">
                <a:solidFill>
                  <a:srgbClr val="202124"/>
                </a:solidFill>
                <a:highlight>
                  <a:srgbClr val="FFFFFF"/>
                </a:highlight>
              </a:rPr>
              <a:t>Underfitting is when the model's error on both the training and test sets (i.e. during training and testing) is very high.</a:t>
            </a:r>
            <a:endParaRPr b="1">
              <a:solidFill>
                <a:srgbClr val="292929"/>
              </a:solidFill>
              <a:highlight>
                <a:srgbClr val="FFFFFF"/>
              </a:highlight>
            </a:endParaRPr>
          </a:p>
        </p:txBody>
      </p:sp>
      <p:sp>
        <p:nvSpPr>
          <p:cNvPr id="1645" name="Google Shape;1645;p189"/>
          <p:cNvSpPr txBox="1">
            <a:spLocks noGrp="1"/>
          </p:cNvSpPr>
          <p:nvPr>
            <p:ph type="ctrTitle"/>
          </p:nvPr>
        </p:nvSpPr>
        <p:spPr>
          <a:xfrm>
            <a:off x="422875" y="0"/>
            <a:ext cx="4397100" cy="769200"/>
          </a:xfrm>
          <a:prstGeom prst="rect">
            <a:avLst/>
          </a:prstGeom>
          <a:noFill/>
        </p:spPr>
        <p:txBody>
          <a:bodyPr spcFirstLastPara="1" wrap="square" lIns="91425" tIns="91425" rIns="91425" bIns="91425" anchor="b" anchorCtr="0">
            <a:normAutofit/>
          </a:bodyPr>
          <a:lstStyle/>
          <a:p>
            <a:pPr marL="0" lvl="0" indent="0" algn="l" rtl="0">
              <a:spcBef>
                <a:spcPts val="0"/>
              </a:spcBef>
              <a:spcAft>
                <a:spcPts val="0"/>
              </a:spcAft>
              <a:buSzPts val="990"/>
              <a:buNone/>
            </a:pPr>
            <a:r>
              <a:rPr lang="en" sz="3000"/>
              <a:t>Predictive Analytics</a:t>
            </a:r>
            <a:endParaRPr sz="3000"/>
          </a:p>
        </p:txBody>
      </p:sp>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Shape 1649"/>
        <p:cNvGrpSpPr/>
        <p:nvPr/>
      </p:nvGrpSpPr>
      <p:grpSpPr>
        <a:xfrm>
          <a:off x="0" y="0"/>
          <a:ext cx="0" cy="0"/>
          <a:chOff x="0" y="0"/>
          <a:chExt cx="0" cy="0"/>
        </a:xfrm>
      </p:grpSpPr>
      <p:sp>
        <p:nvSpPr>
          <p:cNvPr id="1650" name="Google Shape;1650;p190"/>
          <p:cNvSpPr txBox="1"/>
          <p:nvPr/>
        </p:nvSpPr>
        <p:spPr>
          <a:xfrm>
            <a:off x="379550" y="3213750"/>
            <a:ext cx="7015500" cy="692700"/>
          </a:xfrm>
          <a:prstGeom prst="rect">
            <a:avLst/>
          </a:prstGeom>
          <a:solidFill>
            <a:srgbClr val="EFEFEF"/>
          </a:solidFill>
          <a:ln>
            <a:noFill/>
          </a:ln>
        </p:spPr>
        <p:txBody>
          <a:bodyPr spcFirstLastPara="1" wrap="square" lIns="91425" tIns="91425" rIns="91425" bIns="91425" anchor="t" anchorCtr="0">
            <a:spAutoFit/>
          </a:bodyPr>
          <a:lstStyle/>
          <a:p>
            <a:pPr marL="0" lvl="0" indent="0" algn="l" rtl="0">
              <a:lnSpc>
                <a:spcPct val="115000"/>
              </a:lnSpc>
              <a:spcBef>
                <a:spcPts val="600"/>
              </a:spcBef>
              <a:spcAft>
                <a:spcPts val="1200"/>
              </a:spcAft>
              <a:buNone/>
            </a:pPr>
            <a:r>
              <a:rPr lang="en" sz="1000" b="1">
                <a:solidFill>
                  <a:srgbClr val="45818E"/>
                </a:solidFill>
                <a:highlight>
                  <a:srgbClr val="FFFFFF"/>
                </a:highlight>
              </a:rPr>
              <a:t>#define target column for both test and train dataset</a:t>
            </a:r>
            <a:br>
              <a:rPr lang="en" sz="1000" b="1">
                <a:solidFill>
                  <a:srgbClr val="45818E"/>
                </a:solidFill>
                <a:highlight>
                  <a:srgbClr val="FFFFFF"/>
                </a:highlight>
              </a:rPr>
            </a:br>
            <a:r>
              <a:rPr lang="en" sz="1000" b="1">
                <a:solidFill>
                  <a:srgbClr val="292929"/>
                </a:solidFill>
                <a:highlight>
                  <a:srgbClr val="FFFFFF"/>
                </a:highlight>
              </a:rPr>
              <a:t>train_X, train_Y = train_df.iloc[:,1:],train_df.iloc[:,0]</a:t>
            </a:r>
            <a:br>
              <a:rPr lang="en" sz="1000" b="1">
                <a:solidFill>
                  <a:srgbClr val="292929"/>
                </a:solidFill>
                <a:highlight>
                  <a:srgbClr val="FFFFFF"/>
                </a:highlight>
              </a:rPr>
            </a:br>
            <a:r>
              <a:rPr lang="en" sz="1000" b="1">
                <a:solidFill>
                  <a:srgbClr val="292929"/>
                </a:solidFill>
                <a:highlight>
                  <a:srgbClr val="FFFFFF"/>
                </a:highlight>
              </a:rPr>
              <a:t>test_X, test_Y = test_df.iloc[:,1:],test_df.iloc[:,0]</a:t>
            </a:r>
            <a:endParaRPr sz="1000" b="1" u="sng">
              <a:solidFill>
                <a:srgbClr val="202122"/>
              </a:solidFill>
            </a:endParaRPr>
          </a:p>
        </p:txBody>
      </p:sp>
      <p:sp>
        <p:nvSpPr>
          <p:cNvPr id="1651" name="Google Shape;1651;p190"/>
          <p:cNvSpPr txBox="1"/>
          <p:nvPr/>
        </p:nvSpPr>
        <p:spPr>
          <a:xfrm>
            <a:off x="290900" y="734675"/>
            <a:ext cx="7593900" cy="1092000"/>
          </a:xfrm>
          <a:prstGeom prst="rect">
            <a:avLst/>
          </a:prstGeom>
          <a:noFill/>
          <a:ln>
            <a:noFill/>
          </a:ln>
        </p:spPr>
        <p:txBody>
          <a:bodyPr spcFirstLastPara="1" wrap="square" lIns="91425" tIns="91425" rIns="91425" bIns="91425" anchor="t" anchorCtr="0">
            <a:spAutoFit/>
          </a:bodyPr>
          <a:lstStyle/>
          <a:p>
            <a:pPr marL="0" lvl="0" indent="0" algn="l" rtl="0">
              <a:lnSpc>
                <a:spcPct val="107000"/>
              </a:lnSpc>
              <a:spcBef>
                <a:spcPts val="1500"/>
              </a:spcBef>
              <a:spcAft>
                <a:spcPts val="1500"/>
              </a:spcAft>
              <a:buClr>
                <a:schemeClr val="dk1"/>
              </a:buClr>
              <a:buSzPts val="1100"/>
              <a:buFont typeface="Arial"/>
              <a:buNone/>
            </a:pPr>
            <a:r>
              <a:rPr lang="en" b="1" u="sng">
                <a:solidFill>
                  <a:srgbClr val="202122"/>
                </a:solidFill>
              </a:rPr>
              <a:t>Set the Benchmark for the training (BOX 1)</a:t>
            </a:r>
            <a:br>
              <a:rPr lang="en" b="1">
                <a:solidFill>
                  <a:srgbClr val="202122"/>
                </a:solidFill>
              </a:rPr>
            </a:br>
            <a:r>
              <a:rPr lang="en" b="1">
                <a:solidFill>
                  <a:srgbClr val="292929"/>
                </a:solidFill>
                <a:highlight>
                  <a:srgbClr val="FFFFFF"/>
                </a:highlight>
              </a:rPr>
              <a:t>To evaluate the performance of our model, existing data was split into </a:t>
            </a:r>
            <a:br>
              <a:rPr lang="en" b="1">
                <a:solidFill>
                  <a:srgbClr val="292929"/>
                </a:solidFill>
                <a:highlight>
                  <a:srgbClr val="FFFFFF"/>
                </a:highlight>
              </a:rPr>
            </a:br>
            <a:r>
              <a:rPr lang="en" b="1">
                <a:solidFill>
                  <a:srgbClr val="292929"/>
                </a:solidFill>
                <a:highlight>
                  <a:srgbClr val="FFFFFF"/>
                </a:highlight>
              </a:rPr>
              <a:t>a training set (90% of the Telco dataset) and balance 10% as holding data, </a:t>
            </a:r>
            <a:br>
              <a:rPr lang="en" b="1">
                <a:solidFill>
                  <a:srgbClr val="292929"/>
                </a:solidFill>
                <a:highlight>
                  <a:srgbClr val="FFFFFF"/>
                </a:highlight>
              </a:rPr>
            </a:br>
            <a:r>
              <a:rPr lang="en" b="1">
                <a:solidFill>
                  <a:srgbClr val="292929"/>
                </a:solidFill>
                <a:highlight>
                  <a:srgbClr val="FFFFFF"/>
                </a:highlight>
              </a:rPr>
              <a:t>to test the model after its training.</a:t>
            </a:r>
            <a:endParaRPr b="1">
              <a:solidFill>
                <a:srgbClr val="202122"/>
              </a:solidFill>
            </a:endParaRPr>
          </a:p>
        </p:txBody>
      </p:sp>
      <p:sp>
        <p:nvSpPr>
          <p:cNvPr id="1652" name="Google Shape;1652;p190"/>
          <p:cNvSpPr txBox="1">
            <a:spLocks noGrp="1"/>
          </p:cNvSpPr>
          <p:nvPr>
            <p:ph type="ctrTitle"/>
          </p:nvPr>
        </p:nvSpPr>
        <p:spPr>
          <a:xfrm>
            <a:off x="4572000" y="0"/>
            <a:ext cx="4397100" cy="769200"/>
          </a:xfrm>
          <a:prstGeom prst="rect">
            <a:avLst/>
          </a:prstGeom>
          <a:noFill/>
        </p:spPr>
        <p:txBody>
          <a:bodyPr spcFirstLastPara="1" wrap="square" lIns="91425" tIns="91425" rIns="91425" bIns="91425" anchor="b" anchorCtr="0">
            <a:normAutofit/>
          </a:bodyPr>
          <a:lstStyle/>
          <a:p>
            <a:pPr marL="0" lvl="0" indent="0" algn="r" rtl="0">
              <a:spcBef>
                <a:spcPts val="0"/>
              </a:spcBef>
              <a:spcAft>
                <a:spcPts val="0"/>
              </a:spcAft>
              <a:buSzPts val="990"/>
              <a:buNone/>
            </a:pPr>
            <a:r>
              <a:rPr lang="en" sz="3000">
                <a:solidFill>
                  <a:srgbClr val="FFFFFF"/>
                </a:solidFill>
              </a:rPr>
              <a:t>Predictive Analytics</a:t>
            </a:r>
            <a:endParaRPr sz="3000">
              <a:solidFill>
                <a:srgbClr val="FFFFFF"/>
              </a:solidFill>
            </a:endParaRPr>
          </a:p>
        </p:txBody>
      </p:sp>
      <p:sp>
        <p:nvSpPr>
          <p:cNvPr id="1653" name="Google Shape;1653;p190"/>
          <p:cNvSpPr txBox="1"/>
          <p:nvPr/>
        </p:nvSpPr>
        <p:spPr>
          <a:xfrm>
            <a:off x="379550" y="3988150"/>
            <a:ext cx="7416600" cy="648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600"/>
              </a:spcBef>
              <a:spcAft>
                <a:spcPts val="1200"/>
              </a:spcAft>
              <a:buNone/>
            </a:pPr>
            <a:r>
              <a:rPr lang="en" b="1">
                <a:solidFill>
                  <a:srgbClr val="292929"/>
                </a:solidFill>
                <a:highlight>
                  <a:srgbClr val="FFFFFF"/>
                </a:highlight>
              </a:rPr>
              <a:t>We have train_x, train_y as the training set and using test_x, test_y to evaluate the performance to set the training benchmark. </a:t>
            </a:r>
            <a:endParaRPr sz="1500" b="1" u="sng">
              <a:solidFill>
                <a:srgbClr val="202122"/>
              </a:solidFill>
            </a:endParaRPr>
          </a:p>
        </p:txBody>
      </p:sp>
      <p:grpSp>
        <p:nvGrpSpPr>
          <p:cNvPr id="1654" name="Google Shape;1654;p190"/>
          <p:cNvGrpSpPr/>
          <p:nvPr/>
        </p:nvGrpSpPr>
        <p:grpSpPr>
          <a:xfrm>
            <a:off x="379550" y="1750475"/>
            <a:ext cx="6242450" cy="1590700"/>
            <a:chOff x="644150" y="2876450"/>
            <a:chExt cx="6242450" cy="1590700"/>
          </a:xfrm>
        </p:grpSpPr>
        <p:sp>
          <p:nvSpPr>
            <p:cNvPr id="1655" name="Google Shape;1655;p190"/>
            <p:cNvSpPr/>
            <p:nvPr/>
          </p:nvSpPr>
          <p:spPr>
            <a:xfrm>
              <a:off x="644150" y="3158450"/>
              <a:ext cx="996900" cy="943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7000"/>
                </a:lnSpc>
                <a:spcBef>
                  <a:spcPts val="0"/>
                </a:spcBef>
                <a:spcAft>
                  <a:spcPts val="0"/>
                </a:spcAft>
                <a:buClr>
                  <a:schemeClr val="dk1"/>
                </a:buClr>
                <a:buSzPts val="1100"/>
                <a:buFont typeface="Arial"/>
                <a:buNone/>
              </a:pPr>
              <a:r>
                <a:rPr lang="en" sz="1200">
                  <a:solidFill>
                    <a:schemeClr val="dk1"/>
                  </a:solidFill>
                </a:rPr>
                <a:t>Balanced</a:t>
              </a:r>
              <a:endParaRPr sz="1200">
                <a:solidFill>
                  <a:schemeClr val="dk1"/>
                </a:solidFill>
              </a:endParaRPr>
            </a:p>
            <a:p>
              <a:pPr marL="0" lvl="0" indent="0" algn="ctr" rtl="0">
                <a:spcBef>
                  <a:spcPts val="0"/>
                </a:spcBef>
                <a:spcAft>
                  <a:spcPts val="0"/>
                </a:spcAft>
                <a:buNone/>
              </a:pPr>
              <a:r>
                <a:rPr lang="en" sz="1200">
                  <a:solidFill>
                    <a:schemeClr val="dk1"/>
                  </a:solidFill>
                </a:rPr>
                <a:t>Dataset </a:t>
              </a:r>
              <a:br>
                <a:rPr lang="en" sz="1200">
                  <a:solidFill>
                    <a:schemeClr val="dk1"/>
                  </a:solidFill>
                </a:rPr>
              </a:br>
              <a:r>
                <a:rPr lang="en" sz="1200">
                  <a:solidFill>
                    <a:schemeClr val="dk1"/>
                  </a:solidFill>
                </a:rPr>
                <a:t>(Telco)</a:t>
              </a:r>
              <a:endParaRPr sz="1500"/>
            </a:p>
          </p:txBody>
        </p:sp>
        <p:sp>
          <p:nvSpPr>
            <p:cNvPr id="1656" name="Google Shape;1656;p190"/>
            <p:cNvSpPr/>
            <p:nvPr/>
          </p:nvSpPr>
          <p:spPr>
            <a:xfrm>
              <a:off x="2244450" y="2876450"/>
              <a:ext cx="1153500" cy="1225500"/>
            </a:xfrm>
            <a:prstGeom prst="rect">
              <a:avLst/>
            </a:prstGeom>
            <a:solidFill>
              <a:srgbClr val="FF99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7000"/>
                </a:lnSpc>
                <a:spcBef>
                  <a:spcPts val="0"/>
                </a:spcBef>
                <a:spcAft>
                  <a:spcPts val="0"/>
                </a:spcAft>
                <a:buClr>
                  <a:schemeClr val="dk1"/>
                </a:buClr>
                <a:buSzPts val="1100"/>
                <a:buFont typeface="Arial"/>
                <a:buNone/>
              </a:pPr>
              <a:r>
                <a:rPr lang="en" sz="1100" b="1">
                  <a:solidFill>
                    <a:srgbClr val="FFFFFF"/>
                  </a:solidFill>
                </a:rPr>
                <a:t>Hyper</a:t>
              </a:r>
              <a:endParaRPr sz="1100" b="1">
                <a:solidFill>
                  <a:srgbClr val="FFFFFF"/>
                </a:solidFill>
              </a:endParaRPr>
            </a:p>
            <a:p>
              <a:pPr marL="0" lvl="0" indent="0" algn="ctr" rtl="0">
                <a:lnSpc>
                  <a:spcPct val="107000"/>
                </a:lnSpc>
                <a:spcBef>
                  <a:spcPts val="0"/>
                </a:spcBef>
                <a:spcAft>
                  <a:spcPts val="0"/>
                </a:spcAft>
                <a:buNone/>
              </a:pPr>
              <a:r>
                <a:rPr lang="en" sz="1100" b="1">
                  <a:solidFill>
                    <a:srgbClr val="FFFFFF"/>
                  </a:solidFill>
                </a:rPr>
                <a:t>Parameter</a:t>
              </a:r>
              <a:endParaRPr sz="1100" b="1">
                <a:solidFill>
                  <a:srgbClr val="FFFFFF"/>
                </a:solidFill>
              </a:endParaRPr>
            </a:p>
            <a:p>
              <a:pPr marL="0" lvl="0" indent="0" algn="ctr" rtl="0">
                <a:lnSpc>
                  <a:spcPct val="107000"/>
                </a:lnSpc>
                <a:spcBef>
                  <a:spcPts val="0"/>
                </a:spcBef>
                <a:spcAft>
                  <a:spcPts val="0"/>
                </a:spcAft>
                <a:buClr>
                  <a:schemeClr val="dk1"/>
                </a:buClr>
                <a:buSzPts val="1100"/>
                <a:buFont typeface="Arial"/>
                <a:buNone/>
              </a:pPr>
              <a:r>
                <a:rPr lang="en" sz="1100" b="1">
                  <a:solidFill>
                    <a:srgbClr val="FFFFFF"/>
                  </a:solidFill>
                </a:rPr>
                <a:t>Optimisation</a:t>
              </a:r>
              <a:endParaRPr sz="1100" b="1">
                <a:solidFill>
                  <a:srgbClr val="FFFFFF"/>
                </a:solidFill>
              </a:endParaRPr>
            </a:p>
            <a:p>
              <a:pPr marL="0" lvl="0" indent="0" algn="ctr" rtl="0">
                <a:spcBef>
                  <a:spcPts val="0"/>
                </a:spcBef>
                <a:spcAft>
                  <a:spcPts val="0"/>
                </a:spcAft>
                <a:buNone/>
              </a:pPr>
              <a:r>
                <a:rPr lang="en" sz="900" b="1">
                  <a:solidFill>
                    <a:srgbClr val="FFFFFF"/>
                  </a:solidFill>
                </a:rPr>
                <a:t>(XGB Classifier)</a:t>
              </a:r>
              <a:endParaRPr sz="1200" b="1">
                <a:solidFill>
                  <a:srgbClr val="FFFFFF"/>
                </a:solidFill>
              </a:endParaRPr>
            </a:p>
          </p:txBody>
        </p:sp>
        <p:sp>
          <p:nvSpPr>
            <p:cNvPr id="1657" name="Google Shape;1657;p190"/>
            <p:cNvSpPr/>
            <p:nvPr/>
          </p:nvSpPr>
          <p:spPr>
            <a:xfrm>
              <a:off x="4118275" y="3158450"/>
              <a:ext cx="996900" cy="943500"/>
            </a:xfrm>
            <a:prstGeom prst="rect">
              <a:avLst/>
            </a:prstGeom>
            <a:solidFill>
              <a:srgbClr val="FF99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300" b="1">
                <a:solidFill>
                  <a:srgbClr val="FFFFFF"/>
                </a:solidFill>
              </a:endParaRPr>
            </a:p>
          </p:txBody>
        </p:sp>
        <p:sp>
          <p:nvSpPr>
            <p:cNvPr id="1658" name="Google Shape;1658;p190"/>
            <p:cNvSpPr/>
            <p:nvPr/>
          </p:nvSpPr>
          <p:spPr>
            <a:xfrm>
              <a:off x="5889700" y="3158450"/>
              <a:ext cx="996900" cy="943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1500"/>
                </a:spcBef>
                <a:spcAft>
                  <a:spcPts val="0"/>
                </a:spcAft>
                <a:buClr>
                  <a:schemeClr val="dk1"/>
                </a:buClr>
                <a:buSzPts val="1100"/>
                <a:buFont typeface="Arial"/>
                <a:buNone/>
              </a:pPr>
              <a:endParaRPr sz="1200">
                <a:solidFill>
                  <a:schemeClr val="dk1"/>
                </a:solidFill>
              </a:endParaRPr>
            </a:p>
            <a:p>
              <a:pPr marL="0" lvl="0" indent="0" algn="ctr" rtl="0">
                <a:spcBef>
                  <a:spcPts val="1500"/>
                </a:spcBef>
                <a:spcAft>
                  <a:spcPts val="0"/>
                </a:spcAft>
                <a:buNone/>
              </a:pPr>
              <a:endParaRPr sz="1200">
                <a:solidFill>
                  <a:schemeClr val="dk1"/>
                </a:solidFill>
              </a:endParaRPr>
            </a:p>
          </p:txBody>
        </p:sp>
        <p:sp>
          <p:nvSpPr>
            <p:cNvPr id="1659" name="Google Shape;1659;p190"/>
            <p:cNvSpPr/>
            <p:nvPr/>
          </p:nvSpPr>
          <p:spPr>
            <a:xfrm>
              <a:off x="1747300" y="3444050"/>
              <a:ext cx="431100" cy="3723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190"/>
            <p:cNvSpPr/>
            <p:nvPr/>
          </p:nvSpPr>
          <p:spPr>
            <a:xfrm>
              <a:off x="3579750" y="3444050"/>
              <a:ext cx="431100" cy="3723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190"/>
            <p:cNvSpPr/>
            <p:nvPr/>
          </p:nvSpPr>
          <p:spPr>
            <a:xfrm>
              <a:off x="5374988" y="3444050"/>
              <a:ext cx="431100" cy="3723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190"/>
            <p:cNvSpPr txBox="1"/>
            <p:nvPr/>
          </p:nvSpPr>
          <p:spPr>
            <a:xfrm>
              <a:off x="927050" y="4066950"/>
              <a:ext cx="431100" cy="4002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Clr>
                  <a:srgbClr val="FF0000"/>
                </a:buClr>
                <a:buSzPts val="1400"/>
                <a:buAutoNum type="arabicParenBoth"/>
              </a:pPr>
              <a:endParaRPr/>
            </a:p>
          </p:txBody>
        </p:sp>
        <p:sp>
          <p:nvSpPr>
            <p:cNvPr id="1663" name="Google Shape;1663;p190"/>
            <p:cNvSpPr txBox="1"/>
            <p:nvPr/>
          </p:nvSpPr>
          <p:spPr>
            <a:xfrm>
              <a:off x="2567550" y="4066950"/>
              <a:ext cx="431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rgbClr val="FF0000"/>
                  </a:solidFill>
                </a:rPr>
                <a:t>(2)</a:t>
              </a:r>
              <a:endParaRPr b="1">
                <a:solidFill>
                  <a:srgbClr val="FF0000"/>
                </a:solidFill>
              </a:endParaRPr>
            </a:p>
          </p:txBody>
        </p:sp>
        <p:sp>
          <p:nvSpPr>
            <p:cNvPr id="1664" name="Google Shape;1664;p190"/>
            <p:cNvSpPr txBox="1"/>
            <p:nvPr/>
          </p:nvSpPr>
          <p:spPr>
            <a:xfrm>
              <a:off x="6077575" y="4066950"/>
              <a:ext cx="431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(4)</a:t>
              </a:r>
              <a:endParaRPr/>
            </a:p>
          </p:txBody>
        </p:sp>
        <p:sp>
          <p:nvSpPr>
            <p:cNvPr id="1665" name="Google Shape;1665;p190"/>
            <p:cNvSpPr txBox="1"/>
            <p:nvPr/>
          </p:nvSpPr>
          <p:spPr>
            <a:xfrm>
              <a:off x="4512850" y="4066950"/>
              <a:ext cx="431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(3)</a:t>
              </a:r>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32"/>
          <p:cNvSpPr txBox="1"/>
          <p:nvPr/>
        </p:nvSpPr>
        <p:spPr>
          <a:xfrm>
            <a:off x="2038350" y="2193125"/>
            <a:ext cx="5067300" cy="2757600"/>
          </a:xfrm>
          <a:prstGeom prst="rect">
            <a:avLst/>
          </a:prstGeom>
          <a:noFill/>
          <a:ln>
            <a:noFill/>
          </a:ln>
        </p:spPr>
        <p:txBody>
          <a:bodyPr spcFirstLastPara="1" wrap="square" lIns="91425" tIns="91425" rIns="91425" bIns="91425" anchor="t" anchorCtr="0">
            <a:normAutofit/>
          </a:bodyPr>
          <a:lstStyle/>
          <a:p>
            <a:pPr marL="457200" lvl="0" indent="-349250" algn="l" rtl="0">
              <a:spcBef>
                <a:spcPts val="0"/>
              </a:spcBef>
              <a:spcAft>
                <a:spcPts val="0"/>
              </a:spcAft>
              <a:buSzPts val="1900"/>
              <a:buChar char="●"/>
            </a:pPr>
            <a:r>
              <a:rPr lang="en" sz="1900" i="1"/>
              <a:t>How might Telcos Keep Customers by identifying those who will be the most loyal with the least amount of marketing cost </a:t>
            </a:r>
            <a:endParaRPr sz="1900" i="1"/>
          </a:p>
          <a:p>
            <a:pPr marL="0" lvl="0" indent="0" algn="l" rtl="0">
              <a:spcBef>
                <a:spcPts val="0"/>
              </a:spcBef>
              <a:spcAft>
                <a:spcPts val="0"/>
              </a:spcAft>
              <a:buNone/>
            </a:pPr>
            <a:endParaRPr sz="1900" i="1"/>
          </a:p>
          <a:p>
            <a:pPr marL="457200" lvl="0" indent="-349250" algn="l" rtl="0">
              <a:spcBef>
                <a:spcPts val="0"/>
              </a:spcBef>
              <a:spcAft>
                <a:spcPts val="0"/>
              </a:spcAft>
              <a:buSzPts val="1900"/>
              <a:buChar char="●"/>
            </a:pPr>
            <a:r>
              <a:rPr lang="en" sz="1900" i="1"/>
              <a:t>In other words, let us find the </a:t>
            </a:r>
            <a:r>
              <a:rPr lang="en" sz="1900" i="1" u="sng"/>
              <a:t>lowest hanging fruits</a:t>
            </a:r>
            <a:r>
              <a:rPr lang="en" sz="1900" i="1"/>
              <a:t> to give the</a:t>
            </a:r>
            <a:r>
              <a:rPr lang="en" sz="1900" i="1" u="sng"/>
              <a:t> most bang for the buck</a:t>
            </a:r>
            <a:r>
              <a:rPr lang="en" sz="1900" i="1"/>
              <a:t>.</a:t>
            </a:r>
            <a:endParaRPr sz="1900" i="1"/>
          </a:p>
        </p:txBody>
      </p:sp>
      <p:sp>
        <p:nvSpPr>
          <p:cNvPr id="187" name="Google Shape;187;p32"/>
          <p:cNvSpPr txBox="1"/>
          <p:nvPr/>
        </p:nvSpPr>
        <p:spPr>
          <a:xfrm>
            <a:off x="520200" y="885525"/>
            <a:ext cx="6747000" cy="544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700"/>
              <a:t>How might we use case</a:t>
            </a:r>
            <a:endParaRPr sz="270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pic>
        <p:nvPicPr>
          <p:cNvPr id="192" name="Google Shape;192;p33"/>
          <p:cNvPicPr preferRelativeResize="0"/>
          <p:nvPr/>
        </p:nvPicPr>
        <p:blipFill>
          <a:blip r:embed="rId3">
            <a:alphaModFix/>
          </a:blip>
          <a:stretch>
            <a:fillRect/>
          </a:stretch>
        </p:blipFill>
        <p:spPr>
          <a:xfrm>
            <a:off x="581825" y="152400"/>
            <a:ext cx="7258051" cy="4838701"/>
          </a:xfrm>
          <a:prstGeom prst="rect">
            <a:avLst/>
          </a:prstGeom>
          <a:noFill/>
          <a:ln>
            <a:noFill/>
          </a:ln>
        </p:spPr>
      </p:pic>
      <p:pic>
        <p:nvPicPr>
          <p:cNvPr id="193" name="Google Shape;193;p33"/>
          <p:cNvPicPr preferRelativeResize="0"/>
          <p:nvPr/>
        </p:nvPicPr>
        <p:blipFill>
          <a:blip r:embed="rId4">
            <a:alphaModFix/>
          </a:blip>
          <a:stretch>
            <a:fillRect/>
          </a:stretch>
        </p:blipFill>
        <p:spPr>
          <a:xfrm>
            <a:off x="4182275" y="441700"/>
            <a:ext cx="3657600" cy="15049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Google Shape;76;p16"/>
          <p:cNvSpPr txBox="1">
            <a:spLocks noGrp="1"/>
          </p:cNvSpPr>
          <p:nvPr>
            <p:ph type="ctrTitle" idx="4294967295"/>
          </p:nvPr>
        </p:nvSpPr>
        <p:spPr>
          <a:xfrm>
            <a:off x="3362225" y="224075"/>
            <a:ext cx="2250900" cy="69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500" b="1">
                <a:latin typeface="Calibri"/>
                <a:ea typeface="Calibri"/>
                <a:cs typeface="Calibri"/>
                <a:sym typeface="Calibri"/>
              </a:rPr>
              <a:t>CONTENTS</a:t>
            </a:r>
            <a:endParaRPr sz="3500" b="1">
              <a:latin typeface="Calibri"/>
              <a:ea typeface="Calibri"/>
              <a:cs typeface="Calibri"/>
              <a:sym typeface="Calibri"/>
            </a:endParaRPr>
          </a:p>
        </p:txBody>
      </p:sp>
      <p:sp>
        <p:nvSpPr>
          <p:cNvPr id="77" name="Google Shape;77;p16"/>
          <p:cNvSpPr txBox="1"/>
          <p:nvPr/>
        </p:nvSpPr>
        <p:spPr>
          <a:xfrm>
            <a:off x="3067325" y="1983950"/>
            <a:ext cx="294900" cy="694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78" name="Google Shape;78;p16"/>
          <p:cNvSpPr txBox="1"/>
          <p:nvPr/>
        </p:nvSpPr>
        <p:spPr>
          <a:xfrm>
            <a:off x="974700" y="918875"/>
            <a:ext cx="6795000" cy="3879000"/>
          </a:xfrm>
          <a:prstGeom prst="rect">
            <a:avLst/>
          </a:prstGeom>
          <a:noFill/>
          <a:ln>
            <a:noFill/>
          </a:ln>
        </p:spPr>
        <p:txBody>
          <a:bodyPr spcFirstLastPara="1" wrap="square" lIns="91425" tIns="91425" rIns="91425" bIns="91425" anchor="t" anchorCtr="0">
            <a:spAutoFit/>
          </a:bodyPr>
          <a:lstStyle/>
          <a:p>
            <a:pPr marL="457200" lvl="0" indent="-355600" algn="l" rtl="0">
              <a:spcBef>
                <a:spcPts val="0"/>
              </a:spcBef>
              <a:spcAft>
                <a:spcPts val="0"/>
              </a:spcAft>
              <a:buClr>
                <a:schemeClr val="dk1"/>
              </a:buClr>
              <a:buSzPts val="2000"/>
              <a:buFont typeface="Calibri"/>
              <a:buAutoNum type="arabicPeriod"/>
            </a:pPr>
            <a:r>
              <a:rPr lang="en" sz="2000" b="1">
                <a:solidFill>
                  <a:schemeClr val="dk1"/>
                </a:solidFill>
                <a:latin typeface="Calibri"/>
                <a:ea typeface="Calibri"/>
                <a:cs typeface="Calibri"/>
                <a:sym typeface="Calibri"/>
              </a:rPr>
              <a:t>PLANNING ANALYTICS</a:t>
            </a:r>
            <a:endParaRPr sz="2000" b="1">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 sz="2000" b="1">
                <a:solidFill>
                  <a:schemeClr val="dk1"/>
                </a:solidFill>
                <a:latin typeface="Calibri"/>
                <a:ea typeface="Calibri"/>
                <a:cs typeface="Calibri"/>
                <a:sym typeface="Calibri"/>
              </a:rPr>
              <a:t>            BUSINESS PROBLEM		Paul (Yang Ing Woei)</a:t>
            </a:r>
            <a:endParaRPr sz="2000" b="1">
              <a:solidFill>
                <a:schemeClr val="dk1"/>
              </a:solidFill>
              <a:latin typeface="Calibri"/>
              <a:ea typeface="Calibri"/>
              <a:cs typeface="Calibri"/>
              <a:sym typeface="Calibri"/>
            </a:endParaRPr>
          </a:p>
          <a:p>
            <a:pPr marL="0" lvl="0" indent="0" algn="l" rtl="0">
              <a:spcBef>
                <a:spcPts val="0"/>
              </a:spcBef>
              <a:spcAft>
                <a:spcPts val="0"/>
              </a:spcAft>
              <a:buNone/>
            </a:pPr>
            <a:r>
              <a:rPr lang="en" sz="2000" b="1">
                <a:solidFill>
                  <a:schemeClr val="dk1"/>
                </a:solidFill>
                <a:latin typeface="Calibri"/>
                <a:ea typeface="Calibri"/>
                <a:cs typeface="Calibri"/>
                <a:sym typeface="Calibri"/>
              </a:rPr>
              <a:t>            BUSINESS SOLUTION		Shiji Ann Abraham</a:t>
            </a:r>
            <a:endParaRPr sz="2000" b="1">
              <a:solidFill>
                <a:schemeClr val="dk1"/>
              </a:solidFill>
              <a:latin typeface="Calibri"/>
              <a:ea typeface="Calibri"/>
              <a:cs typeface="Calibri"/>
              <a:sym typeface="Calibri"/>
            </a:endParaRPr>
          </a:p>
          <a:p>
            <a:pPr marL="0" lvl="0" indent="0" algn="l" rtl="0">
              <a:spcBef>
                <a:spcPts val="0"/>
              </a:spcBef>
              <a:spcAft>
                <a:spcPts val="0"/>
              </a:spcAft>
              <a:buNone/>
            </a:pPr>
            <a:endParaRPr sz="2000" b="1">
              <a:solidFill>
                <a:schemeClr val="dk1"/>
              </a:solidFill>
              <a:latin typeface="Calibri"/>
              <a:ea typeface="Calibri"/>
              <a:cs typeface="Calibri"/>
              <a:sym typeface="Calibri"/>
            </a:endParaRPr>
          </a:p>
          <a:p>
            <a:pPr marL="457200" lvl="0" indent="-355600" algn="l" rtl="0">
              <a:spcBef>
                <a:spcPts val="0"/>
              </a:spcBef>
              <a:spcAft>
                <a:spcPts val="0"/>
              </a:spcAft>
              <a:buClr>
                <a:schemeClr val="dk1"/>
              </a:buClr>
              <a:buSzPts val="2000"/>
              <a:buFont typeface="Calibri"/>
              <a:buAutoNum type="arabicPeriod"/>
            </a:pPr>
            <a:r>
              <a:rPr lang="en" sz="2000" b="1">
                <a:solidFill>
                  <a:schemeClr val="dk1"/>
                </a:solidFill>
                <a:latin typeface="Calibri"/>
                <a:ea typeface="Calibri"/>
                <a:cs typeface="Calibri"/>
                <a:sym typeface="Calibri"/>
              </a:rPr>
              <a:t>DESCRIPTIVE ANALYTICS 		Regina Sun Wei Ling</a:t>
            </a:r>
            <a:endParaRPr sz="2000" b="1">
              <a:solidFill>
                <a:schemeClr val="dk1"/>
              </a:solidFill>
              <a:latin typeface="Calibri"/>
              <a:ea typeface="Calibri"/>
              <a:cs typeface="Calibri"/>
              <a:sym typeface="Calibri"/>
            </a:endParaRPr>
          </a:p>
          <a:p>
            <a:pPr marL="0" lvl="0" indent="0" algn="l" rtl="0">
              <a:spcBef>
                <a:spcPts val="0"/>
              </a:spcBef>
              <a:spcAft>
                <a:spcPts val="0"/>
              </a:spcAft>
              <a:buNone/>
            </a:pPr>
            <a:endParaRPr sz="2000" b="1">
              <a:solidFill>
                <a:schemeClr val="dk1"/>
              </a:solidFill>
              <a:latin typeface="Calibri"/>
              <a:ea typeface="Calibri"/>
              <a:cs typeface="Calibri"/>
              <a:sym typeface="Calibri"/>
            </a:endParaRPr>
          </a:p>
          <a:p>
            <a:pPr marL="457200" lvl="0" indent="-355600" algn="l" rtl="0">
              <a:spcBef>
                <a:spcPts val="0"/>
              </a:spcBef>
              <a:spcAft>
                <a:spcPts val="0"/>
              </a:spcAft>
              <a:buClr>
                <a:schemeClr val="dk1"/>
              </a:buClr>
              <a:buSzPts val="2000"/>
              <a:buFont typeface="Calibri"/>
              <a:buAutoNum type="arabicPeriod"/>
            </a:pPr>
            <a:r>
              <a:rPr lang="en" sz="2000" b="1">
                <a:solidFill>
                  <a:schemeClr val="dk1"/>
                </a:solidFill>
                <a:latin typeface="Calibri"/>
                <a:ea typeface="Calibri"/>
                <a:cs typeface="Calibri"/>
                <a:sym typeface="Calibri"/>
              </a:rPr>
              <a:t>DIAGNOSTIC ANALYTICS		Yeo Khee Chye</a:t>
            </a:r>
            <a:endParaRPr sz="2000" b="1">
              <a:solidFill>
                <a:schemeClr val="dk1"/>
              </a:solidFill>
              <a:latin typeface="Calibri"/>
              <a:ea typeface="Calibri"/>
              <a:cs typeface="Calibri"/>
              <a:sym typeface="Calibri"/>
            </a:endParaRPr>
          </a:p>
          <a:p>
            <a:pPr marL="0" lvl="0" indent="0" algn="l" rtl="0">
              <a:spcBef>
                <a:spcPts val="0"/>
              </a:spcBef>
              <a:spcAft>
                <a:spcPts val="0"/>
              </a:spcAft>
              <a:buNone/>
            </a:pPr>
            <a:endParaRPr sz="2000" b="1">
              <a:solidFill>
                <a:schemeClr val="dk1"/>
              </a:solidFill>
              <a:latin typeface="Calibri"/>
              <a:ea typeface="Calibri"/>
              <a:cs typeface="Calibri"/>
              <a:sym typeface="Calibri"/>
            </a:endParaRPr>
          </a:p>
          <a:p>
            <a:pPr marL="457200" lvl="0" indent="-355600" algn="l" rtl="0">
              <a:spcBef>
                <a:spcPts val="0"/>
              </a:spcBef>
              <a:spcAft>
                <a:spcPts val="0"/>
              </a:spcAft>
              <a:buClr>
                <a:schemeClr val="dk1"/>
              </a:buClr>
              <a:buSzPts val="2000"/>
              <a:buFont typeface="Calibri"/>
              <a:buAutoNum type="arabicPeriod"/>
            </a:pPr>
            <a:r>
              <a:rPr lang="en" sz="2000" b="1">
                <a:solidFill>
                  <a:schemeClr val="dk1"/>
                </a:solidFill>
                <a:latin typeface="Calibri"/>
                <a:ea typeface="Calibri"/>
                <a:cs typeface="Calibri"/>
                <a:sym typeface="Calibri"/>
              </a:rPr>
              <a:t>PREDICTIVE ANALYTICS 		Ivy Tan Sor Tin</a:t>
            </a:r>
            <a:endParaRPr sz="2000" b="1">
              <a:solidFill>
                <a:schemeClr val="dk1"/>
              </a:solidFill>
              <a:latin typeface="Calibri"/>
              <a:ea typeface="Calibri"/>
              <a:cs typeface="Calibri"/>
              <a:sym typeface="Calibri"/>
            </a:endParaRPr>
          </a:p>
          <a:p>
            <a:pPr marL="3200400" lvl="0" indent="457200" algn="l" rtl="0">
              <a:spcBef>
                <a:spcPts val="0"/>
              </a:spcBef>
              <a:spcAft>
                <a:spcPts val="0"/>
              </a:spcAft>
              <a:buNone/>
            </a:pPr>
            <a:r>
              <a:rPr lang="en" sz="2000" b="1">
                <a:solidFill>
                  <a:schemeClr val="dk1"/>
                </a:solidFill>
                <a:latin typeface="Calibri"/>
                <a:ea typeface="Calibri"/>
                <a:cs typeface="Calibri"/>
                <a:sym typeface="Calibri"/>
              </a:rPr>
              <a:t>Wee Chi Yu</a:t>
            </a:r>
            <a:endParaRPr sz="2000" b="1">
              <a:solidFill>
                <a:schemeClr val="dk1"/>
              </a:solidFill>
              <a:latin typeface="Calibri"/>
              <a:ea typeface="Calibri"/>
              <a:cs typeface="Calibri"/>
              <a:sym typeface="Calibri"/>
            </a:endParaRPr>
          </a:p>
          <a:p>
            <a:pPr marL="0" lvl="0" indent="0" algn="l" rtl="0">
              <a:spcBef>
                <a:spcPts val="0"/>
              </a:spcBef>
              <a:spcAft>
                <a:spcPts val="0"/>
              </a:spcAft>
              <a:buNone/>
            </a:pPr>
            <a:endParaRPr sz="2000" b="1">
              <a:solidFill>
                <a:schemeClr val="dk1"/>
              </a:solidFill>
              <a:latin typeface="Calibri"/>
              <a:ea typeface="Calibri"/>
              <a:cs typeface="Calibri"/>
              <a:sym typeface="Calibri"/>
            </a:endParaRPr>
          </a:p>
          <a:p>
            <a:pPr marL="457200" lvl="0" indent="-355600" algn="l" rtl="0">
              <a:spcBef>
                <a:spcPts val="0"/>
              </a:spcBef>
              <a:spcAft>
                <a:spcPts val="0"/>
              </a:spcAft>
              <a:buClr>
                <a:schemeClr val="dk1"/>
              </a:buClr>
              <a:buSzPts val="2000"/>
              <a:buFont typeface="Calibri"/>
              <a:buAutoNum type="arabicPeriod"/>
            </a:pPr>
            <a:r>
              <a:rPr lang="en" sz="2000" b="1">
                <a:solidFill>
                  <a:schemeClr val="dk1"/>
                </a:solidFill>
                <a:latin typeface="Calibri"/>
                <a:ea typeface="Calibri"/>
                <a:cs typeface="Calibri"/>
                <a:sym typeface="Calibri"/>
              </a:rPr>
              <a:t>PRESCRIPTIVE ANALYTICS		Tang Kok Yong</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pic>
        <p:nvPicPr>
          <p:cNvPr id="198" name="Google Shape;198;p34"/>
          <p:cNvPicPr preferRelativeResize="0"/>
          <p:nvPr/>
        </p:nvPicPr>
        <p:blipFill>
          <a:blip r:embed="rId3">
            <a:alphaModFix/>
          </a:blip>
          <a:stretch>
            <a:fillRect/>
          </a:stretch>
        </p:blipFill>
        <p:spPr>
          <a:xfrm>
            <a:off x="0" y="762082"/>
            <a:ext cx="4430701" cy="4381418"/>
          </a:xfrm>
          <a:prstGeom prst="rect">
            <a:avLst/>
          </a:prstGeom>
          <a:noFill/>
          <a:ln>
            <a:noFill/>
          </a:ln>
        </p:spPr>
      </p:pic>
      <p:pic>
        <p:nvPicPr>
          <p:cNvPr id="199" name="Google Shape;199;p34"/>
          <p:cNvPicPr preferRelativeResize="0"/>
          <p:nvPr/>
        </p:nvPicPr>
        <p:blipFill>
          <a:blip r:embed="rId4">
            <a:alphaModFix/>
          </a:blip>
          <a:stretch>
            <a:fillRect/>
          </a:stretch>
        </p:blipFill>
        <p:spPr>
          <a:xfrm>
            <a:off x="5518225" y="2340525"/>
            <a:ext cx="2019300" cy="16859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35"/>
          <p:cNvSpPr txBox="1"/>
          <p:nvPr/>
        </p:nvSpPr>
        <p:spPr>
          <a:xfrm>
            <a:off x="915950" y="-45800"/>
            <a:ext cx="6317100" cy="3260100"/>
          </a:xfrm>
          <a:prstGeom prst="rect">
            <a:avLst/>
          </a:prstGeom>
          <a:noFill/>
          <a:ln>
            <a:noFill/>
          </a:ln>
        </p:spPr>
        <p:txBody>
          <a:bodyPr spcFirstLastPara="1" wrap="square" lIns="91425" tIns="91425" rIns="91425" bIns="91425" anchor="t" anchorCtr="0">
            <a:normAutofit lnSpcReduction="10000"/>
          </a:bodyPr>
          <a:lstStyle/>
          <a:p>
            <a:pPr marL="0" lvl="0" indent="0" algn="l" rtl="0">
              <a:lnSpc>
                <a:spcPct val="95000"/>
              </a:lnSpc>
              <a:spcBef>
                <a:spcPts val="0"/>
              </a:spcBef>
              <a:spcAft>
                <a:spcPts val="0"/>
              </a:spcAft>
              <a:buNone/>
            </a:pPr>
            <a:r>
              <a:rPr lang="en" sz="1900" b="1" u="sng">
                <a:solidFill>
                  <a:schemeClr val="dk1"/>
                </a:solidFill>
                <a:latin typeface="Comfortaa"/>
                <a:ea typeface="Comfortaa"/>
                <a:cs typeface="Comfortaa"/>
                <a:sym typeface="Comfortaa"/>
              </a:rPr>
              <a:t>Pain-Points for Telcos (condensed version)</a:t>
            </a:r>
            <a:endParaRPr sz="1900" b="1" u="sng">
              <a:solidFill>
                <a:schemeClr val="dk1"/>
              </a:solidFill>
              <a:latin typeface="Comfortaa"/>
              <a:ea typeface="Comfortaa"/>
              <a:cs typeface="Comfortaa"/>
              <a:sym typeface="Comfortaa"/>
            </a:endParaRPr>
          </a:p>
          <a:p>
            <a:pPr marL="0" lvl="0" indent="0" algn="l" rtl="0">
              <a:lnSpc>
                <a:spcPct val="95000"/>
              </a:lnSpc>
              <a:spcBef>
                <a:spcPts val="1000"/>
              </a:spcBef>
              <a:spcAft>
                <a:spcPts val="0"/>
              </a:spcAft>
              <a:buNone/>
            </a:pPr>
            <a:endParaRPr sz="1900" b="1" u="sng">
              <a:solidFill>
                <a:schemeClr val="dk1"/>
              </a:solidFill>
              <a:latin typeface="Comfortaa"/>
              <a:ea typeface="Comfortaa"/>
              <a:cs typeface="Comfortaa"/>
              <a:sym typeface="Comfortaa"/>
            </a:endParaRPr>
          </a:p>
          <a:p>
            <a:pPr marL="457200" lvl="0" indent="-349250" algn="l" rtl="0">
              <a:lnSpc>
                <a:spcPct val="95000"/>
              </a:lnSpc>
              <a:spcBef>
                <a:spcPts val="1000"/>
              </a:spcBef>
              <a:spcAft>
                <a:spcPts val="0"/>
              </a:spcAft>
              <a:buClr>
                <a:schemeClr val="dk1"/>
              </a:buClr>
              <a:buSzPts val="1900"/>
              <a:buFont typeface="Comfortaa"/>
              <a:buAutoNum type="arabicPeriod"/>
            </a:pPr>
            <a:r>
              <a:rPr lang="en" sz="1900" b="1">
                <a:solidFill>
                  <a:schemeClr val="dk1"/>
                </a:solidFill>
                <a:latin typeface="Comfortaa"/>
                <a:ea typeface="Comfortaa"/>
                <a:cs typeface="Comfortaa"/>
                <a:sym typeface="Comfortaa"/>
              </a:rPr>
              <a:t>Smearing by word of mouth by the unhappy </a:t>
            </a:r>
            <a:endParaRPr sz="1900" b="1">
              <a:solidFill>
                <a:schemeClr val="dk1"/>
              </a:solidFill>
              <a:latin typeface="Comfortaa"/>
              <a:ea typeface="Comfortaa"/>
              <a:cs typeface="Comfortaa"/>
              <a:sym typeface="Comfortaa"/>
            </a:endParaRPr>
          </a:p>
          <a:p>
            <a:pPr marL="457200" lvl="0" indent="-349250" algn="l" rtl="0">
              <a:lnSpc>
                <a:spcPct val="95000"/>
              </a:lnSpc>
              <a:spcBef>
                <a:spcPts val="0"/>
              </a:spcBef>
              <a:spcAft>
                <a:spcPts val="0"/>
              </a:spcAft>
              <a:buClr>
                <a:schemeClr val="dk1"/>
              </a:buClr>
              <a:buSzPts val="1900"/>
              <a:buFont typeface="Comfortaa"/>
              <a:buAutoNum type="arabicPeriod"/>
            </a:pPr>
            <a:r>
              <a:rPr lang="en" sz="1900" b="1">
                <a:solidFill>
                  <a:schemeClr val="dk1"/>
                </a:solidFill>
                <a:latin typeface="Comfortaa"/>
                <a:ea typeface="Comfortaa"/>
                <a:cs typeface="Comfortaa"/>
                <a:sym typeface="Comfortaa"/>
              </a:rPr>
              <a:t>Natural attrition of customer base</a:t>
            </a:r>
            <a:endParaRPr sz="1900" b="1">
              <a:solidFill>
                <a:schemeClr val="dk1"/>
              </a:solidFill>
              <a:latin typeface="Comfortaa"/>
              <a:ea typeface="Comfortaa"/>
              <a:cs typeface="Comfortaa"/>
              <a:sym typeface="Comfortaa"/>
            </a:endParaRPr>
          </a:p>
          <a:p>
            <a:pPr marL="457200" lvl="0" indent="-349250" algn="l" rtl="0">
              <a:lnSpc>
                <a:spcPct val="95000"/>
              </a:lnSpc>
              <a:spcBef>
                <a:spcPts val="0"/>
              </a:spcBef>
              <a:spcAft>
                <a:spcPts val="0"/>
              </a:spcAft>
              <a:buClr>
                <a:schemeClr val="dk1"/>
              </a:buClr>
              <a:buSzPts val="1900"/>
              <a:buFont typeface="Comfortaa"/>
              <a:buAutoNum type="arabicPeriod"/>
            </a:pPr>
            <a:r>
              <a:rPr lang="en" sz="1900" b="1">
                <a:solidFill>
                  <a:schemeClr val="dk1"/>
                </a:solidFill>
                <a:latin typeface="Comfortaa"/>
                <a:ea typeface="Comfortaa"/>
                <a:cs typeface="Comfortaa"/>
                <a:sym typeface="Comfortaa"/>
              </a:rPr>
              <a:t>Huge cost  to acquire new</a:t>
            </a:r>
            <a:endParaRPr sz="1900" b="1">
              <a:solidFill>
                <a:schemeClr val="dk1"/>
              </a:solidFill>
              <a:latin typeface="Comfortaa"/>
              <a:ea typeface="Comfortaa"/>
              <a:cs typeface="Comfortaa"/>
              <a:sym typeface="Comfortaa"/>
            </a:endParaRPr>
          </a:p>
          <a:p>
            <a:pPr marL="457200" lvl="0" indent="-349250" algn="l" rtl="0">
              <a:lnSpc>
                <a:spcPct val="95000"/>
              </a:lnSpc>
              <a:spcBef>
                <a:spcPts val="0"/>
              </a:spcBef>
              <a:spcAft>
                <a:spcPts val="0"/>
              </a:spcAft>
              <a:buClr>
                <a:schemeClr val="dk1"/>
              </a:buClr>
              <a:buSzPts val="1900"/>
              <a:buFont typeface="Comfortaa"/>
              <a:buAutoNum type="arabicPeriod"/>
            </a:pPr>
            <a:r>
              <a:rPr lang="en" sz="1900" b="1">
                <a:solidFill>
                  <a:schemeClr val="dk1"/>
                </a:solidFill>
                <a:latin typeface="Comfortaa"/>
                <a:ea typeface="Comfortaa"/>
                <a:cs typeface="Comfortaa"/>
                <a:sym typeface="Comfortaa"/>
              </a:rPr>
              <a:t>Lost of wallet share (hence, revenue)</a:t>
            </a:r>
            <a:endParaRPr sz="1900" b="1">
              <a:solidFill>
                <a:schemeClr val="dk1"/>
              </a:solidFill>
              <a:latin typeface="Comfortaa"/>
              <a:ea typeface="Comfortaa"/>
              <a:cs typeface="Comfortaa"/>
              <a:sym typeface="Comfortaa"/>
            </a:endParaRPr>
          </a:p>
          <a:p>
            <a:pPr marL="457200" lvl="0" indent="-349250" algn="l" rtl="0">
              <a:lnSpc>
                <a:spcPct val="95000"/>
              </a:lnSpc>
              <a:spcBef>
                <a:spcPts val="0"/>
              </a:spcBef>
              <a:spcAft>
                <a:spcPts val="0"/>
              </a:spcAft>
              <a:buClr>
                <a:schemeClr val="dk1"/>
              </a:buClr>
              <a:buSzPts val="1900"/>
              <a:buFont typeface="Comfortaa"/>
              <a:buAutoNum type="arabicPeriod"/>
            </a:pPr>
            <a:r>
              <a:rPr lang="en" sz="1900" b="1">
                <a:solidFill>
                  <a:schemeClr val="dk1"/>
                </a:solidFill>
                <a:latin typeface="Comfortaa"/>
                <a:ea typeface="Comfortaa"/>
                <a:cs typeface="Comfortaa"/>
                <a:sym typeface="Comfortaa"/>
              </a:rPr>
              <a:t>Poor social media sentiments</a:t>
            </a:r>
            <a:endParaRPr sz="1900" b="1">
              <a:solidFill>
                <a:schemeClr val="dk1"/>
              </a:solidFill>
              <a:latin typeface="Comfortaa"/>
              <a:ea typeface="Comfortaa"/>
              <a:cs typeface="Comfortaa"/>
              <a:sym typeface="Comfortaa"/>
            </a:endParaRPr>
          </a:p>
          <a:p>
            <a:pPr marL="457200" lvl="0" indent="-349250" algn="l" rtl="0">
              <a:lnSpc>
                <a:spcPct val="95000"/>
              </a:lnSpc>
              <a:spcBef>
                <a:spcPts val="0"/>
              </a:spcBef>
              <a:spcAft>
                <a:spcPts val="0"/>
              </a:spcAft>
              <a:buClr>
                <a:schemeClr val="dk1"/>
              </a:buClr>
              <a:buSzPts val="1900"/>
              <a:buFont typeface="Comfortaa"/>
              <a:buAutoNum type="arabicPeriod"/>
            </a:pPr>
            <a:r>
              <a:rPr lang="en" sz="1900" b="1">
                <a:solidFill>
                  <a:schemeClr val="dk1"/>
                </a:solidFill>
                <a:latin typeface="Comfortaa"/>
                <a:ea typeface="Comfortaa"/>
                <a:cs typeface="Comfortaa"/>
                <a:sym typeface="Comfortaa"/>
              </a:rPr>
              <a:t>Aggressive competition taking away precious  customer base via upset customer (Own goal) -&gt; easy recovery if telco can just say sorry -&gt; just need the indicators.</a:t>
            </a:r>
            <a:endParaRPr sz="1900" b="1">
              <a:solidFill>
                <a:schemeClr val="dk1"/>
              </a:solidFill>
              <a:latin typeface="Comfortaa"/>
              <a:ea typeface="Comfortaa"/>
              <a:cs typeface="Comfortaa"/>
              <a:sym typeface="Comfortaa"/>
            </a:endParaRPr>
          </a:p>
          <a:p>
            <a:pPr marL="0" lvl="0" indent="0" algn="l" rtl="0">
              <a:lnSpc>
                <a:spcPct val="95000"/>
              </a:lnSpc>
              <a:spcBef>
                <a:spcPts val="1000"/>
              </a:spcBef>
              <a:spcAft>
                <a:spcPts val="1000"/>
              </a:spcAft>
              <a:buNone/>
            </a:pPr>
            <a:endParaRPr sz="1057">
              <a:solidFill>
                <a:schemeClr val="dk1"/>
              </a:solidFill>
              <a:latin typeface="Calibri"/>
              <a:ea typeface="Calibri"/>
              <a:cs typeface="Calibri"/>
              <a:sym typeface="Calibri"/>
            </a:endParaRPr>
          </a:p>
        </p:txBody>
      </p:sp>
      <p:pic>
        <p:nvPicPr>
          <p:cNvPr id="205" name="Google Shape;205;p35"/>
          <p:cNvPicPr preferRelativeResize="0"/>
          <p:nvPr/>
        </p:nvPicPr>
        <p:blipFill>
          <a:blip r:embed="rId3">
            <a:alphaModFix/>
          </a:blip>
          <a:stretch>
            <a:fillRect/>
          </a:stretch>
        </p:blipFill>
        <p:spPr>
          <a:xfrm>
            <a:off x="1278450" y="3286300"/>
            <a:ext cx="6934200" cy="12668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36"/>
          <p:cNvSpPr txBox="1"/>
          <p:nvPr/>
        </p:nvSpPr>
        <p:spPr>
          <a:xfrm>
            <a:off x="663725" y="74850"/>
            <a:ext cx="6130500" cy="3553200"/>
          </a:xfrm>
          <a:prstGeom prst="rect">
            <a:avLst/>
          </a:prstGeom>
          <a:noFill/>
          <a:ln>
            <a:noFill/>
          </a:ln>
        </p:spPr>
        <p:txBody>
          <a:bodyPr spcFirstLastPara="1" wrap="square" lIns="91425" tIns="91425" rIns="91425" bIns="91425" anchor="t" anchorCtr="0">
            <a:noAutofit/>
          </a:bodyPr>
          <a:lstStyle/>
          <a:p>
            <a:pPr marL="0" lvl="0" indent="0" algn="l" rtl="0">
              <a:lnSpc>
                <a:spcPct val="95000"/>
              </a:lnSpc>
              <a:spcBef>
                <a:spcPts val="0"/>
              </a:spcBef>
              <a:spcAft>
                <a:spcPts val="0"/>
              </a:spcAft>
              <a:buSzPts val="358"/>
              <a:buNone/>
            </a:pPr>
            <a:r>
              <a:rPr lang="en" sz="3657">
                <a:solidFill>
                  <a:schemeClr val="dk1"/>
                </a:solidFill>
                <a:latin typeface="Comfortaa Regular"/>
                <a:ea typeface="Comfortaa Regular"/>
                <a:cs typeface="Comfortaa Regular"/>
                <a:sym typeface="Comfortaa Regular"/>
              </a:rPr>
              <a:t>Wishlist &amp; the Wows</a:t>
            </a:r>
            <a:endParaRPr sz="3657">
              <a:solidFill>
                <a:schemeClr val="dk1"/>
              </a:solidFill>
              <a:latin typeface="Comfortaa Regular"/>
              <a:ea typeface="Comfortaa Regular"/>
              <a:cs typeface="Comfortaa Regular"/>
              <a:sym typeface="Comfortaa Regular"/>
            </a:endParaRPr>
          </a:p>
          <a:p>
            <a:pPr marL="457200" lvl="0" indent="-333851" algn="l" rtl="0">
              <a:lnSpc>
                <a:spcPct val="95000"/>
              </a:lnSpc>
              <a:spcBef>
                <a:spcPts val="1000"/>
              </a:spcBef>
              <a:spcAft>
                <a:spcPts val="0"/>
              </a:spcAft>
              <a:buClr>
                <a:schemeClr val="dk1"/>
              </a:buClr>
              <a:buSzPts val="1658"/>
              <a:buFont typeface="Comfortaa Regular"/>
              <a:buAutoNum type="arabicPeriod"/>
            </a:pPr>
            <a:r>
              <a:rPr lang="en" sz="1657">
                <a:solidFill>
                  <a:schemeClr val="dk1"/>
                </a:solidFill>
                <a:latin typeface="Comfortaa Regular"/>
                <a:ea typeface="Comfortaa Regular"/>
                <a:cs typeface="Comfortaa Regular"/>
                <a:sym typeface="Comfortaa Regular"/>
              </a:rPr>
              <a:t>increase customer base retention</a:t>
            </a:r>
            <a:endParaRPr sz="1657">
              <a:solidFill>
                <a:schemeClr val="dk1"/>
              </a:solidFill>
              <a:latin typeface="Comfortaa Regular"/>
              <a:ea typeface="Comfortaa Regular"/>
              <a:cs typeface="Comfortaa Regular"/>
              <a:sym typeface="Comfortaa Regular"/>
            </a:endParaRPr>
          </a:p>
          <a:p>
            <a:pPr marL="457200" lvl="0" indent="-333851" algn="l" rtl="0">
              <a:lnSpc>
                <a:spcPct val="95000"/>
              </a:lnSpc>
              <a:spcBef>
                <a:spcPts val="0"/>
              </a:spcBef>
              <a:spcAft>
                <a:spcPts val="0"/>
              </a:spcAft>
              <a:buClr>
                <a:schemeClr val="dk1"/>
              </a:buClr>
              <a:buSzPts val="1658"/>
              <a:buFont typeface="Comfortaa Regular"/>
              <a:buAutoNum type="arabicPeriod"/>
            </a:pPr>
            <a:r>
              <a:rPr lang="en" sz="1657">
                <a:solidFill>
                  <a:schemeClr val="dk1"/>
                </a:solidFill>
                <a:latin typeface="Comfortaa Regular"/>
                <a:ea typeface="Comfortaa Regular"/>
                <a:cs typeface="Comfortaa Regular"/>
                <a:sym typeface="Comfortaa Regular"/>
              </a:rPr>
              <a:t>reduce churn especially high, spenders</a:t>
            </a:r>
            <a:endParaRPr sz="1657">
              <a:solidFill>
                <a:schemeClr val="dk1"/>
              </a:solidFill>
              <a:latin typeface="Comfortaa Regular"/>
              <a:ea typeface="Comfortaa Regular"/>
              <a:cs typeface="Comfortaa Regular"/>
              <a:sym typeface="Comfortaa Regular"/>
            </a:endParaRPr>
          </a:p>
          <a:p>
            <a:pPr marL="457200" lvl="0" indent="-333851" algn="l" rtl="0">
              <a:lnSpc>
                <a:spcPct val="95000"/>
              </a:lnSpc>
              <a:spcBef>
                <a:spcPts val="0"/>
              </a:spcBef>
              <a:spcAft>
                <a:spcPts val="0"/>
              </a:spcAft>
              <a:buClr>
                <a:schemeClr val="dk1"/>
              </a:buClr>
              <a:buSzPts val="1658"/>
              <a:buFont typeface="Comfortaa Regular"/>
              <a:buAutoNum type="arabicPeriod"/>
            </a:pPr>
            <a:r>
              <a:rPr lang="en" sz="1657">
                <a:solidFill>
                  <a:schemeClr val="dk1"/>
                </a:solidFill>
                <a:latin typeface="Comfortaa Regular"/>
                <a:ea typeface="Comfortaa Regular"/>
                <a:cs typeface="Comfortaa Regular"/>
                <a:sym typeface="Comfortaa Regular"/>
              </a:rPr>
              <a:t>cross/upsell</a:t>
            </a:r>
            <a:endParaRPr sz="1657">
              <a:solidFill>
                <a:schemeClr val="dk1"/>
              </a:solidFill>
              <a:latin typeface="Comfortaa Regular"/>
              <a:ea typeface="Comfortaa Regular"/>
              <a:cs typeface="Comfortaa Regular"/>
              <a:sym typeface="Comfortaa Regular"/>
            </a:endParaRPr>
          </a:p>
          <a:p>
            <a:pPr marL="457200" lvl="0" indent="-333851" algn="l" rtl="0">
              <a:lnSpc>
                <a:spcPct val="95000"/>
              </a:lnSpc>
              <a:spcBef>
                <a:spcPts val="0"/>
              </a:spcBef>
              <a:spcAft>
                <a:spcPts val="0"/>
              </a:spcAft>
              <a:buClr>
                <a:schemeClr val="dk1"/>
              </a:buClr>
              <a:buSzPts val="1658"/>
              <a:buFont typeface="Comfortaa Regular"/>
              <a:buAutoNum type="arabicPeriod"/>
            </a:pPr>
            <a:r>
              <a:rPr lang="en" sz="1657">
                <a:solidFill>
                  <a:schemeClr val="dk1"/>
                </a:solidFill>
                <a:latin typeface="Comfortaa Regular"/>
                <a:ea typeface="Comfortaa Regular"/>
                <a:cs typeface="Comfortaa Regular"/>
                <a:sym typeface="Comfortaa Regular"/>
              </a:rPr>
              <a:t>predicting future consumer behaviour</a:t>
            </a:r>
            <a:endParaRPr sz="1657">
              <a:solidFill>
                <a:schemeClr val="dk1"/>
              </a:solidFill>
              <a:latin typeface="Comfortaa Regular"/>
              <a:ea typeface="Comfortaa Regular"/>
              <a:cs typeface="Comfortaa Regular"/>
              <a:sym typeface="Comfortaa Regular"/>
            </a:endParaRPr>
          </a:p>
          <a:p>
            <a:pPr marL="457200" lvl="0" indent="-333851" algn="l" rtl="0">
              <a:lnSpc>
                <a:spcPct val="95000"/>
              </a:lnSpc>
              <a:spcBef>
                <a:spcPts val="0"/>
              </a:spcBef>
              <a:spcAft>
                <a:spcPts val="0"/>
              </a:spcAft>
              <a:buClr>
                <a:schemeClr val="dk1"/>
              </a:buClr>
              <a:buSzPts val="1658"/>
              <a:buFont typeface="Comfortaa Regular"/>
              <a:buAutoNum type="arabicPeriod"/>
            </a:pPr>
            <a:r>
              <a:rPr lang="en" sz="1657">
                <a:solidFill>
                  <a:schemeClr val="dk1"/>
                </a:solidFill>
                <a:latin typeface="Comfortaa Regular"/>
                <a:ea typeface="Comfortaa Regular"/>
                <a:cs typeface="Comfortaa Regular"/>
                <a:sym typeface="Comfortaa Regular"/>
              </a:rPr>
              <a:t>classifying customers/ segmentation</a:t>
            </a:r>
            <a:endParaRPr sz="1657">
              <a:solidFill>
                <a:schemeClr val="dk1"/>
              </a:solidFill>
              <a:latin typeface="Comfortaa Regular"/>
              <a:ea typeface="Comfortaa Regular"/>
              <a:cs typeface="Comfortaa Regular"/>
              <a:sym typeface="Comfortaa Regular"/>
            </a:endParaRPr>
          </a:p>
          <a:p>
            <a:pPr marL="457200" lvl="0" indent="-333851" algn="l" rtl="0">
              <a:lnSpc>
                <a:spcPct val="95000"/>
              </a:lnSpc>
              <a:spcBef>
                <a:spcPts val="0"/>
              </a:spcBef>
              <a:spcAft>
                <a:spcPts val="0"/>
              </a:spcAft>
              <a:buClr>
                <a:schemeClr val="dk1"/>
              </a:buClr>
              <a:buSzPts val="1658"/>
              <a:buFont typeface="Comfortaa Regular"/>
              <a:buAutoNum type="arabicPeriod"/>
            </a:pPr>
            <a:r>
              <a:rPr lang="en" sz="1657">
                <a:solidFill>
                  <a:schemeClr val="dk1"/>
                </a:solidFill>
                <a:latin typeface="Comfortaa Regular"/>
                <a:ea typeface="Comfortaa Regular"/>
                <a:cs typeface="Comfortaa Regular"/>
                <a:sym typeface="Comfortaa Regular"/>
              </a:rPr>
              <a:t>Help direct social media strategy</a:t>
            </a:r>
            <a:endParaRPr sz="1657">
              <a:solidFill>
                <a:schemeClr val="dk1"/>
              </a:solidFill>
              <a:latin typeface="Comfortaa Regular"/>
              <a:ea typeface="Comfortaa Regular"/>
              <a:cs typeface="Comfortaa Regular"/>
              <a:sym typeface="Comfortaa Regular"/>
            </a:endParaRPr>
          </a:p>
          <a:p>
            <a:pPr marL="457200" lvl="0" indent="-333851" algn="l" rtl="0">
              <a:lnSpc>
                <a:spcPct val="95000"/>
              </a:lnSpc>
              <a:spcBef>
                <a:spcPts val="0"/>
              </a:spcBef>
              <a:spcAft>
                <a:spcPts val="0"/>
              </a:spcAft>
              <a:buClr>
                <a:schemeClr val="dk1"/>
              </a:buClr>
              <a:buSzPts val="1658"/>
              <a:buFont typeface="Comfortaa Regular"/>
              <a:buAutoNum type="arabicPeriod"/>
            </a:pPr>
            <a:r>
              <a:rPr lang="en" sz="1657">
                <a:solidFill>
                  <a:schemeClr val="dk1"/>
                </a:solidFill>
                <a:latin typeface="Comfortaa Regular"/>
                <a:ea typeface="Comfortaa Regular"/>
                <a:cs typeface="Comfortaa Regular"/>
                <a:sym typeface="Comfortaa Regular"/>
              </a:rPr>
              <a:t>Positive Impact of churn on referrals</a:t>
            </a:r>
            <a:endParaRPr sz="1657">
              <a:solidFill>
                <a:schemeClr val="dk1"/>
              </a:solidFill>
              <a:latin typeface="Comfortaa Regular"/>
              <a:ea typeface="Comfortaa Regular"/>
              <a:cs typeface="Comfortaa Regular"/>
              <a:sym typeface="Comfortaa Regular"/>
            </a:endParaRPr>
          </a:p>
          <a:p>
            <a:pPr marL="457200" lvl="0" indent="-333851" algn="l" rtl="0">
              <a:lnSpc>
                <a:spcPct val="95000"/>
              </a:lnSpc>
              <a:spcBef>
                <a:spcPts val="0"/>
              </a:spcBef>
              <a:spcAft>
                <a:spcPts val="0"/>
              </a:spcAft>
              <a:buClr>
                <a:schemeClr val="dk1"/>
              </a:buClr>
              <a:buSzPts val="1658"/>
              <a:buFont typeface="Comfortaa Regular"/>
              <a:buAutoNum type="arabicPeriod"/>
            </a:pPr>
            <a:r>
              <a:rPr lang="en" sz="1657">
                <a:solidFill>
                  <a:schemeClr val="dk1"/>
                </a:solidFill>
                <a:latin typeface="Comfortaa Regular"/>
                <a:ea typeface="Comfortaa Regular"/>
                <a:cs typeface="Comfortaa Regular"/>
                <a:sym typeface="Comfortaa Regular"/>
              </a:rPr>
              <a:t>WOW -&gt; New Product feature and new Launch Strategy to overcome competition to win big.</a:t>
            </a:r>
            <a:endParaRPr sz="1657">
              <a:solidFill>
                <a:schemeClr val="dk1"/>
              </a:solidFill>
              <a:latin typeface="Comfortaa Regular"/>
              <a:ea typeface="Comfortaa Regular"/>
              <a:cs typeface="Comfortaa Regular"/>
              <a:sym typeface="Comfortaa Regular"/>
            </a:endParaRPr>
          </a:p>
        </p:txBody>
      </p:sp>
      <p:pic>
        <p:nvPicPr>
          <p:cNvPr id="211" name="Google Shape;211;p36"/>
          <p:cNvPicPr preferRelativeResize="0"/>
          <p:nvPr/>
        </p:nvPicPr>
        <p:blipFill>
          <a:blip r:embed="rId3">
            <a:alphaModFix/>
          </a:blip>
          <a:stretch>
            <a:fillRect/>
          </a:stretch>
        </p:blipFill>
        <p:spPr>
          <a:xfrm>
            <a:off x="1168200" y="3310875"/>
            <a:ext cx="3852225" cy="1832625"/>
          </a:xfrm>
          <a:prstGeom prst="rect">
            <a:avLst/>
          </a:prstGeom>
          <a:noFill/>
          <a:ln>
            <a:noFill/>
          </a:ln>
        </p:spPr>
      </p:pic>
      <p:pic>
        <p:nvPicPr>
          <p:cNvPr id="212" name="Google Shape;212;p36"/>
          <p:cNvPicPr preferRelativeResize="0"/>
          <p:nvPr/>
        </p:nvPicPr>
        <p:blipFill>
          <a:blip r:embed="rId4">
            <a:alphaModFix/>
          </a:blip>
          <a:stretch>
            <a:fillRect/>
          </a:stretch>
        </p:blipFill>
        <p:spPr>
          <a:xfrm>
            <a:off x="4975400" y="4267200"/>
            <a:ext cx="1588525" cy="876300"/>
          </a:xfrm>
          <a:prstGeom prst="rect">
            <a:avLst/>
          </a:prstGeom>
          <a:noFill/>
          <a:ln>
            <a:noFill/>
          </a:ln>
        </p:spPr>
      </p:pic>
      <p:pic>
        <p:nvPicPr>
          <p:cNvPr id="213" name="Google Shape;213;p36"/>
          <p:cNvPicPr preferRelativeResize="0"/>
          <p:nvPr/>
        </p:nvPicPr>
        <p:blipFill>
          <a:blip r:embed="rId4">
            <a:alphaModFix/>
          </a:blip>
          <a:stretch>
            <a:fillRect/>
          </a:stretch>
        </p:blipFill>
        <p:spPr>
          <a:xfrm>
            <a:off x="-420325" y="4267200"/>
            <a:ext cx="1588525" cy="876300"/>
          </a:xfrm>
          <a:prstGeom prst="rect">
            <a:avLst/>
          </a:prstGeom>
          <a:noFill/>
          <a:ln>
            <a:noFill/>
          </a:ln>
        </p:spPr>
      </p:pic>
      <p:pic>
        <p:nvPicPr>
          <p:cNvPr id="214" name="Google Shape;214;p36"/>
          <p:cNvPicPr preferRelativeResize="0"/>
          <p:nvPr/>
        </p:nvPicPr>
        <p:blipFill>
          <a:blip r:embed="rId4">
            <a:alphaModFix/>
          </a:blip>
          <a:stretch>
            <a:fillRect/>
          </a:stretch>
        </p:blipFill>
        <p:spPr>
          <a:xfrm>
            <a:off x="6410400" y="4267200"/>
            <a:ext cx="2733600" cy="8763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pic>
        <p:nvPicPr>
          <p:cNvPr id="219" name="Google Shape;219;p37"/>
          <p:cNvPicPr preferRelativeResize="0"/>
          <p:nvPr/>
        </p:nvPicPr>
        <p:blipFill>
          <a:blip r:embed="rId3">
            <a:alphaModFix/>
          </a:blip>
          <a:stretch>
            <a:fillRect/>
          </a:stretch>
        </p:blipFill>
        <p:spPr>
          <a:xfrm>
            <a:off x="410075" y="318963"/>
            <a:ext cx="4248150" cy="4391025"/>
          </a:xfrm>
          <a:prstGeom prst="rect">
            <a:avLst/>
          </a:prstGeom>
          <a:noFill/>
          <a:ln>
            <a:noFill/>
          </a:ln>
        </p:spPr>
      </p:pic>
      <p:cxnSp>
        <p:nvCxnSpPr>
          <p:cNvPr id="220" name="Google Shape;220;p37"/>
          <p:cNvCxnSpPr>
            <a:endCxn id="221" idx="1"/>
          </p:cNvCxnSpPr>
          <p:nvPr/>
        </p:nvCxnSpPr>
        <p:spPr>
          <a:xfrm rot="10800000" flipH="1">
            <a:off x="4050900" y="671350"/>
            <a:ext cx="1994400" cy="361500"/>
          </a:xfrm>
          <a:prstGeom prst="straightConnector1">
            <a:avLst/>
          </a:prstGeom>
          <a:noFill/>
          <a:ln w="9525" cap="flat" cmpd="sng">
            <a:solidFill>
              <a:schemeClr val="dk2"/>
            </a:solidFill>
            <a:prstDash val="solid"/>
            <a:round/>
            <a:headEnd type="none" w="med" len="med"/>
            <a:tailEnd type="none" w="med" len="med"/>
          </a:ln>
        </p:spPr>
      </p:cxnSp>
      <p:sp>
        <p:nvSpPr>
          <p:cNvPr id="221" name="Google Shape;221;p37"/>
          <p:cNvSpPr txBox="1"/>
          <p:nvPr/>
        </p:nvSpPr>
        <p:spPr>
          <a:xfrm>
            <a:off x="6045300" y="229900"/>
            <a:ext cx="2986200" cy="8829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SzPts val="935"/>
              <a:buNone/>
            </a:pPr>
            <a:r>
              <a:rPr lang="en" sz="1490" b="1"/>
              <a:t>Using existing data to feed a machine learning model to find the low hanging fruits with max bang -&gt; next speaker will dive deeper</a:t>
            </a:r>
            <a:endParaRPr sz="1490" b="1"/>
          </a:p>
        </p:txBody>
      </p:sp>
      <p:cxnSp>
        <p:nvCxnSpPr>
          <p:cNvPr id="222" name="Google Shape;222;p37"/>
          <p:cNvCxnSpPr/>
          <p:nvPr/>
        </p:nvCxnSpPr>
        <p:spPr>
          <a:xfrm>
            <a:off x="2008875" y="3443225"/>
            <a:ext cx="4170300" cy="524700"/>
          </a:xfrm>
          <a:prstGeom prst="straightConnector1">
            <a:avLst/>
          </a:prstGeom>
          <a:noFill/>
          <a:ln w="9525" cap="flat" cmpd="sng">
            <a:solidFill>
              <a:schemeClr val="dk2"/>
            </a:solidFill>
            <a:prstDash val="solid"/>
            <a:round/>
            <a:headEnd type="none" w="med" len="med"/>
            <a:tailEnd type="none" w="med" len="med"/>
          </a:ln>
        </p:spPr>
      </p:cxnSp>
      <p:cxnSp>
        <p:nvCxnSpPr>
          <p:cNvPr id="223" name="Google Shape;223;p37"/>
          <p:cNvCxnSpPr/>
          <p:nvPr/>
        </p:nvCxnSpPr>
        <p:spPr>
          <a:xfrm>
            <a:off x="4003275" y="2727525"/>
            <a:ext cx="2280600" cy="219600"/>
          </a:xfrm>
          <a:prstGeom prst="straightConnector1">
            <a:avLst/>
          </a:prstGeom>
          <a:noFill/>
          <a:ln w="9525" cap="flat" cmpd="sng">
            <a:solidFill>
              <a:schemeClr val="dk2"/>
            </a:solidFill>
            <a:prstDash val="solid"/>
            <a:round/>
            <a:headEnd type="none" w="med" len="med"/>
            <a:tailEnd type="none" w="med" len="med"/>
          </a:ln>
        </p:spPr>
      </p:cxnSp>
      <p:sp>
        <p:nvSpPr>
          <p:cNvPr id="224" name="Google Shape;224;p37"/>
          <p:cNvSpPr txBox="1"/>
          <p:nvPr/>
        </p:nvSpPr>
        <p:spPr>
          <a:xfrm>
            <a:off x="6234900" y="3567350"/>
            <a:ext cx="2385900" cy="98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b="1"/>
              <a:t>Spending most of the  marketing budget to get new customers only</a:t>
            </a:r>
            <a:endParaRPr sz="1600" b="1"/>
          </a:p>
        </p:txBody>
      </p:sp>
      <p:cxnSp>
        <p:nvCxnSpPr>
          <p:cNvPr id="225" name="Google Shape;225;p37"/>
          <p:cNvCxnSpPr/>
          <p:nvPr/>
        </p:nvCxnSpPr>
        <p:spPr>
          <a:xfrm>
            <a:off x="2361925" y="1200700"/>
            <a:ext cx="3769500" cy="534300"/>
          </a:xfrm>
          <a:prstGeom prst="straightConnector1">
            <a:avLst/>
          </a:prstGeom>
          <a:noFill/>
          <a:ln w="9525" cap="flat" cmpd="sng">
            <a:solidFill>
              <a:schemeClr val="dk2"/>
            </a:solidFill>
            <a:prstDash val="solid"/>
            <a:round/>
            <a:headEnd type="none" w="med" len="med"/>
            <a:tailEnd type="none" w="med" len="med"/>
          </a:ln>
        </p:spPr>
      </p:cxnSp>
      <p:sp>
        <p:nvSpPr>
          <p:cNvPr id="226" name="Google Shape;226;p37"/>
          <p:cNvSpPr txBox="1"/>
          <p:nvPr/>
        </p:nvSpPr>
        <p:spPr>
          <a:xfrm>
            <a:off x="6283875" y="2508050"/>
            <a:ext cx="1851300" cy="88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700" b="1"/>
              <a:t>Rewards points pegged to size of bills</a:t>
            </a:r>
            <a:endParaRPr sz="1700" b="1"/>
          </a:p>
        </p:txBody>
      </p:sp>
      <p:sp>
        <p:nvSpPr>
          <p:cNvPr id="227" name="Google Shape;227;p37"/>
          <p:cNvSpPr txBox="1"/>
          <p:nvPr/>
        </p:nvSpPr>
        <p:spPr>
          <a:xfrm>
            <a:off x="6093000" y="1525250"/>
            <a:ext cx="1994400" cy="982800"/>
          </a:xfrm>
          <a:prstGeom prst="rect">
            <a:avLst/>
          </a:prstGeom>
          <a:noFill/>
          <a:ln>
            <a:noFill/>
          </a:ln>
        </p:spPr>
        <p:txBody>
          <a:bodyPr spcFirstLastPara="1" wrap="square" lIns="91425" tIns="91425" rIns="91425" bIns="91425" anchor="t" anchorCtr="0">
            <a:normAutofit/>
          </a:bodyPr>
          <a:lstStyle/>
          <a:p>
            <a:pPr marL="0" lvl="0" indent="0" algn="l" rtl="0">
              <a:spcBef>
                <a:spcPts val="0"/>
              </a:spcBef>
              <a:spcAft>
                <a:spcPts val="0"/>
              </a:spcAft>
              <a:buNone/>
            </a:pPr>
            <a:r>
              <a:rPr lang="en" sz="1600" b="1"/>
              <a:t>Merge or Acquire a major competitor </a:t>
            </a:r>
            <a:endParaRPr sz="1600" b="1"/>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38"/>
          <p:cNvSpPr txBox="1">
            <a:spLocks noGrp="1"/>
          </p:cNvSpPr>
          <p:nvPr>
            <p:ph type="subTitle" idx="1"/>
          </p:nvPr>
        </p:nvSpPr>
        <p:spPr>
          <a:xfrm>
            <a:off x="210350" y="2696525"/>
            <a:ext cx="8520600" cy="792600"/>
          </a:xfrm>
          <a:prstGeom prst="rect">
            <a:avLst/>
          </a:prstGeom>
          <a:ln>
            <a:noFill/>
          </a:ln>
        </p:spPr>
        <p:txBody>
          <a:bodyPr spcFirstLastPara="1" wrap="square" lIns="91425" tIns="91425" rIns="91425" bIns="91425" anchor="t" anchorCtr="0">
            <a:normAutofit/>
          </a:bodyPr>
          <a:lstStyle/>
          <a:p>
            <a:pPr marL="0" lvl="0" indent="0" algn="r" rtl="0">
              <a:spcBef>
                <a:spcPts val="0"/>
              </a:spcBef>
              <a:spcAft>
                <a:spcPts val="0"/>
              </a:spcAft>
              <a:buNone/>
            </a:pPr>
            <a:r>
              <a:rPr lang="en" sz="3000">
                <a:solidFill>
                  <a:srgbClr val="000000"/>
                </a:solidFill>
              </a:rPr>
              <a:t>Proposed Solution</a:t>
            </a:r>
            <a:endParaRPr sz="3000">
              <a:solidFill>
                <a:srgbClr val="000000"/>
              </a:solidFill>
            </a:endParaRPr>
          </a:p>
        </p:txBody>
      </p:sp>
      <p:sp>
        <p:nvSpPr>
          <p:cNvPr id="233" name="Google Shape;233;p38"/>
          <p:cNvSpPr txBox="1"/>
          <p:nvPr/>
        </p:nvSpPr>
        <p:spPr>
          <a:xfrm>
            <a:off x="4460100" y="3489125"/>
            <a:ext cx="4280700" cy="481800"/>
          </a:xfrm>
          <a:prstGeom prst="rect">
            <a:avLst/>
          </a:prstGeom>
          <a:gradFill>
            <a:gsLst>
              <a:gs pos="0">
                <a:srgbClr val="DFE9FB"/>
              </a:gs>
              <a:gs pos="100000">
                <a:srgbClr val="6E9BE7"/>
              </a:gs>
            </a:gsLst>
            <a:path path="circle">
              <a:fillToRect l="50000" t="50000" r="50000" b="50000"/>
            </a:path>
            <a:tileRect/>
          </a:grad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2000" b="1"/>
              <a:t>01 - Shiji Ann Abraham - AI0403</a:t>
            </a:r>
            <a:endParaRPr sz="2000" b="1"/>
          </a:p>
        </p:txBody>
      </p:sp>
      <p:sp>
        <p:nvSpPr>
          <p:cNvPr id="234" name="Google Shape;234;p38"/>
          <p:cNvSpPr txBox="1">
            <a:spLocks noGrp="1"/>
          </p:cNvSpPr>
          <p:nvPr>
            <p:ph type="ctrTitle"/>
          </p:nvPr>
        </p:nvSpPr>
        <p:spPr>
          <a:xfrm>
            <a:off x="311700" y="961600"/>
            <a:ext cx="8429100" cy="705900"/>
          </a:xfrm>
          <a:prstGeom prst="rect">
            <a:avLst/>
          </a:prstGeom>
          <a:ln w="38100" cap="flat" cmpd="sng">
            <a:solidFill>
              <a:srgbClr val="000000"/>
            </a:solidFill>
            <a:prstDash val="solid"/>
            <a:round/>
            <a:headEnd type="none" w="sm" len="sm"/>
            <a:tailEnd type="none" w="sm" len="sm"/>
          </a:ln>
        </p:spPr>
        <p:txBody>
          <a:bodyPr spcFirstLastPara="1" wrap="square" lIns="91425" tIns="91425" rIns="91425" bIns="91425" anchor="b" anchorCtr="0">
            <a:noAutofit/>
          </a:bodyPr>
          <a:lstStyle/>
          <a:p>
            <a:pPr marL="0" lvl="0" indent="0" algn="l" rtl="0">
              <a:spcBef>
                <a:spcPts val="0"/>
              </a:spcBef>
              <a:spcAft>
                <a:spcPts val="0"/>
              </a:spcAft>
              <a:buNone/>
            </a:pPr>
            <a:r>
              <a:rPr lang="en" sz="3500" b="1"/>
              <a:t>Planning Analytics</a:t>
            </a:r>
            <a:endParaRPr sz="3500" b="1"/>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39"/>
          <p:cNvSpPr txBox="1">
            <a:spLocks noGrp="1"/>
          </p:cNvSpPr>
          <p:nvPr>
            <p:ph type="ctrTitle"/>
          </p:nvPr>
        </p:nvSpPr>
        <p:spPr>
          <a:xfrm>
            <a:off x="177375" y="458475"/>
            <a:ext cx="8485200" cy="579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500" b="1"/>
              <a:t>Client’s Situational Assessment </a:t>
            </a:r>
            <a:endParaRPr sz="3500" b="1"/>
          </a:p>
        </p:txBody>
      </p:sp>
      <p:sp>
        <p:nvSpPr>
          <p:cNvPr id="240" name="Google Shape;240;p39"/>
          <p:cNvSpPr txBox="1"/>
          <p:nvPr/>
        </p:nvSpPr>
        <p:spPr>
          <a:xfrm>
            <a:off x="401175" y="1038375"/>
            <a:ext cx="8037600" cy="4186800"/>
          </a:xfrm>
          <a:prstGeom prst="rect">
            <a:avLst/>
          </a:prstGeom>
          <a:noFill/>
          <a:ln>
            <a:noFill/>
          </a:ln>
        </p:spPr>
        <p:txBody>
          <a:bodyPr spcFirstLastPara="1" wrap="square" lIns="91425" tIns="91425" rIns="91425" bIns="91425" anchor="t" anchorCtr="0">
            <a:spAutoFit/>
          </a:bodyPr>
          <a:lstStyle/>
          <a:p>
            <a:pPr marL="457200" lvl="0" indent="-355600" algn="l" rtl="0">
              <a:spcBef>
                <a:spcPts val="0"/>
              </a:spcBef>
              <a:spcAft>
                <a:spcPts val="0"/>
              </a:spcAft>
              <a:buSzPts val="2000"/>
              <a:buChar char="❖"/>
            </a:pPr>
            <a:r>
              <a:rPr lang="en" sz="2000"/>
              <a:t>Telecom industry has become very competitive with price wars and competent service levels </a:t>
            </a:r>
            <a:endParaRPr sz="2000"/>
          </a:p>
          <a:p>
            <a:pPr marL="457200" lvl="0" indent="0" algn="l" rtl="0">
              <a:spcBef>
                <a:spcPts val="0"/>
              </a:spcBef>
              <a:spcAft>
                <a:spcPts val="0"/>
              </a:spcAft>
              <a:buNone/>
            </a:pPr>
            <a:endParaRPr sz="2000"/>
          </a:p>
          <a:p>
            <a:pPr marL="457200" lvl="0" indent="-355600" algn="l" rtl="0">
              <a:spcBef>
                <a:spcPts val="0"/>
              </a:spcBef>
              <a:spcAft>
                <a:spcPts val="0"/>
              </a:spcAft>
              <a:buSzPts val="2000"/>
              <a:buChar char="❖"/>
            </a:pPr>
            <a:r>
              <a:rPr lang="en" sz="2000"/>
              <a:t>Mobile number portability has made switching between telco operators easy for customers</a:t>
            </a:r>
            <a:endParaRPr sz="2000"/>
          </a:p>
          <a:p>
            <a:pPr marL="457200" lvl="0" indent="0" algn="l" rtl="0">
              <a:spcBef>
                <a:spcPts val="0"/>
              </a:spcBef>
              <a:spcAft>
                <a:spcPts val="0"/>
              </a:spcAft>
              <a:buNone/>
            </a:pPr>
            <a:endParaRPr sz="2000"/>
          </a:p>
          <a:p>
            <a:pPr marL="457200" lvl="0" indent="-355600" algn="l" rtl="0">
              <a:spcBef>
                <a:spcPts val="0"/>
              </a:spcBef>
              <a:spcAft>
                <a:spcPts val="0"/>
              </a:spcAft>
              <a:buSzPts val="2000"/>
              <a:buChar char="❖"/>
            </a:pPr>
            <a:r>
              <a:rPr lang="en" sz="2000"/>
              <a:t>Our telco client is losing it’s post paid customers to competitors at a high rate - the current annual churn rate is 27%</a:t>
            </a:r>
            <a:endParaRPr sz="2000"/>
          </a:p>
          <a:p>
            <a:pPr marL="914400" lvl="1" indent="-355600" algn="l" rtl="0">
              <a:spcBef>
                <a:spcPts val="0"/>
              </a:spcBef>
              <a:spcAft>
                <a:spcPts val="0"/>
              </a:spcAft>
              <a:buSzPts val="2000"/>
              <a:buChar char="➢"/>
            </a:pPr>
            <a:r>
              <a:rPr lang="en" sz="2000"/>
              <a:t>This means the entire telco post paid customer base is completely churned in less than 4 years</a:t>
            </a:r>
            <a:endParaRPr sz="2000"/>
          </a:p>
          <a:p>
            <a:pPr marL="0" lvl="0" indent="0" algn="l" rtl="0">
              <a:spcBef>
                <a:spcPts val="0"/>
              </a:spcBef>
              <a:spcAft>
                <a:spcPts val="0"/>
              </a:spcAft>
              <a:buNone/>
            </a:pPr>
            <a:endParaRPr sz="2000"/>
          </a:p>
          <a:p>
            <a:pPr marL="457200" lvl="0" indent="-355600" algn="l" rtl="0">
              <a:spcBef>
                <a:spcPts val="0"/>
              </a:spcBef>
              <a:spcAft>
                <a:spcPts val="0"/>
              </a:spcAft>
              <a:buSzPts val="2000"/>
              <a:buChar char="❖"/>
            </a:pPr>
            <a:r>
              <a:rPr lang="en" sz="2000"/>
              <a:t>Our client approached us to help them lower their anual post paid churn rate to 15%.</a:t>
            </a:r>
            <a:endParaRPr sz="200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p40"/>
          <p:cNvSpPr txBox="1"/>
          <p:nvPr/>
        </p:nvSpPr>
        <p:spPr>
          <a:xfrm>
            <a:off x="281250" y="668300"/>
            <a:ext cx="7656600" cy="723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500" b="1"/>
              <a:t>What is Customer Churn?</a:t>
            </a:r>
            <a:endParaRPr sz="3500" b="1"/>
          </a:p>
        </p:txBody>
      </p:sp>
      <p:pic>
        <p:nvPicPr>
          <p:cNvPr id="246" name="Google Shape;246;p40"/>
          <p:cNvPicPr preferRelativeResize="0"/>
          <p:nvPr/>
        </p:nvPicPr>
        <p:blipFill>
          <a:blip r:embed="rId3">
            <a:alphaModFix/>
          </a:blip>
          <a:stretch>
            <a:fillRect/>
          </a:stretch>
        </p:blipFill>
        <p:spPr>
          <a:xfrm>
            <a:off x="152400" y="1633325"/>
            <a:ext cx="5479625" cy="1661950"/>
          </a:xfrm>
          <a:prstGeom prst="rect">
            <a:avLst/>
          </a:prstGeom>
          <a:noFill/>
          <a:ln>
            <a:noFill/>
          </a:ln>
        </p:spPr>
      </p:pic>
      <p:pic>
        <p:nvPicPr>
          <p:cNvPr id="247" name="Google Shape;247;p40"/>
          <p:cNvPicPr preferRelativeResize="0"/>
          <p:nvPr/>
        </p:nvPicPr>
        <p:blipFill>
          <a:blip r:embed="rId4">
            <a:alphaModFix/>
          </a:blip>
          <a:stretch>
            <a:fillRect/>
          </a:stretch>
        </p:blipFill>
        <p:spPr>
          <a:xfrm>
            <a:off x="5768675" y="1881450"/>
            <a:ext cx="3145200" cy="1165700"/>
          </a:xfrm>
          <a:prstGeom prst="rect">
            <a:avLst/>
          </a:prstGeom>
          <a:noFill/>
          <a:ln>
            <a:noFill/>
          </a:ln>
        </p:spPr>
      </p:pic>
      <p:sp>
        <p:nvSpPr>
          <p:cNvPr id="248" name="Google Shape;248;p40"/>
          <p:cNvSpPr txBox="1"/>
          <p:nvPr/>
        </p:nvSpPr>
        <p:spPr>
          <a:xfrm>
            <a:off x="272225" y="3538850"/>
            <a:ext cx="8641500" cy="110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a:t>Reasons for telco customer churn : Pricing promotions from competitors, poor network service, lack of customer service, billing disputes, competitors introducing new products / technologies.</a:t>
            </a:r>
            <a:endParaRPr sz="200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Google Shape;253;p41"/>
          <p:cNvSpPr txBox="1"/>
          <p:nvPr/>
        </p:nvSpPr>
        <p:spPr>
          <a:xfrm>
            <a:off x="617675" y="1397550"/>
            <a:ext cx="4498500" cy="2955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a:t>Different approaches to manage customer churn:</a:t>
            </a:r>
            <a:endParaRPr sz="2000"/>
          </a:p>
          <a:p>
            <a:pPr marL="0" lvl="0" indent="0" algn="l" rtl="0">
              <a:spcBef>
                <a:spcPts val="0"/>
              </a:spcBef>
              <a:spcAft>
                <a:spcPts val="0"/>
              </a:spcAft>
              <a:buNone/>
            </a:pPr>
            <a:endParaRPr sz="2000"/>
          </a:p>
          <a:p>
            <a:pPr marL="457200" lvl="0" indent="-355600" algn="l" rtl="0">
              <a:spcBef>
                <a:spcPts val="0"/>
              </a:spcBef>
              <a:spcAft>
                <a:spcPts val="0"/>
              </a:spcAft>
              <a:buSzPts val="2000"/>
              <a:buChar char="❖"/>
            </a:pPr>
            <a:r>
              <a:rPr lang="en" sz="2000">
                <a:solidFill>
                  <a:schemeClr val="dk1"/>
                </a:solidFill>
              </a:rPr>
              <a:t>Untargeted approach</a:t>
            </a:r>
            <a:endParaRPr sz="2000"/>
          </a:p>
          <a:p>
            <a:pPr marL="0" lvl="0" indent="0" algn="l" rtl="0">
              <a:spcBef>
                <a:spcPts val="0"/>
              </a:spcBef>
              <a:spcAft>
                <a:spcPts val="0"/>
              </a:spcAft>
              <a:buNone/>
            </a:pPr>
            <a:endParaRPr sz="2000"/>
          </a:p>
          <a:p>
            <a:pPr marL="457200" lvl="0" indent="-355600" algn="l" rtl="0">
              <a:spcBef>
                <a:spcPts val="0"/>
              </a:spcBef>
              <a:spcAft>
                <a:spcPts val="0"/>
              </a:spcAft>
              <a:buSzPts val="2000"/>
              <a:buChar char="❖"/>
            </a:pPr>
            <a:r>
              <a:rPr lang="en" sz="2000">
                <a:solidFill>
                  <a:schemeClr val="dk1"/>
                </a:solidFill>
              </a:rPr>
              <a:t>Targeted Approach </a:t>
            </a:r>
            <a:endParaRPr sz="2000">
              <a:solidFill>
                <a:schemeClr val="dk1"/>
              </a:solidFill>
            </a:endParaRPr>
          </a:p>
          <a:p>
            <a:pPr marL="457200" lvl="0" indent="0" algn="l" rtl="0">
              <a:spcBef>
                <a:spcPts val="0"/>
              </a:spcBef>
              <a:spcAft>
                <a:spcPts val="0"/>
              </a:spcAft>
              <a:buNone/>
            </a:pPr>
            <a:endParaRPr sz="2000">
              <a:solidFill>
                <a:schemeClr val="dk1"/>
              </a:solidFill>
            </a:endParaRPr>
          </a:p>
          <a:p>
            <a:pPr marL="914400" lvl="1" indent="-355600" algn="l" rtl="0">
              <a:spcBef>
                <a:spcPts val="0"/>
              </a:spcBef>
              <a:spcAft>
                <a:spcPts val="0"/>
              </a:spcAft>
              <a:buSzPts val="2000"/>
              <a:buChar char="➢"/>
            </a:pPr>
            <a:r>
              <a:rPr lang="en" sz="2000">
                <a:solidFill>
                  <a:schemeClr val="dk1"/>
                </a:solidFill>
              </a:rPr>
              <a:t>Reactive</a:t>
            </a:r>
            <a:endParaRPr sz="2000">
              <a:solidFill>
                <a:schemeClr val="dk1"/>
              </a:solidFill>
            </a:endParaRPr>
          </a:p>
          <a:p>
            <a:pPr marL="914400" lvl="1" indent="-355600" algn="l" rtl="0">
              <a:spcBef>
                <a:spcPts val="0"/>
              </a:spcBef>
              <a:spcAft>
                <a:spcPts val="0"/>
              </a:spcAft>
              <a:buSzPts val="2000"/>
              <a:buChar char="➢"/>
            </a:pPr>
            <a:r>
              <a:rPr lang="en" sz="2000">
                <a:solidFill>
                  <a:schemeClr val="dk1"/>
                </a:solidFill>
              </a:rPr>
              <a:t>Proactive</a:t>
            </a:r>
            <a:endParaRPr sz="2000"/>
          </a:p>
        </p:txBody>
      </p:sp>
      <p:pic>
        <p:nvPicPr>
          <p:cNvPr id="254" name="Google Shape;254;p41"/>
          <p:cNvPicPr preferRelativeResize="0"/>
          <p:nvPr/>
        </p:nvPicPr>
        <p:blipFill>
          <a:blip r:embed="rId3">
            <a:alphaModFix/>
          </a:blip>
          <a:stretch>
            <a:fillRect/>
          </a:stretch>
        </p:blipFill>
        <p:spPr>
          <a:xfrm>
            <a:off x="5301099" y="2134613"/>
            <a:ext cx="3642925" cy="1481175"/>
          </a:xfrm>
          <a:prstGeom prst="rect">
            <a:avLst/>
          </a:prstGeom>
          <a:noFill/>
          <a:ln>
            <a:noFill/>
          </a:ln>
        </p:spPr>
      </p:pic>
      <p:sp>
        <p:nvSpPr>
          <p:cNvPr id="255" name="Google Shape;255;p41"/>
          <p:cNvSpPr txBox="1"/>
          <p:nvPr/>
        </p:nvSpPr>
        <p:spPr>
          <a:xfrm>
            <a:off x="501600" y="516650"/>
            <a:ext cx="6028200" cy="723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500" b="1"/>
              <a:t>Managing Customer Churn </a:t>
            </a:r>
            <a:endParaRPr sz="3500" b="1"/>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p42"/>
          <p:cNvSpPr txBox="1"/>
          <p:nvPr/>
        </p:nvSpPr>
        <p:spPr>
          <a:xfrm>
            <a:off x="243550" y="440375"/>
            <a:ext cx="7046100" cy="723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sz="3500" b="1">
                <a:solidFill>
                  <a:schemeClr val="dk1"/>
                </a:solidFill>
              </a:rPr>
              <a:t>Reactive Churn Management</a:t>
            </a:r>
            <a:endParaRPr sz="3500" b="1">
              <a:solidFill>
                <a:schemeClr val="dk1"/>
              </a:solidFill>
            </a:endParaRPr>
          </a:p>
        </p:txBody>
      </p:sp>
      <p:sp>
        <p:nvSpPr>
          <p:cNvPr id="261" name="Google Shape;261;p42"/>
          <p:cNvSpPr txBox="1"/>
          <p:nvPr/>
        </p:nvSpPr>
        <p:spPr>
          <a:xfrm>
            <a:off x="548963" y="3911375"/>
            <a:ext cx="7880100" cy="110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b="1">
                <a:solidFill>
                  <a:srgbClr val="282829"/>
                </a:solidFill>
                <a:highlight>
                  <a:srgbClr val="FFFFFF"/>
                </a:highlight>
                <a:latin typeface="Roboto"/>
                <a:ea typeface="Roboto"/>
                <a:cs typeface="Roboto"/>
                <a:sym typeface="Roboto"/>
              </a:rPr>
              <a:t>In this approach, it is generally too late to take retention actions after a customer churns out. Success rates on retaining customers are around 2–3%.</a:t>
            </a:r>
            <a:endParaRPr sz="2000" b="1"/>
          </a:p>
        </p:txBody>
      </p:sp>
      <p:pic>
        <p:nvPicPr>
          <p:cNvPr id="262" name="Google Shape;262;p42"/>
          <p:cNvPicPr preferRelativeResize="0"/>
          <p:nvPr/>
        </p:nvPicPr>
        <p:blipFill rotWithShape="1">
          <a:blip r:embed="rId3">
            <a:alphaModFix/>
          </a:blip>
          <a:srcRect t="7732" b="10178"/>
          <a:stretch/>
        </p:blipFill>
        <p:spPr>
          <a:xfrm>
            <a:off x="1603188" y="1649850"/>
            <a:ext cx="5966275" cy="2175550"/>
          </a:xfrm>
          <a:prstGeom prst="rect">
            <a:avLst/>
          </a:prstGeom>
          <a:noFill/>
          <a:ln>
            <a:noFill/>
          </a:ln>
        </p:spPr>
      </p:pic>
      <p:sp>
        <p:nvSpPr>
          <p:cNvPr id="263" name="Google Shape;263;p42"/>
          <p:cNvSpPr txBox="1"/>
          <p:nvPr/>
        </p:nvSpPr>
        <p:spPr>
          <a:xfrm>
            <a:off x="2611775" y="1188150"/>
            <a:ext cx="37545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b="1"/>
              <a:t>Customer Engagement Journey </a:t>
            </a:r>
            <a:endParaRPr sz="1800" b="1"/>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43"/>
          <p:cNvSpPr txBox="1"/>
          <p:nvPr/>
        </p:nvSpPr>
        <p:spPr>
          <a:xfrm>
            <a:off x="2560225" y="943050"/>
            <a:ext cx="38538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b="1"/>
              <a:t>Customer Engagement Journey</a:t>
            </a:r>
            <a:endParaRPr sz="1800" b="1"/>
          </a:p>
        </p:txBody>
      </p:sp>
      <p:pic>
        <p:nvPicPr>
          <p:cNvPr id="269" name="Google Shape;269;p43"/>
          <p:cNvPicPr preferRelativeResize="0"/>
          <p:nvPr/>
        </p:nvPicPr>
        <p:blipFill>
          <a:blip r:embed="rId3">
            <a:alphaModFix/>
          </a:blip>
          <a:stretch>
            <a:fillRect/>
          </a:stretch>
        </p:blipFill>
        <p:spPr>
          <a:xfrm>
            <a:off x="595125" y="1343475"/>
            <a:ext cx="7428275" cy="3694225"/>
          </a:xfrm>
          <a:prstGeom prst="rect">
            <a:avLst/>
          </a:prstGeom>
          <a:noFill/>
          <a:ln>
            <a:noFill/>
          </a:ln>
        </p:spPr>
      </p:pic>
      <p:sp>
        <p:nvSpPr>
          <p:cNvPr id="270" name="Google Shape;270;p43"/>
          <p:cNvSpPr txBox="1">
            <a:spLocks noGrp="1"/>
          </p:cNvSpPr>
          <p:nvPr>
            <p:ph type="subTitle" idx="1"/>
          </p:nvPr>
        </p:nvSpPr>
        <p:spPr>
          <a:xfrm>
            <a:off x="4202450" y="3059275"/>
            <a:ext cx="4353900" cy="1740600"/>
          </a:xfrm>
          <a:prstGeom prst="rect">
            <a:avLst/>
          </a:prstGeom>
          <a:noFill/>
        </p:spPr>
        <p:txBody>
          <a:bodyPr spcFirstLastPara="1" wrap="square" lIns="91425" tIns="91425" rIns="91425" bIns="91425" anchor="t" anchorCtr="0">
            <a:noAutofit/>
          </a:bodyPr>
          <a:lstStyle/>
          <a:p>
            <a:pPr marL="0" lvl="0" indent="0" algn="l" rtl="0">
              <a:spcBef>
                <a:spcPts val="0"/>
              </a:spcBef>
              <a:spcAft>
                <a:spcPts val="0"/>
              </a:spcAft>
              <a:buNone/>
            </a:pPr>
            <a:r>
              <a:rPr lang="en" sz="2000" b="1">
                <a:solidFill>
                  <a:schemeClr val="dk1"/>
                </a:solidFill>
                <a:highlight>
                  <a:srgbClr val="FFFFFF"/>
                </a:highlight>
              </a:rPr>
              <a:t>Customer re-engagement incentives are offered before the actual</a:t>
            </a:r>
            <a:r>
              <a:rPr lang="en" sz="2000" b="1">
                <a:solidFill>
                  <a:srgbClr val="282829"/>
                </a:solidFill>
              </a:rPr>
              <a:t> churn. In this approach, the success rates of retaining customers is upto 70%.</a:t>
            </a:r>
            <a:endParaRPr sz="2000" b="1"/>
          </a:p>
        </p:txBody>
      </p:sp>
      <p:sp>
        <p:nvSpPr>
          <p:cNvPr id="271" name="Google Shape;271;p43"/>
          <p:cNvSpPr txBox="1"/>
          <p:nvPr/>
        </p:nvSpPr>
        <p:spPr>
          <a:xfrm>
            <a:off x="503800" y="287300"/>
            <a:ext cx="7046100" cy="723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sz="3500" b="1">
                <a:solidFill>
                  <a:schemeClr val="dk1"/>
                </a:solidFill>
              </a:rPr>
              <a:t>Proactive Churn Management</a:t>
            </a:r>
            <a:endParaRPr sz="3500" b="1">
              <a:solidFill>
                <a:schemeClr val="dk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Google Shape;83;p17"/>
          <p:cNvSpPr txBox="1">
            <a:spLocks noGrp="1"/>
          </p:cNvSpPr>
          <p:nvPr>
            <p:ph type="ctrTitle"/>
          </p:nvPr>
        </p:nvSpPr>
        <p:spPr>
          <a:xfrm>
            <a:off x="311700" y="961600"/>
            <a:ext cx="8429100" cy="705900"/>
          </a:xfrm>
          <a:prstGeom prst="rect">
            <a:avLst/>
          </a:prstGeom>
          <a:ln w="38100" cap="flat" cmpd="sng">
            <a:solidFill>
              <a:srgbClr val="000000"/>
            </a:solidFill>
            <a:prstDash val="solid"/>
            <a:round/>
            <a:headEnd type="none" w="sm" len="sm"/>
            <a:tailEnd type="none" w="sm" len="sm"/>
          </a:ln>
        </p:spPr>
        <p:txBody>
          <a:bodyPr spcFirstLastPara="1" wrap="square" lIns="91425" tIns="91425" rIns="91425" bIns="91425" anchor="b" anchorCtr="0">
            <a:noAutofit/>
          </a:bodyPr>
          <a:lstStyle/>
          <a:p>
            <a:pPr marL="0" lvl="0" indent="0" algn="l" rtl="0">
              <a:spcBef>
                <a:spcPts val="0"/>
              </a:spcBef>
              <a:spcAft>
                <a:spcPts val="0"/>
              </a:spcAft>
              <a:buNone/>
            </a:pPr>
            <a:r>
              <a:rPr lang="en" sz="3500" b="1"/>
              <a:t>Planning Analytics</a:t>
            </a:r>
            <a:endParaRPr sz="3500" b="1"/>
          </a:p>
        </p:txBody>
      </p:sp>
      <p:sp>
        <p:nvSpPr>
          <p:cNvPr id="84" name="Google Shape;84;p17"/>
          <p:cNvSpPr txBox="1">
            <a:spLocks noGrp="1"/>
          </p:cNvSpPr>
          <p:nvPr>
            <p:ph type="subTitle" idx="1"/>
          </p:nvPr>
        </p:nvSpPr>
        <p:spPr>
          <a:xfrm>
            <a:off x="311700" y="2433975"/>
            <a:ext cx="8520600" cy="792600"/>
          </a:xfrm>
          <a:prstGeom prst="rect">
            <a:avLst/>
          </a:prstGeom>
          <a:ln>
            <a:noFill/>
          </a:ln>
        </p:spPr>
        <p:txBody>
          <a:bodyPr spcFirstLastPara="1" wrap="square" lIns="91425" tIns="91425" rIns="91425" bIns="91425" anchor="t" anchorCtr="0">
            <a:normAutofit/>
          </a:bodyPr>
          <a:lstStyle/>
          <a:p>
            <a:pPr marL="0" lvl="0" indent="0" algn="r" rtl="0">
              <a:spcBef>
                <a:spcPts val="0"/>
              </a:spcBef>
              <a:spcAft>
                <a:spcPts val="0"/>
              </a:spcAft>
              <a:buNone/>
            </a:pPr>
            <a:r>
              <a:rPr lang="en" sz="3000">
                <a:solidFill>
                  <a:srgbClr val="000000"/>
                </a:solidFill>
              </a:rPr>
              <a:t>Business Understanding</a:t>
            </a:r>
            <a:endParaRPr sz="3000">
              <a:solidFill>
                <a:srgbClr val="000000"/>
              </a:solidFill>
            </a:endParaRPr>
          </a:p>
        </p:txBody>
      </p:sp>
      <p:sp>
        <p:nvSpPr>
          <p:cNvPr id="85" name="Google Shape;85;p17"/>
          <p:cNvSpPr txBox="1"/>
          <p:nvPr/>
        </p:nvSpPr>
        <p:spPr>
          <a:xfrm>
            <a:off x="4271400" y="3226575"/>
            <a:ext cx="4469400" cy="425700"/>
          </a:xfrm>
          <a:prstGeom prst="rect">
            <a:avLst/>
          </a:prstGeom>
          <a:gradFill>
            <a:gsLst>
              <a:gs pos="0">
                <a:srgbClr val="DFE9FB"/>
              </a:gs>
              <a:gs pos="100000">
                <a:srgbClr val="6E9BE7"/>
              </a:gs>
            </a:gsLst>
            <a:path path="circle">
              <a:fillToRect l="50000" t="50000" r="50000" b="50000"/>
            </a:path>
            <a:tileRect/>
          </a:grad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2000" b="1"/>
              <a:t>19 - (Paul) Yang Ing Woei - AI0403</a:t>
            </a:r>
            <a:endParaRPr sz="2000" b="1"/>
          </a:p>
          <a:p>
            <a:pPr marL="0" lvl="0" indent="0" algn="r" rtl="0">
              <a:spcBef>
                <a:spcPts val="0"/>
              </a:spcBef>
              <a:spcAft>
                <a:spcPts val="0"/>
              </a:spcAft>
              <a:buNone/>
            </a:pPr>
            <a:endParaRPr b="1"/>
          </a:p>
          <a:p>
            <a:pPr marL="0" lvl="0" indent="0" algn="r" rtl="0">
              <a:spcBef>
                <a:spcPts val="0"/>
              </a:spcBef>
              <a:spcAft>
                <a:spcPts val="0"/>
              </a:spcAft>
              <a:buNone/>
            </a:pPr>
            <a:endParaRPr b="1"/>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44"/>
          <p:cNvSpPr txBox="1"/>
          <p:nvPr/>
        </p:nvSpPr>
        <p:spPr>
          <a:xfrm>
            <a:off x="396450" y="728500"/>
            <a:ext cx="8351100" cy="3940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000" b="1">
                <a:solidFill>
                  <a:schemeClr val="dk1"/>
                </a:solidFill>
              </a:rPr>
              <a:t>Advantages of Targeted Proactive Approach</a:t>
            </a:r>
            <a:r>
              <a:rPr lang="en" sz="3000">
                <a:solidFill>
                  <a:schemeClr val="dk1"/>
                </a:solidFill>
              </a:rPr>
              <a:t>:</a:t>
            </a:r>
            <a:endParaRPr sz="3000">
              <a:solidFill>
                <a:schemeClr val="dk1"/>
              </a:solidFill>
            </a:endParaRPr>
          </a:p>
          <a:p>
            <a:pPr marL="0" lvl="0" indent="0" algn="l" rtl="0">
              <a:spcBef>
                <a:spcPts val="0"/>
              </a:spcBef>
              <a:spcAft>
                <a:spcPts val="0"/>
              </a:spcAft>
              <a:buNone/>
            </a:pPr>
            <a:endParaRPr sz="2000">
              <a:solidFill>
                <a:schemeClr val="dk1"/>
              </a:solidFill>
            </a:endParaRPr>
          </a:p>
          <a:p>
            <a:pPr marL="457200" lvl="0" indent="-355600" algn="l" rtl="0">
              <a:spcBef>
                <a:spcPts val="0"/>
              </a:spcBef>
              <a:spcAft>
                <a:spcPts val="0"/>
              </a:spcAft>
              <a:buClr>
                <a:schemeClr val="dk1"/>
              </a:buClr>
              <a:buSzPts val="2000"/>
              <a:buChar char="❖"/>
            </a:pPr>
            <a:r>
              <a:rPr lang="en" sz="2000">
                <a:solidFill>
                  <a:schemeClr val="dk1"/>
                </a:solidFill>
                <a:highlight>
                  <a:srgbClr val="FFFFFF"/>
                </a:highlight>
              </a:rPr>
              <a:t>Targeted  proactive programs have an advantage of lower incentive costs. </a:t>
            </a:r>
            <a:endParaRPr sz="2000">
              <a:solidFill>
                <a:schemeClr val="dk1"/>
              </a:solidFill>
              <a:highlight>
                <a:srgbClr val="FFFFFF"/>
              </a:highlight>
            </a:endParaRPr>
          </a:p>
          <a:p>
            <a:pPr marL="914400" lvl="1" indent="-355600" algn="l" rtl="0">
              <a:spcBef>
                <a:spcPts val="0"/>
              </a:spcBef>
              <a:spcAft>
                <a:spcPts val="0"/>
              </a:spcAft>
              <a:buClr>
                <a:schemeClr val="dk1"/>
              </a:buClr>
              <a:buSzPts val="2000"/>
              <a:buChar char="➢"/>
            </a:pPr>
            <a:r>
              <a:rPr lang="en" sz="2000">
                <a:solidFill>
                  <a:schemeClr val="dk1"/>
                </a:solidFill>
                <a:highlight>
                  <a:srgbClr val="FFFFFF"/>
                </a:highlight>
              </a:rPr>
              <a:t>The incentive cost in reactive approach is higher as the customer has to be bribed not to leave at the last moment.</a:t>
            </a:r>
            <a:endParaRPr sz="2000">
              <a:solidFill>
                <a:schemeClr val="dk1"/>
              </a:solidFill>
              <a:highlight>
                <a:srgbClr val="FFFFFF"/>
              </a:highlight>
            </a:endParaRPr>
          </a:p>
          <a:p>
            <a:pPr marL="457200" lvl="0" indent="0" algn="l" rtl="0">
              <a:spcBef>
                <a:spcPts val="0"/>
              </a:spcBef>
              <a:spcAft>
                <a:spcPts val="0"/>
              </a:spcAft>
              <a:buNone/>
            </a:pPr>
            <a:endParaRPr sz="2000">
              <a:solidFill>
                <a:schemeClr val="dk1"/>
              </a:solidFill>
              <a:highlight>
                <a:srgbClr val="FFFFFF"/>
              </a:highlight>
            </a:endParaRPr>
          </a:p>
          <a:p>
            <a:pPr marL="457200" lvl="0" indent="-355600" algn="l" rtl="0">
              <a:spcBef>
                <a:spcPts val="0"/>
              </a:spcBef>
              <a:spcAft>
                <a:spcPts val="0"/>
              </a:spcAft>
              <a:buClr>
                <a:schemeClr val="dk1"/>
              </a:buClr>
              <a:buSzPts val="2000"/>
              <a:buChar char="❖"/>
            </a:pPr>
            <a:r>
              <a:rPr lang="en" sz="2000">
                <a:solidFill>
                  <a:schemeClr val="dk1"/>
                </a:solidFill>
                <a:highlight>
                  <a:srgbClr val="FFFFFF"/>
                </a:highlight>
              </a:rPr>
              <a:t>The customer will be more open to proactive incentives as the offer is being made well in advance of the actual churn.</a:t>
            </a:r>
            <a:endParaRPr sz="2000">
              <a:solidFill>
                <a:schemeClr val="dk1"/>
              </a:solidFill>
              <a:highlight>
                <a:srgbClr val="FFFFFF"/>
              </a:highlight>
            </a:endParaRPr>
          </a:p>
          <a:p>
            <a:pPr marL="914400" lvl="1" indent="-355600" algn="l" rtl="0">
              <a:spcBef>
                <a:spcPts val="0"/>
              </a:spcBef>
              <a:spcAft>
                <a:spcPts val="0"/>
              </a:spcAft>
              <a:buClr>
                <a:schemeClr val="dk1"/>
              </a:buClr>
              <a:buSzPts val="2000"/>
              <a:buChar char="➢"/>
            </a:pPr>
            <a:r>
              <a:rPr lang="en" sz="2000">
                <a:solidFill>
                  <a:schemeClr val="dk1"/>
                </a:solidFill>
                <a:highlight>
                  <a:srgbClr val="FFFFFF"/>
                </a:highlight>
              </a:rPr>
              <a:t>This leads to a much better customer experience and improved customer loyalty.</a:t>
            </a:r>
            <a:endParaRPr sz="2000">
              <a:solidFill>
                <a:schemeClr val="dk1"/>
              </a:solidFill>
              <a:highlight>
                <a:srgbClr val="FFFFFF"/>
              </a:highlight>
            </a:endParaRPr>
          </a:p>
          <a:p>
            <a:pPr marL="0" lvl="0" indent="0" algn="l" rtl="0">
              <a:spcBef>
                <a:spcPts val="0"/>
              </a:spcBef>
              <a:spcAft>
                <a:spcPts val="0"/>
              </a:spcAft>
              <a:buNone/>
            </a:pP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45"/>
          <p:cNvSpPr txBox="1"/>
          <p:nvPr/>
        </p:nvSpPr>
        <p:spPr>
          <a:xfrm>
            <a:off x="472800" y="669600"/>
            <a:ext cx="7046100" cy="723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sz="3500" b="1">
                <a:solidFill>
                  <a:schemeClr val="dk1"/>
                </a:solidFill>
              </a:rPr>
              <a:t>Target Customer Segment</a:t>
            </a:r>
            <a:endParaRPr sz="3500" b="1">
              <a:solidFill>
                <a:schemeClr val="dk1"/>
              </a:solidFill>
            </a:endParaRPr>
          </a:p>
        </p:txBody>
      </p:sp>
      <p:sp>
        <p:nvSpPr>
          <p:cNvPr id="282" name="Google Shape;282;p45"/>
          <p:cNvSpPr txBox="1"/>
          <p:nvPr/>
        </p:nvSpPr>
        <p:spPr>
          <a:xfrm>
            <a:off x="472800" y="1733600"/>
            <a:ext cx="7736700" cy="2339700"/>
          </a:xfrm>
          <a:prstGeom prst="rect">
            <a:avLst/>
          </a:prstGeom>
          <a:noFill/>
          <a:ln>
            <a:noFill/>
          </a:ln>
        </p:spPr>
        <p:txBody>
          <a:bodyPr spcFirstLastPara="1" wrap="square" lIns="91425" tIns="91425" rIns="91425" bIns="91425" anchor="t" anchorCtr="0">
            <a:spAutoFit/>
          </a:bodyPr>
          <a:lstStyle/>
          <a:p>
            <a:pPr marL="457200" lvl="0" indent="-355600" algn="l" rtl="0">
              <a:spcBef>
                <a:spcPts val="0"/>
              </a:spcBef>
              <a:spcAft>
                <a:spcPts val="0"/>
              </a:spcAft>
              <a:buSzPts val="2000"/>
              <a:buChar char="❖"/>
            </a:pPr>
            <a:r>
              <a:rPr lang="en" sz="2000" b="1"/>
              <a:t>Potential Voluntary Churners </a:t>
            </a:r>
            <a:r>
              <a:rPr lang="en" sz="2000"/>
              <a:t>- </a:t>
            </a:r>
            <a:r>
              <a:rPr lang="en" sz="2000">
                <a:solidFill>
                  <a:schemeClr val="dk1"/>
                </a:solidFill>
                <a:highlight>
                  <a:srgbClr val="FFFFFF"/>
                </a:highlight>
              </a:rPr>
              <a:t>Customers who have a high probability of canceling their subscription. </a:t>
            </a:r>
            <a:endParaRPr sz="2000">
              <a:solidFill>
                <a:schemeClr val="dk1"/>
              </a:solidFill>
              <a:highlight>
                <a:srgbClr val="FFFFFF"/>
              </a:highlight>
            </a:endParaRPr>
          </a:p>
          <a:p>
            <a:pPr marL="0" lvl="0" indent="0" algn="l" rtl="0">
              <a:spcBef>
                <a:spcPts val="0"/>
              </a:spcBef>
              <a:spcAft>
                <a:spcPts val="0"/>
              </a:spcAft>
              <a:buNone/>
            </a:pPr>
            <a:endParaRPr sz="2000">
              <a:solidFill>
                <a:schemeClr val="dk1"/>
              </a:solidFill>
              <a:highlight>
                <a:srgbClr val="FFFFFF"/>
              </a:highlight>
            </a:endParaRPr>
          </a:p>
          <a:p>
            <a:pPr marL="457200" lvl="0" indent="-355600" algn="l" rtl="0">
              <a:spcBef>
                <a:spcPts val="0"/>
              </a:spcBef>
              <a:spcAft>
                <a:spcPts val="0"/>
              </a:spcAft>
              <a:buSzPts val="2000"/>
              <a:buChar char="❖"/>
            </a:pPr>
            <a:r>
              <a:rPr lang="en" sz="2000" b="1"/>
              <a:t>Post Paid Customers</a:t>
            </a:r>
            <a:r>
              <a:rPr lang="en" sz="2000"/>
              <a:t> - We will be focusing on the Post Paid segment as the telecom client’s priority is to first control the potential revenue loss.</a:t>
            </a:r>
            <a:endParaRPr sz="2000"/>
          </a:p>
          <a:p>
            <a:pPr marL="0" lvl="0" indent="0" algn="l" rtl="0">
              <a:spcBef>
                <a:spcPts val="0"/>
              </a:spcBef>
              <a:spcAft>
                <a:spcPts val="0"/>
              </a:spcAft>
              <a:buNone/>
            </a:pPr>
            <a:endParaRPr sz="200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p46"/>
          <p:cNvSpPr txBox="1"/>
          <p:nvPr/>
        </p:nvSpPr>
        <p:spPr>
          <a:xfrm>
            <a:off x="64800" y="1676300"/>
            <a:ext cx="5952600" cy="2616600"/>
          </a:xfrm>
          <a:prstGeom prst="rect">
            <a:avLst/>
          </a:prstGeom>
          <a:noFill/>
          <a:ln>
            <a:noFill/>
          </a:ln>
        </p:spPr>
        <p:txBody>
          <a:bodyPr spcFirstLastPara="1" wrap="square" lIns="91425" tIns="91425" rIns="91425" bIns="91425" anchor="t" anchorCtr="0">
            <a:spAutoFit/>
          </a:bodyPr>
          <a:lstStyle/>
          <a:p>
            <a:pPr marL="457200" lvl="0" indent="-355600" algn="l" rtl="0">
              <a:lnSpc>
                <a:spcPct val="115000"/>
              </a:lnSpc>
              <a:spcBef>
                <a:spcPts val="1200"/>
              </a:spcBef>
              <a:spcAft>
                <a:spcPts val="0"/>
              </a:spcAft>
              <a:buClr>
                <a:srgbClr val="2C3137"/>
              </a:buClr>
              <a:buSzPts val="2000"/>
              <a:buChar char="❖"/>
            </a:pPr>
            <a:r>
              <a:rPr lang="en" sz="2000">
                <a:solidFill>
                  <a:srgbClr val="2C3137"/>
                </a:solidFill>
                <a:highlight>
                  <a:srgbClr val="FFFFFF"/>
                </a:highlight>
              </a:rPr>
              <a:t>Using machine learning to predict whether a customer will churn or not.</a:t>
            </a:r>
            <a:endParaRPr sz="2000">
              <a:solidFill>
                <a:srgbClr val="2C3137"/>
              </a:solidFill>
              <a:highlight>
                <a:srgbClr val="FFFFFF"/>
              </a:highlight>
            </a:endParaRPr>
          </a:p>
          <a:p>
            <a:pPr marL="457200" lvl="0" indent="-355600" algn="l" rtl="0">
              <a:lnSpc>
                <a:spcPct val="115000"/>
              </a:lnSpc>
              <a:spcBef>
                <a:spcPts val="0"/>
              </a:spcBef>
              <a:spcAft>
                <a:spcPts val="0"/>
              </a:spcAft>
              <a:buClr>
                <a:srgbClr val="2C3137"/>
              </a:buClr>
              <a:buSzPts val="2000"/>
              <a:buChar char="❖"/>
            </a:pPr>
            <a:r>
              <a:rPr lang="en" sz="2000">
                <a:solidFill>
                  <a:srgbClr val="2C3137"/>
                </a:solidFill>
                <a:highlight>
                  <a:srgbClr val="FFFFFF"/>
                </a:highlight>
              </a:rPr>
              <a:t>It helps to find patterns in existing data associated with the predicted churn. </a:t>
            </a:r>
            <a:endParaRPr sz="2000">
              <a:solidFill>
                <a:srgbClr val="292929"/>
              </a:solidFill>
              <a:highlight>
                <a:srgbClr val="FFFFFF"/>
              </a:highlight>
            </a:endParaRPr>
          </a:p>
          <a:p>
            <a:pPr marL="457200" lvl="0" indent="-355600" algn="l" rtl="0">
              <a:lnSpc>
                <a:spcPct val="115000"/>
              </a:lnSpc>
              <a:spcBef>
                <a:spcPts val="0"/>
              </a:spcBef>
              <a:spcAft>
                <a:spcPts val="0"/>
              </a:spcAft>
              <a:buClr>
                <a:srgbClr val="2C3137"/>
              </a:buClr>
              <a:buSzPts val="2000"/>
              <a:buChar char="❖"/>
            </a:pPr>
            <a:r>
              <a:rPr lang="en" sz="2000">
                <a:solidFill>
                  <a:srgbClr val="2C3137"/>
                </a:solidFill>
                <a:highlight>
                  <a:srgbClr val="FFFFFF"/>
                </a:highlight>
              </a:rPr>
              <a:t>This information empowers businesses with actionable intelligence to improve customer retention and profit margins.</a:t>
            </a:r>
            <a:endParaRPr/>
          </a:p>
        </p:txBody>
      </p:sp>
      <p:sp>
        <p:nvSpPr>
          <p:cNvPr id="288" name="Google Shape;288;p46"/>
          <p:cNvSpPr txBox="1"/>
          <p:nvPr/>
        </p:nvSpPr>
        <p:spPr>
          <a:xfrm>
            <a:off x="286550" y="643475"/>
            <a:ext cx="5802600" cy="723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sz="3500" b="1">
                <a:solidFill>
                  <a:schemeClr val="dk1"/>
                </a:solidFill>
              </a:rPr>
              <a:t>What is Churn Prediction?</a:t>
            </a:r>
            <a:endParaRPr sz="3500" b="1">
              <a:solidFill>
                <a:schemeClr val="dk1"/>
              </a:solidFill>
            </a:endParaRPr>
          </a:p>
        </p:txBody>
      </p:sp>
      <p:pic>
        <p:nvPicPr>
          <p:cNvPr id="289" name="Google Shape;289;p46"/>
          <p:cNvPicPr preferRelativeResize="0"/>
          <p:nvPr/>
        </p:nvPicPr>
        <p:blipFill>
          <a:blip r:embed="rId3">
            <a:alphaModFix/>
          </a:blip>
          <a:stretch>
            <a:fillRect/>
          </a:stretch>
        </p:blipFill>
        <p:spPr>
          <a:xfrm>
            <a:off x="6169800" y="1909625"/>
            <a:ext cx="2821800" cy="2149943"/>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pic>
        <p:nvPicPr>
          <p:cNvPr id="294" name="Google Shape;294;p47"/>
          <p:cNvPicPr preferRelativeResize="0"/>
          <p:nvPr/>
        </p:nvPicPr>
        <p:blipFill>
          <a:blip r:embed="rId3">
            <a:alphaModFix/>
          </a:blip>
          <a:stretch>
            <a:fillRect/>
          </a:stretch>
        </p:blipFill>
        <p:spPr>
          <a:xfrm>
            <a:off x="815700" y="1401975"/>
            <a:ext cx="7036650" cy="3471075"/>
          </a:xfrm>
          <a:prstGeom prst="rect">
            <a:avLst/>
          </a:prstGeom>
          <a:noFill/>
          <a:ln>
            <a:noFill/>
          </a:ln>
        </p:spPr>
      </p:pic>
      <p:sp>
        <p:nvSpPr>
          <p:cNvPr id="295" name="Google Shape;295;p47"/>
          <p:cNvSpPr txBox="1"/>
          <p:nvPr/>
        </p:nvSpPr>
        <p:spPr>
          <a:xfrm>
            <a:off x="581700" y="397675"/>
            <a:ext cx="7684500" cy="723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sz="3500" b="1">
                <a:solidFill>
                  <a:schemeClr val="dk1"/>
                </a:solidFill>
              </a:rPr>
              <a:t>How  to predict Customer Churn?</a:t>
            </a:r>
            <a:endParaRPr sz="350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48"/>
          <p:cNvSpPr txBox="1">
            <a:spLocks noGrp="1"/>
          </p:cNvSpPr>
          <p:nvPr>
            <p:ph type="subTitle" idx="1"/>
          </p:nvPr>
        </p:nvSpPr>
        <p:spPr>
          <a:xfrm>
            <a:off x="602975" y="472875"/>
            <a:ext cx="8208300" cy="792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500" b="1">
                <a:solidFill>
                  <a:srgbClr val="000000"/>
                </a:solidFill>
              </a:rPr>
              <a:t>Highlights about the data set</a:t>
            </a:r>
            <a:endParaRPr sz="3500" b="1">
              <a:solidFill>
                <a:srgbClr val="000000"/>
              </a:solidFill>
            </a:endParaRPr>
          </a:p>
        </p:txBody>
      </p:sp>
      <p:sp>
        <p:nvSpPr>
          <p:cNvPr id="301" name="Google Shape;301;p48"/>
          <p:cNvSpPr txBox="1"/>
          <p:nvPr/>
        </p:nvSpPr>
        <p:spPr>
          <a:xfrm>
            <a:off x="432675" y="1265475"/>
            <a:ext cx="8057400" cy="3570900"/>
          </a:xfrm>
          <a:prstGeom prst="rect">
            <a:avLst/>
          </a:prstGeom>
          <a:noFill/>
          <a:ln>
            <a:noFill/>
          </a:ln>
        </p:spPr>
        <p:txBody>
          <a:bodyPr spcFirstLastPara="1" wrap="square" lIns="91425" tIns="91425" rIns="91425" bIns="91425" anchor="t" anchorCtr="0">
            <a:spAutoFit/>
          </a:bodyPr>
          <a:lstStyle/>
          <a:p>
            <a:pPr marL="457200" lvl="0" indent="-355600" algn="l" rtl="0">
              <a:spcBef>
                <a:spcPts val="0"/>
              </a:spcBef>
              <a:spcAft>
                <a:spcPts val="0"/>
              </a:spcAft>
              <a:buSzPts val="2000"/>
              <a:buChar char="❖"/>
            </a:pPr>
            <a:r>
              <a:rPr lang="en" sz="2000"/>
              <a:t>From kaggle.com</a:t>
            </a:r>
            <a:endParaRPr sz="2000"/>
          </a:p>
          <a:p>
            <a:pPr marL="457200" lvl="0" indent="0" algn="l" rtl="0">
              <a:spcBef>
                <a:spcPts val="0"/>
              </a:spcBef>
              <a:spcAft>
                <a:spcPts val="0"/>
              </a:spcAft>
              <a:buNone/>
            </a:pPr>
            <a:endParaRPr sz="2000"/>
          </a:p>
          <a:p>
            <a:pPr marL="457200" lvl="0" indent="-355600" algn="l" rtl="0">
              <a:spcBef>
                <a:spcPts val="0"/>
              </a:spcBef>
              <a:spcAft>
                <a:spcPts val="0"/>
              </a:spcAft>
              <a:buSzPts val="2000"/>
              <a:buChar char="❖"/>
            </a:pPr>
            <a:r>
              <a:rPr lang="en" sz="2000"/>
              <a:t>Contains post paid customer data</a:t>
            </a:r>
            <a:endParaRPr sz="2000"/>
          </a:p>
          <a:p>
            <a:pPr marL="457200" lvl="0" indent="0" algn="l" rtl="0">
              <a:spcBef>
                <a:spcPts val="0"/>
              </a:spcBef>
              <a:spcAft>
                <a:spcPts val="0"/>
              </a:spcAft>
              <a:buNone/>
            </a:pPr>
            <a:endParaRPr sz="2000"/>
          </a:p>
          <a:p>
            <a:pPr marL="457200" lvl="0" indent="-355600" algn="l" rtl="0">
              <a:spcBef>
                <a:spcPts val="0"/>
              </a:spcBef>
              <a:spcAft>
                <a:spcPts val="0"/>
              </a:spcAft>
              <a:buSzPts val="2000"/>
              <a:buChar char="❖"/>
            </a:pPr>
            <a:r>
              <a:rPr lang="en" sz="2000"/>
              <a:t>Contains data of  7043 customers’ and has 21 columns/features.</a:t>
            </a:r>
            <a:endParaRPr sz="2000"/>
          </a:p>
          <a:p>
            <a:pPr marL="457200" lvl="0" indent="0" algn="l" rtl="0">
              <a:spcBef>
                <a:spcPts val="0"/>
              </a:spcBef>
              <a:spcAft>
                <a:spcPts val="0"/>
              </a:spcAft>
              <a:buNone/>
            </a:pPr>
            <a:endParaRPr sz="2000"/>
          </a:p>
          <a:p>
            <a:pPr marL="457200" lvl="0" indent="-355600" algn="l" rtl="0">
              <a:spcBef>
                <a:spcPts val="0"/>
              </a:spcBef>
              <a:spcAft>
                <a:spcPts val="0"/>
              </a:spcAft>
              <a:buSzPts val="2000"/>
              <a:buChar char="❖"/>
            </a:pPr>
            <a:r>
              <a:rPr lang="en" sz="2000"/>
              <a:t>Contains data about customer demographics, billing information and cross - product holdings.</a:t>
            </a:r>
            <a:endParaRPr sz="2000"/>
          </a:p>
          <a:p>
            <a:pPr marL="457200" lvl="0" indent="0" algn="l" rtl="0">
              <a:spcBef>
                <a:spcPts val="0"/>
              </a:spcBef>
              <a:spcAft>
                <a:spcPts val="0"/>
              </a:spcAft>
              <a:buNone/>
            </a:pPr>
            <a:endParaRPr sz="2000"/>
          </a:p>
          <a:p>
            <a:pPr marL="457200" lvl="0" indent="-355600" algn="l" rtl="0">
              <a:spcBef>
                <a:spcPts val="0"/>
              </a:spcBef>
              <a:spcAft>
                <a:spcPts val="0"/>
              </a:spcAft>
              <a:buSzPts val="2000"/>
              <a:buChar char="❖"/>
            </a:pPr>
            <a:r>
              <a:rPr lang="en" sz="2000"/>
              <a:t>Has key feature columns like tenure and churn that helps to explain the high churn rate.</a:t>
            </a:r>
            <a:endParaRPr sz="200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Google Shape;306;p49"/>
          <p:cNvSpPr/>
          <p:nvPr/>
        </p:nvSpPr>
        <p:spPr>
          <a:xfrm>
            <a:off x="552475" y="1537700"/>
            <a:ext cx="2126700" cy="2029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800" b="1" u="sng"/>
              <a:t>Demographic Data</a:t>
            </a:r>
            <a:endParaRPr sz="1800" b="1" u="sng"/>
          </a:p>
          <a:p>
            <a:pPr marL="0" lvl="0" indent="0" algn="l" rtl="0">
              <a:spcBef>
                <a:spcPts val="0"/>
              </a:spcBef>
              <a:spcAft>
                <a:spcPts val="0"/>
              </a:spcAft>
              <a:buNone/>
            </a:pPr>
            <a:endParaRPr sz="1800" u="sng"/>
          </a:p>
          <a:p>
            <a:pPr marL="0" lvl="0" indent="0" algn="l" rtl="0">
              <a:spcBef>
                <a:spcPts val="0"/>
              </a:spcBef>
              <a:spcAft>
                <a:spcPts val="0"/>
              </a:spcAft>
              <a:buNone/>
            </a:pPr>
            <a:r>
              <a:rPr lang="en" sz="1800"/>
              <a:t>Gender</a:t>
            </a:r>
            <a:endParaRPr sz="1800"/>
          </a:p>
          <a:p>
            <a:pPr marL="0" lvl="0" indent="0" algn="l" rtl="0">
              <a:spcBef>
                <a:spcPts val="0"/>
              </a:spcBef>
              <a:spcAft>
                <a:spcPts val="0"/>
              </a:spcAft>
              <a:buNone/>
            </a:pPr>
            <a:r>
              <a:rPr lang="en" sz="1800"/>
              <a:t>Senior Citizen</a:t>
            </a:r>
            <a:endParaRPr sz="1800"/>
          </a:p>
          <a:p>
            <a:pPr marL="0" lvl="0" indent="0" algn="l" rtl="0">
              <a:spcBef>
                <a:spcPts val="0"/>
              </a:spcBef>
              <a:spcAft>
                <a:spcPts val="0"/>
              </a:spcAft>
              <a:buNone/>
            </a:pPr>
            <a:r>
              <a:rPr lang="en" sz="1800"/>
              <a:t>Partner</a:t>
            </a:r>
            <a:endParaRPr sz="1800"/>
          </a:p>
          <a:p>
            <a:pPr marL="0" lvl="0" indent="0" algn="l" rtl="0">
              <a:spcBef>
                <a:spcPts val="0"/>
              </a:spcBef>
              <a:spcAft>
                <a:spcPts val="0"/>
              </a:spcAft>
              <a:buNone/>
            </a:pPr>
            <a:r>
              <a:rPr lang="en" sz="1800"/>
              <a:t>Dependents</a:t>
            </a:r>
            <a:endParaRPr sz="1600" u="sng"/>
          </a:p>
        </p:txBody>
      </p:sp>
      <p:sp>
        <p:nvSpPr>
          <p:cNvPr id="307" name="Google Shape;307;p49"/>
          <p:cNvSpPr txBox="1">
            <a:spLocks noGrp="1"/>
          </p:cNvSpPr>
          <p:nvPr>
            <p:ph type="subTitle" idx="1"/>
          </p:nvPr>
        </p:nvSpPr>
        <p:spPr>
          <a:xfrm>
            <a:off x="467850" y="558850"/>
            <a:ext cx="8208300" cy="792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500" b="1">
                <a:solidFill>
                  <a:srgbClr val="000000"/>
                </a:solidFill>
              </a:rPr>
              <a:t>Metadata of the data set</a:t>
            </a:r>
            <a:endParaRPr sz="3500" b="1">
              <a:solidFill>
                <a:srgbClr val="000000"/>
              </a:solidFill>
            </a:endParaRPr>
          </a:p>
        </p:txBody>
      </p:sp>
      <p:sp>
        <p:nvSpPr>
          <p:cNvPr id="308" name="Google Shape;308;p49"/>
          <p:cNvSpPr/>
          <p:nvPr/>
        </p:nvSpPr>
        <p:spPr>
          <a:xfrm>
            <a:off x="6549450" y="1537700"/>
            <a:ext cx="2126700" cy="23709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800" b="1" u="sng"/>
              <a:t>Billing Information</a:t>
            </a:r>
            <a:endParaRPr sz="1800" b="1" u="sng"/>
          </a:p>
          <a:p>
            <a:pPr marL="0" lvl="0" indent="0" algn="l" rtl="0">
              <a:spcBef>
                <a:spcPts val="0"/>
              </a:spcBef>
              <a:spcAft>
                <a:spcPts val="0"/>
              </a:spcAft>
              <a:buNone/>
            </a:pPr>
            <a:endParaRPr sz="1800"/>
          </a:p>
          <a:p>
            <a:pPr marL="0" lvl="0" indent="0" algn="l" rtl="0">
              <a:spcBef>
                <a:spcPts val="0"/>
              </a:spcBef>
              <a:spcAft>
                <a:spcPts val="0"/>
              </a:spcAft>
              <a:buNone/>
            </a:pPr>
            <a:r>
              <a:rPr lang="en" sz="1800"/>
              <a:t>Contract</a:t>
            </a:r>
            <a:endParaRPr sz="1800"/>
          </a:p>
          <a:p>
            <a:pPr marL="0" lvl="0" indent="0" algn="l" rtl="0">
              <a:spcBef>
                <a:spcPts val="0"/>
              </a:spcBef>
              <a:spcAft>
                <a:spcPts val="0"/>
              </a:spcAft>
              <a:buNone/>
            </a:pPr>
            <a:r>
              <a:rPr lang="en" sz="1800"/>
              <a:t>Paperless Billing</a:t>
            </a:r>
            <a:endParaRPr sz="1800"/>
          </a:p>
          <a:p>
            <a:pPr marL="0" lvl="0" indent="0" algn="l" rtl="0">
              <a:spcBef>
                <a:spcPts val="0"/>
              </a:spcBef>
              <a:spcAft>
                <a:spcPts val="0"/>
              </a:spcAft>
              <a:buNone/>
            </a:pPr>
            <a:r>
              <a:rPr lang="en" sz="1800"/>
              <a:t>Payment Method</a:t>
            </a:r>
            <a:endParaRPr sz="1800"/>
          </a:p>
          <a:p>
            <a:pPr marL="0" lvl="0" indent="0" algn="l" rtl="0">
              <a:spcBef>
                <a:spcPts val="0"/>
              </a:spcBef>
              <a:spcAft>
                <a:spcPts val="0"/>
              </a:spcAft>
              <a:buNone/>
            </a:pPr>
            <a:r>
              <a:rPr lang="en" sz="1800"/>
              <a:t>Monthly Charges</a:t>
            </a:r>
            <a:endParaRPr sz="1800"/>
          </a:p>
          <a:p>
            <a:pPr marL="0" lvl="0" indent="0" algn="l" rtl="0">
              <a:spcBef>
                <a:spcPts val="0"/>
              </a:spcBef>
              <a:spcAft>
                <a:spcPts val="0"/>
              </a:spcAft>
              <a:buNone/>
            </a:pPr>
            <a:r>
              <a:rPr lang="en" sz="1800"/>
              <a:t>Total Charges</a:t>
            </a:r>
            <a:endParaRPr sz="1800"/>
          </a:p>
        </p:txBody>
      </p:sp>
      <p:sp>
        <p:nvSpPr>
          <p:cNvPr id="309" name="Google Shape;309;p49"/>
          <p:cNvSpPr/>
          <p:nvPr/>
        </p:nvSpPr>
        <p:spPr>
          <a:xfrm>
            <a:off x="3508650" y="1537700"/>
            <a:ext cx="2126700" cy="34527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800" b="1" u="sng"/>
              <a:t>Cross-Product Holdings</a:t>
            </a:r>
            <a:endParaRPr sz="1800" b="1" u="sng"/>
          </a:p>
          <a:p>
            <a:pPr marL="0" lvl="0" indent="0" algn="l" rtl="0">
              <a:spcBef>
                <a:spcPts val="0"/>
              </a:spcBef>
              <a:spcAft>
                <a:spcPts val="0"/>
              </a:spcAft>
              <a:buNone/>
            </a:pPr>
            <a:endParaRPr sz="1800" u="sng"/>
          </a:p>
          <a:p>
            <a:pPr marL="0" lvl="0" indent="0" algn="l" rtl="0">
              <a:spcBef>
                <a:spcPts val="0"/>
              </a:spcBef>
              <a:spcAft>
                <a:spcPts val="0"/>
              </a:spcAft>
              <a:buNone/>
            </a:pPr>
            <a:r>
              <a:rPr lang="en" sz="1800"/>
              <a:t>Phone Service</a:t>
            </a:r>
            <a:endParaRPr sz="1800"/>
          </a:p>
          <a:p>
            <a:pPr marL="0" lvl="0" indent="0" algn="l" rtl="0">
              <a:spcBef>
                <a:spcPts val="0"/>
              </a:spcBef>
              <a:spcAft>
                <a:spcPts val="0"/>
              </a:spcAft>
              <a:buNone/>
            </a:pPr>
            <a:r>
              <a:rPr lang="en" sz="1800"/>
              <a:t>Multi Lines</a:t>
            </a:r>
            <a:endParaRPr sz="1800"/>
          </a:p>
          <a:p>
            <a:pPr marL="0" lvl="0" indent="0" algn="l" rtl="0">
              <a:spcBef>
                <a:spcPts val="0"/>
              </a:spcBef>
              <a:spcAft>
                <a:spcPts val="0"/>
              </a:spcAft>
              <a:buNone/>
            </a:pPr>
            <a:r>
              <a:rPr lang="en" sz="1800"/>
              <a:t>Internet Service</a:t>
            </a:r>
            <a:endParaRPr sz="1800"/>
          </a:p>
          <a:p>
            <a:pPr marL="0" lvl="0" indent="0" algn="l" rtl="0">
              <a:spcBef>
                <a:spcPts val="0"/>
              </a:spcBef>
              <a:spcAft>
                <a:spcPts val="0"/>
              </a:spcAft>
              <a:buNone/>
            </a:pPr>
            <a:r>
              <a:rPr lang="en" sz="1800"/>
              <a:t>Online Security</a:t>
            </a:r>
            <a:endParaRPr sz="1800"/>
          </a:p>
          <a:p>
            <a:pPr marL="0" lvl="0" indent="0" algn="l" rtl="0">
              <a:spcBef>
                <a:spcPts val="0"/>
              </a:spcBef>
              <a:spcAft>
                <a:spcPts val="0"/>
              </a:spcAft>
              <a:buNone/>
            </a:pPr>
            <a:r>
              <a:rPr lang="en" sz="1800"/>
              <a:t>Online Backup</a:t>
            </a:r>
            <a:endParaRPr sz="1800"/>
          </a:p>
          <a:p>
            <a:pPr marL="0" lvl="0" indent="0" algn="l" rtl="0">
              <a:spcBef>
                <a:spcPts val="0"/>
              </a:spcBef>
              <a:spcAft>
                <a:spcPts val="0"/>
              </a:spcAft>
              <a:buNone/>
            </a:pPr>
            <a:r>
              <a:rPr lang="en" sz="1800"/>
              <a:t>Device Protection</a:t>
            </a:r>
            <a:endParaRPr sz="1800"/>
          </a:p>
          <a:p>
            <a:pPr marL="0" lvl="0" indent="0" algn="l" rtl="0">
              <a:spcBef>
                <a:spcPts val="0"/>
              </a:spcBef>
              <a:spcAft>
                <a:spcPts val="0"/>
              </a:spcAft>
              <a:buNone/>
            </a:pPr>
            <a:r>
              <a:rPr lang="en" sz="1800"/>
              <a:t>Tech Support</a:t>
            </a:r>
            <a:endParaRPr sz="1800"/>
          </a:p>
          <a:p>
            <a:pPr marL="0" lvl="0" indent="0" algn="l" rtl="0">
              <a:spcBef>
                <a:spcPts val="0"/>
              </a:spcBef>
              <a:spcAft>
                <a:spcPts val="0"/>
              </a:spcAft>
              <a:buNone/>
            </a:pPr>
            <a:r>
              <a:rPr lang="en" sz="1800"/>
              <a:t>Streaming TV</a:t>
            </a:r>
            <a:endParaRPr sz="1800"/>
          </a:p>
          <a:p>
            <a:pPr marL="0" lvl="0" indent="0" algn="l" rtl="0">
              <a:spcBef>
                <a:spcPts val="0"/>
              </a:spcBef>
              <a:spcAft>
                <a:spcPts val="0"/>
              </a:spcAft>
              <a:buNone/>
            </a:pPr>
            <a:r>
              <a:rPr lang="en" sz="1800"/>
              <a:t>Streaming Movies</a:t>
            </a:r>
            <a:endParaRPr sz="1800"/>
          </a:p>
          <a:p>
            <a:pPr marL="0" lvl="0" indent="0" algn="l" rtl="0">
              <a:spcBef>
                <a:spcPts val="0"/>
              </a:spcBef>
              <a:spcAft>
                <a:spcPts val="0"/>
              </a:spcAft>
              <a:buNone/>
            </a:pPr>
            <a:endParaRPr sz="1600" u="sng"/>
          </a:p>
        </p:txBody>
      </p:sp>
      <p:sp>
        <p:nvSpPr>
          <p:cNvPr id="310" name="Google Shape;310;p49"/>
          <p:cNvSpPr/>
          <p:nvPr/>
        </p:nvSpPr>
        <p:spPr>
          <a:xfrm>
            <a:off x="552475" y="3689300"/>
            <a:ext cx="2126700" cy="1224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800" b="1" u="sng"/>
              <a:t>Others</a:t>
            </a:r>
            <a:endParaRPr sz="1800" b="1" u="sng"/>
          </a:p>
          <a:p>
            <a:pPr marL="0" lvl="0" indent="0" algn="l" rtl="0">
              <a:spcBef>
                <a:spcPts val="0"/>
              </a:spcBef>
              <a:spcAft>
                <a:spcPts val="0"/>
              </a:spcAft>
              <a:buNone/>
            </a:pPr>
            <a:endParaRPr sz="1800" b="1" u="sng"/>
          </a:p>
          <a:p>
            <a:pPr marL="0" lvl="0" indent="0" algn="l" rtl="0">
              <a:spcBef>
                <a:spcPts val="0"/>
              </a:spcBef>
              <a:spcAft>
                <a:spcPts val="0"/>
              </a:spcAft>
              <a:buClr>
                <a:schemeClr val="dk1"/>
              </a:buClr>
              <a:buSzPts val="1100"/>
              <a:buFont typeface="Arial"/>
              <a:buNone/>
            </a:pPr>
            <a:r>
              <a:rPr lang="en" sz="1800">
                <a:solidFill>
                  <a:schemeClr val="dk1"/>
                </a:solidFill>
              </a:rPr>
              <a:t>Churn</a:t>
            </a:r>
            <a:endParaRPr sz="1800" b="1" u="sng"/>
          </a:p>
          <a:p>
            <a:pPr marL="0" lvl="0" indent="0" algn="l" rtl="0">
              <a:spcBef>
                <a:spcPts val="0"/>
              </a:spcBef>
              <a:spcAft>
                <a:spcPts val="0"/>
              </a:spcAft>
              <a:buClr>
                <a:schemeClr val="dk1"/>
              </a:buClr>
              <a:buSzPts val="1100"/>
              <a:buFont typeface="Arial"/>
              <a:buNone/>
            </a:pPr>
            <a:r>
              <a:rPr lang="en" sz="1800">
                <a:solidFill>
                  <a:schemeClr val="dk1"/>
                </a:solidFill>
              </a:rPr>
              <a:t>Tenure</a:t>
            </a:r>
            <a:endParaRPr sz="1800" b="1" u="sng"/>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Google Shape;315;p50"/>
          <p:cNvSpPr txBox="1">
            <a:spLocks noGrp="1"/>
          </p:cNvSpPr>
          <p:nvPr>
            <p:ph type="subTitle" idx="1"/>
          </p:nvPr>
        </p:nvSpPr>
        <p:spPr>
          <a:xfrm>
            <a:off x="311700" y="1251175"/>
            <a:ext cx="8520600" cy="3677400"/>
          </a:xfrm>
          <a:prstGeom prst="rect">
            <a:avLst/>
          </a:prstGeom>
        </p:spPr>
        <p:txBody>
          <a:bodyPr spcFirstLastPara="1" wrap="square" lIns="91425" tIns="91425" rIns="91425" bIns="91425" anchor="t" anchorCtr="0">
            <a:normAutofit fontScale="55000" lnSpcReduction="10000"/>
          </a:bodyPr>
          <a:lstStyle/>
          <a:p>
            <a:pPr marL="0" lvl="0" indent="0" algn="l" rtl="0">
              <a:spcBef>
                <a:spcPts val="0"/>
              </a:spcBef>
              <a:spcAft>
                <a:spcPts val="0"/>
              </a:spcAft>
              <a:buNone/>
            </a:pPr>
            <a:endParaRPr/>
          </a:p>
          <a:p>
            <a:pPr marL="0" lvl="0" indent="0" algn="l" rtl="0">
              <a:spcBef>
                <a:spcPts val="0"/>
              </a:spcBef>
              <a:spcAft>
                <a:spcPts val="0"/>
              </a:spcAft>
              <a:buNone/>
            </a:pPr>
            <a:endParaRPr sz="4200"/>
          </a:p>
          <a:p>
            <a:pPr marL="457200" lvl="0" indent="-355282" algn="l" rtl="0">
              <a:spcBef>
                <a:spcPts val="0"/>
              </a:spcBef>
              <a:spcAft>
                <a:spcPts val="0"/>
              </a:spcAft>
              <a:buClr>
                <a:srgbClr val="1A1A1A"/>
              </a:buClr>
              <a:buSzPct val="100000"/>
              <a:buChar char="❖"/>
            </a:pPr>
            <a:r>
              <a:rPr lang="en" sz="4200">
                <a:solidFill>
                  <a:srgbClr val="1A1A1A"/>
                </a:solidFill>
                <a:highlight>
                  <a:srgbClr val="FFFFFF"/>
                </a:highlight>
              </a:rPr>
              <a:t>Customers on month-to-month contract has a higher risk of churning.</a:t>
            </a:r>
            <a:endParaRPr sz="4200">
              <a:solidFill>
                <a:srgbClr val="1A1A1A"/>
              </a:solidFill>
              <a:highlight>
                <a:srgbClr val="FFFFFF"/>
              </a:highlight>
            </a:endParaRPr>
          </a:p>
          <a:p>
            <a:pPr marL="0" lvl="0" indent="0" algn="l" rtl="0">
              <a:spcBef>
                <a:spcPts val="0"/>
              </a:spcBef>
              <a:spcAft>
                <a:spcPts val="0"/>
              </a:spcAft>
              <a:buNone/>
            </a:pPr>
            <a:endParaRPr sz="4200">
              <a:solidFill>
                <a:srgbClr val="1A1A1A"/>
              </a:solidFill>
              <a:highlight>
                <a:srgbClr val="FFFFFF"/>
              </a:highlight>
            </a:endParaRPr>
          </a:p>
          <a:p>
            <a:pPr marL="457200" lvl="0" indent="-355282" algn="l" rtl="0">
              <a:spcBef>
                <a:spcPts val="0"/>
              </a:spcBef>
              <a:spcAft>
                <a:spcPts val="0"/>
              </a:spcAft>
              <a:buClr>
                <a:srgbClr val="1A1A1A"/>
              </a:buClr>
              <a:buSzPct val="100000"/>
              <a:buChar char="❖"/>
            </a:pPr>
            <a:r>
              <a:rPr lang="en" sz="4200">
                <a:solidFill>
                  <a:srgbClr val="1A1A1A"/>
                </a:solidFill>
                <a:highlight>
                  <a:srgbClr val="FFFFFF"/>
                </a:highlight>
              </a:rPr>
              <a:t>Customers who use tech support will probably churn less compared to other customers.</a:t>
            </a:r>
            <a:endParaRPr sz="4200">
              <a:solidFill>
                <a:srgbClr val="1A1A1A"/>
              </a:solidFill>
              <a:highlight>
                <a:srgbClr val="FFFFFF"/>
              </a:highlight>
            </a:endParaRPr>
          </a:p>
          <a:p>
            <a:pPr marL="0" lvl="0" indent="0" algn="l" rtl="0">
              <a:spcBef>
                <a:spcPts val="0"/>
              </a:spcBef>
              <a:spcAft>
                <a:spcPts val="0"/>
              </a:spcAft>
              <a:buNone/>
            </a:pPr>
            <a:endParaRPr sz="3600">
              <a:solidFill>
                <a:srgbClr val="1A1A1A"/>
              </a:solidFill>
              <a:highlight>
                <a:srgbClr val="FFFFFF"/>
              </a:highlight>
            </a:endParaRPr>
          </a:p>
          <a:p>
            <a:pPr marL="457200" lvl="0" indent="-355282" algn="l" rtl="0">
              <a:spcBef>
                <a:spcPts val="0"/>
              </a:spcBef>
              <a:spcAft>
                <a:spcPts val="0"/>
              </a:spcAft>
              <a:buClr>
                <a:srgbClr val="1A1A1A"/>
              </a:buClr>
              <a:buSzPct val="100000"/>
              <a:buChar char="❖"/>
            </a:pPr>
            <a:r>
              <a:rPr lang="en" sz="4200">
                <a:solidFill>
                  <a:srgbClr val="1A1A1A"/>
                </a:solidFill>
                <a:highlight>
                  <a:srgbClr val="FFFFFF"/>
                </a:highlight>
              </a:rPr>
              <a:t>Customers who use Electronic check form of payment has a higher risk of churning.</a:t>
            </a:r>
            <a:endParaRPr sz="4200">
              <a:solidFill>
                <a:srgbClr val="1A1A1A"/>
              </a:solidFill>
              <a:highlight>
                <a:srgbClr val="FFFFFF"/>
              </a:highlight>
            </a:endParaRPr>
          </a:p>
          <a:p>
            <a:pPr marL="0" lvl="0" indent="0" algn="l" rtl="0">
              <a:spcBef>
                <a:spcPts val="0"/>
              </a:spcBef>
              <a:spcAft>
                <a:spcPts val="0"/>
              </a:spcAft>
              <a:buNone/>
            </a:pPr>
            <a:endParaRPr sz="4200">
              <a:solidFill>
                <a:srgbClr val="1A1A1A"/>
              </a:solidFill>
              <a:highlight>
                <a:srgbClr val="FFFFFF"/>
              </a:highlight>
            </a:endParaRPr>
          </a:p>
          <a:p>
            <a:pPr marL="457200" lvl="0" indent="-355282" algn="l" rtl="0">
              <a:spcBef>
                <a:spcPts val="0"/>
              </a:spcBef>
              <a:spcAft>
                <a:spcPts val="0"/>
              </a:spcAft>
              <a:buClr>
                <a:srgbClr val="1A1A1A"/>
              </a:buClr>
              <a:buSzPct val="100000"/>
              <a:buChar char="❖"/>
            </a:pPr>
            <a:r>
              <a:rPr lang="en" sz="4200">
                <a:solidFill>
                  <a:srgbClr val="1A1A1A"/>
                </a:solidFill>
                <a:highlight>
                  <a:srgbClr val="FFFFFF"/>
                </a:highlight>
              </a:rPr>
              <a:t> Customer churn will be higher when customer tenures are lower.</a:t>
            </a:r>
            <a:endParaRPr sz="4200">
              <a:solidFill>
                <a:srgbClr val="1A1A1A"/>
              </a:solidFill>
              <a:highlight>
                <a:srgbClr val="FFFFFF"/>
              </a:highlight>
            </a:endParaRPr>
          </a:p>
          <a:p>
            <a:pPr marL="0" lvl="0" indent="0" algn="l" rtl="0">
              <a:spcBef>
                <a:spcPts val="0"/>
              </a:spcBef>
              <a:spcAft>
                <a:spcPts val="0"/>
              </a:spcAft>
              <a:buNone/>
            </a:pPr>
            <a:endParaRPr sz="1200">
              <a:solidFill>
                <a:srgbClr val="1A1A1A"/>
              </a:solidFill>
              <a:highlight>
                <a:srgbClr val="FFFFFF"/>
              </a:highlight>
              <a:latin typeface="Merriweather"/>
              <a:ea typeface="Merriweather"/>
              <a:cs typeface="Merriweather"/>
              <a:sym typeface="Merriweather"/>
            </a:endParaRPr>
          </a:p>
          <a:p>
            <a:pPr marL="457200" lvl="0" indent="0" algn="l" rtl="0">
              <a:spcBef>
                <a:spcPts val="0"/>
              </a:spcBef>
              <a:spcAft>
                <a:spcPts val="0"/>
              </a:spcAft>
              <a:buNone/>
            </a:pPr>
            <a:endParaRPr sz="1200">
              <a:solidFill>
                <a:srgbClr val="1A1A1A"/>
              </a:solidFill>
              <a:highlight>
                <a:srgbClr val="FFFFFF"/>
              </a:highlight>
              <a:latin typeface="Merriweather"/>
              <a:ea typeface="Merriweather"/>
              <a:cs typeface="Merriweather"/>
              <a:sym typeface="Merriweather"/>
            </a:endParaRPr>
          </a:p>
        </p:txBody>
      </p:sp>
      <p:sp>
        <p:nvSpPr>
          <p:cNvPr id="316" name="Google Shape;316;p50"/>
          <p:cNvSpPr txBox="1">
            <a:spLocks noGrp="1"/>
          </p:cNvSpPr>
          <p:nvPr>
            <p:ph type="subTitle" idx="1"/>
          </p:nvPr>
        </p:nvSpPr>
        <p:spPr>
          <a:xfrm>
            <a:off x="467850" y="558850"/>
            <a:ext cx="8208300" cy="792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500" b="1">
                <a:solidFill>
                  <a:srgbClr val="000000"/>
                </a:solidFill>
              </a:rPr>
              <a:t>Hypothesis from the data</a:t>
            </a:r>
            <a:endParaRPr sz="3500" b="1">
              <a:solidFill>
                <a:srgbClr val="000000"/>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p51"/>
          <p:cNvSpPr txBox="1">
            <a:spLocks noGrp="1"/>
          </p:cNvSpPr>
          <p:nvPr>
            <p:ph type="subTitle" idx="1"/>
          </p:nvPr>
        </p:nvSpPr>
        <p:spPr>
          <a:xfrm>
            <a:off x="779850" y="338450"/>
            <a:ext cx="6451500" cy="67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500" b="1">
                <a:solidFill>
                  <a:srgbClr val="000000"/>
                </a:solidFill>
              </a:rPr>
              <a:t>Key Business Benefits</a:t>
            </a:r>
            <a:endParaRPr sz="3500" b="1">
              <a:solidFill>
                <a:srgbClr val="000000"/>
              </a:solidFill>
            </a:endParaRPr>
          </a:p>
        </p:txBody>
      </p:sp>
      <p:sp>
        <p:nvSpPr>
          <p:cNvPr id="322" name="Google Shape;322;p51"/>
          <p:cNvSpPr/>
          <p:nvPr/>
        </p:nvSpPr>
        <p:spPr>
          <a:xfrm>
            <a:off x="948425" y="1289380"/>
            <a:ext cx="2397000" cy="506400"/>
          </a:xfrm>
          <a:prstGeom prst="rect">
            <a:avLst/>
          </a:prstGeom>
          <a:gradFill>
            <a:gsLst>
              <a:gs pos="0">
                <a:srgbClr val="DCECD5"/>
              </a:gs>
              <a:gs pos="100000">
                <a:srgbClr val="93BC81"/>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a:t>ARPU</a:t>
            </a:r>
            <a:endParaRPr sz="1600" b="1"/>
          </a:p>
        </p:txBody>
      </p:sp>
      <p:sp>
        <p:nvSpPr>
          <p:cNvPr id="323" name="Google Shape;323;p51"/>
          <p:cNvSpPr/>
          <p:nvPr/>
        </p:nvSpPr>
        <p:spPr>
          <a:xfrm>
            <a:off x="948425" y="1981231"/>
            <a:ext cx="2397000" cy="506400"/>
          </a:xfrm>
          <a:prstGeom prst="rect">
            <a:avLst/>
          </a:prstGeom>
          <a:gradFill>
            <a:gsLst>
              <a:gs pos="0">
                <a:srgbClr val="DCECD5"/>
              </a:gs>
              <a:gs pos="100000">
                <a:srgbClr val="93BC81"/>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a:t>Customer Loyalty</a:t>
            </a:r>
            <a:endParaRPr sz="1600" b="1"/>
          </a:p>
        </p:txBody>
      </p:sp>
      <p:sp>
        <p:nvSpPr>
          <p:cNvPr id="324" name="Google Shape;324;p51"/>
          <p:cNvSpPr/>
          <p:nvPr/>
        </p:nvSpPr>
        <p:spPr>
          <a:xfrm>
            <a:off x="948425" y="2673083"/>
            <a:ext cx="2397000" cy="506400"/>
          </a:xfrm>
          <a:prstGeom prst="rect">
            <a:avLst/>
          </a:prstGeom>
          <a:gradFill>
            <a:gsLst>
              <a:gs pos="0">
                <a:srgbClr val="DCECD5"/>
              </a:gs>
              <a:gs pos="100000">
                <a:srgbClr val="93BC81"/>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a:t>NPS - Customer Satisfaction</a:t>
            </a:r>
            <a:endParaRPr sz="1600" b="1"/>
          </a:p>
        </p:txBody>
      </p:sp>
      <p:sp>
        <p:nvSpPr>
          <p:cNvPr id="325" name="Google Shape;325;p51"/>
          <p:cNvSpPr/>
          <p:nvPr/>
        </p:nvSpPr>
        <p:spPr>
          <a:xfrm>
            <a:off x="5900000" y="2744089"/>
            <a:ext cx="2397000" cy="506400"/>
          </a:xfrm>
          <a:prstGeom prst="rect">
            <a:avLst/>
          </a:prstGeom>
          <a:gradFill>
            <a:gsLst>
              <a:gs pos="0">
                <a:srgbClr val="F5D0D0"/>
              </a:gs>
              <a:gs pos="100000">
                <a:srgbClr val="D96868"/>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a:t>Negative Social Media Sentiments</a:t>
            </a:r>
            <a:endParaRPr sz="1600" b="1"/>
          </a:p>
        </p:txBody>
      </p:sp>
      <p:sp>
        <p:nvSpPr>
          <p:cNvPr id="326" name="Google Shape;326;p51"/>
          <p:cNvSpPr/>
          <p:nvPr/>
        </p:nvSpPr>
        <p:spPr>
          <a:xfrm>
            <a:off x="5900000" y="2013762"/>
            <a:ext cx="2397000" cy="506400"/>
          </a:xfrm>
          <a:prstGeom prst="rect">
            <a:avLst/>
          </a:prstGeom>
          <a:gradFill>
            <a:gsLst>
              <a:gs pos="0">
                <a:srgbClr val="F5D0D0"/>
              </a:gs>
              <a:gs pos="100000">
                <a:srgbClr val="D96868"/>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a:t>Customer Service Costs</a:t>
            </a:r>
            <a:endParaRPr sz="1600" b="1"/>
          </a:p>
        </p:txBody>
      </p:sp>
      <p:sp>
        <p:nvSpPr>
          <p:cNvPr id="327" name="Google Shape;327;p51"/>
          <p:cNvSpPr/>
          <p:nvPr/>
        </p:nvSpPr>
        <p:spPr>
          <a:xfrm>
            <a:off x="5900000" y="1289380"/>
            <a:ext cx="2397000" cy="506400"/>
          </a:xfrm>
          <a:prstGeom prst="rect">
            <a:avLst/>
          </a:prstGeom>
          <a:gradFill>
            <a:gsLst>
              <a:gs pos="0">
                <a:srgbClr val="F5D0D0"/>
              </a:gs>
              <a:gs pos="100000">
                <a:srgbClr val="D96868"/>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a:t>Marketing Costs</a:t>
            </a:r>
            <a:endParaRPr sz="1600" b="1"/>
          </a:p>
        </p:txBody>
      </p:sp>
      <p:sp>
        <p:nvSpPr>
          <p:cNvPr id="328" name="Google Shape;328;p51"/>
          <p:cNvSpPr/>
          <p:nvPr/>
        </p:nvSpPr>
        <p:spPr>
          <a:xfrm>
            <a:off x="3572850" y="1226000"/>
            <a:ext cx="696600" cy="1953600"/>
          </a:xfrm>
          <a:prstGeom prst="upArrow">
            <a:avLst>
              <a:gd name="adj1" fmla="val 50000"/>
              <a:gd name="adj2" fmla="val 50000"/>
            </a:avLst>
          </a:prstGeom>
          <a:gradFill>
            <a:gsLst>
              <a:gs pos="0">
                <a:srgbClr val="DCECD5"/>
              </a:gs>
              <a:gs pos="100000">
                <a:srgbClr val="93BC81"/>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00" b="1"/>
          </a:p>
        </p:txBody>
      </p:sp>
      <p:sp>
        <p:nvSpPr>
          <p:cNvPr id="329" name="Google Shape;329;p51"/>
          <p:cNvSpPr/>
          <p:nvPr/>
        </p:nvSpPr>
        <p:spPr>
          <a:xfrm>
            <a:off x="5095250" y="1289375"/>
            <a:ext cx="599100" cy="2047800"/>
          </a:xfrm>
          <a:prstGeom prst="downArrow">
            <a:avLst>
              <a:gd name="adj1" fmla="val 50000"/>
              <a:gd name="adj2" fmla="val 50000"/>
            </a:avLst>
          </a:prstGeom>
          <a:gradFill>
            <a:gsLst>
              <a:gs pos="0">
                <a:srgbClr val="F5D0D0"/>
              </a:gs>
              <a:gs pos="100000">
                <a:srgbClr val="D96868"/>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00" b="1"/>
          </a:p>
        </p:txBody>
      </p:sp>
      <p:sp>
        <p:nvSpPr>
          <p:cNvPr id="330" name="Google Shape;330;p51"/>
          <p:cNvSpPr/>
          <p:nvPr/>
        </p:nvSpPr>
        <p:spPr>
          <a:xfrm>
            <a:off x="964400" y="3369125"/>
            <a:ext cx="7302000" cy="627600"/>
          </a:xfrm>
          <a:prstGeom prst="leftRightArrow">
            <a:avLst>
              <a:gd name="adj1" fmla="val 50000"/>
              <a:gd name="adj2" fmla="val 50000"/>
            </a:avLst>
          </a:prstGeom>
          <a:solidFill>
            <a:srgbClr val="CC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t>Application of Churn Prediction Score</a:t>
            </a:r>
            <a:endParaRPr sz="1600" b="1"/>
          </a:p>
        </p:txBody>
      </p:sp>
      <p:sp>
        <p:nvSpPr>
          <p:cNvPr id="331" name="Google Shape;331;p51"/>
          <p:cNvSpPr/>
          <p:nvPr/>
        </p:nvSpPr>
        <p:spPr>
          <a:xfrm>
            <a:off x="1014125" y="4132975"/>
            <a:ext cx="2093400" cy="444000"/>
          </a:xfrm>
          <a:prstGeom prst="rect">
            <a:avLst/>
          </a:prstGeom>
          <a:solidFill>
            <a:srgbClr val="CC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a:t>Large Volume</a:t>
            </a:r>
            <a:endParaRPr sz="1600" b="1"/>
          </a:p>
        </p:txBody>
      </p:sp>
      <p:sp>
        <p:nvSpPr>
          <p:cNvPr id="332" name="Google Shape;332;p51"/>
          <p:cNvSpPr/>
          <p:nvPr/>
        </p:nvSpPr>
        <p:spPr>
          <a:xfrm>
            <a:off x="3439200" y="4104875"/>
            <a:ext cx="2265600" cy="444000"/>
          </a:xfrm>
          <a:prstGeom prst="rect">
            <a:avLst/>
          </a:prstGeom>
          <a:solidFill>
            <a:srgbClr val="CC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a:t>Real Time</a:t>
            </a:r>
            <a:endParaRPr sz="1600" b="1"/>
          </a:p>
        </p:txBody>
      </p:sp>
      <p:sp>
        <p:nvSpPr>
          <p:cNvPr id="333" name="Google Shape;333;p51"/>
          <p:cNvSpPr/>
          <p:nvPr/>
        </p:nvSpPr>
        <p:spPr>
          <a:xfrm>
            <a:off x="5965700" y="4115350"/>
            <a:ext cx="2265600" cy="444000"/>
          </a:xfrm>
          <a:prstGeom prst="rect">
            <a:avLst/>
          </a:prstGeom>
          <a:solidFill>
            <a:srgbClr val="CC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a:t>Client Context</a:t>
            </a:r>
            <a:endParaRPr sz="1600" b="1"/>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8" name="Google Shape;338;p52"/>
          <p:cNvSpPr txBox="1">
            <a:spLocks noGrp="1"/>
          </p:cNvSpPr>
          <p:nvPr>
            <p:ph type="subTitle" idx="1"/>
          </p:nvPr>
        </p:nvSpPr>
        <p:spPr>
          <a:xfrm>
            <a:off x="98225" y="1499850"/>
            <a:ext cx="8520600" cy="2406900"/>
          </a:xfrm>
          <a:prstGeom prst="rect">
            <a:avLst/>
          </a:prstGeom>
        </p:spPr>
        <p:txBody>
          <a:bodyPr spcFirstLastPara="1" wrap="square" lIns="91425" tIns="91425" rIns="91425" bIns="91425" anchor="t" anchorCtr="0">
            <a:normAutofit fontScale="77500" lnSpcReduction="20000"/>
          </a:bodyPr>
          <a:lstStyle/>
          <a:p>
            <a:pPr marL="457200" lvl="0" indent="-353060" algn="l" rtl="0">
              <a:spcBef>
                <a:spcPts val="0"/>
              </a:spcBef>
              <a:spcAft>
                <a:spcPts val="0"/>
              </a:spcAft>
              <a:buSzPct val="100000"/>
              <a:buChar char="❖"/>
            </a:pPr>
            <a:r>
              <a:rPr lang="en"/>
              <a:t>Personalized marketing offers based on customer behavior patterns to retain customers with high churn probability.</a:t>
            </a:r>
            <a:endParaRPr/>
          </a:p>
          <a:p>
            <a:pPr marL="0" lvl="0" indent="0" algn="l" rtl="0">
              <a:spcBef>
                <a:spcPts val="0"/>
              </a:spcBef>
              <a:spcAft>
                <a:spcPts val="0"/>
              </a:spcAft>
              <a:buNone/>
            </a:pPr>
            <a:endParaRPr/>
          </a:p>
          <a:p>
            <a:pPr marL="457200" lvl="0" indent="-353060" algn="l" rtl="0">
              <a:spcBef>
                <a:spcPts val="0"/>
              </a:spcBef>
              <a:spcAft>
                <a:spcPts val="0"/>
              </a:spcAft>
              <a:buSzPct val="100000"/>
              <a:buChar char="❖"/>
            </a:pPr>
            <a:r>
              <a:rPr lang="en"/>
              <a:t>Location-based data for location based advertising.</a:t>
            </a:r>
            <a:endParaRPr/>
          </a:p>
          <a:p>
            <a:pPr marL="0" lvl="0" indent="0" algn="l" rtl="0">
              <a:spcBef>
                <a:spcPts val="0"/>
              </a:spcBef>
              <a:spcAft>
                <a:spcPts val="0"/>
              </a:spcAft>
              <a:buNone/>
            </a:pPr>
            <a:endParaRPr/>
          </a:p>
          <a:p>
            <a:pPr marL="457200" lvl="0" indent="-353060" algn="l" rtl="0">
              <a:spcBef>
                <a:spcPts val="0"/>
              </a:spcBef>
              <a:spcAft>
                <a:spcPts val="0"/>
              </a:spcAft>
              <a:buSzPct val="87500"/>
              <a:buChar char="❖"/>
            </a:pPr>
            <a:r>
              <a:rPr lang="en"/>
              <a:t>Optimal Campaigns for up-sell, cross-sell and acquiring new customers based on the customer behaviour pattern.</a:t>
            </a:r>
            <a:endParaRPr sz="3200">
              <a:solidFill>
                <a:srgbClr val="666666"/>
              </a:solidFill>
              <a:highlight>
                <a:srgbClr val="FFFFFF"/>
              </a:highlight>
            </a:endParaRPr>
          </a:p>
          <a:p>
            <a:pPr marL="0" lvl="0" indent="0" algn="l" rtl="0">
              <a:lnSpc>
                <a:spcPct val="115000"/>
              </a:lnSpc>
              <a:spcBef>
                <a:spcPts val="0"/>
              </a:spcBef>
              <a:spcAft>
                <a:spcPts val="0"/>
              </a:spcAft>
              <a:buClr>
                <a:schemeClr val="dk1"/>
              </a:buClr>
              <a:buSzPct val="55000"/>
              <a:buFont typeface="Arial"/>
              <a:buNone/>
            </a:pPr>
            <a:endParaRPr sz="2000">
              <a:solidFill>
                <a:schemeClr val="dk1"/>
              </a:solidFill>
              <a:highlight>
                <a:srgbClr val="FFFFFF"/>
              </a:highlight>
            </a:endParaRPr>
          </a:p>
          <a:p>
            <a:pPr marL="0" lvl="0" indent="0" algn="ctr" rtl="0">
              <a:spcBef>
                <a:spcPts val="800"/>
              </a:spcBef>
              <a:spcAft>
                <a:spcPts val="0"/>
              </a:spcAft>
              <a:buNone/>
            </a:pPr>
            <a:endParaRPr/>
          </a:p>
        </p:txBody>
      </p:sp>
      <p:sp>
        <p:nvSpPr>
          <p:cNvPr id="339" name="Google Shape;339;p52"/>
          <p:cNvSpPr txBox="1">
            <a:spLocks noGrp="1"/>
          </p:cNvSpPr>
          <p:nvPr>
            <p:ph type="subTitle" idx="1"/>
          </p:nvPr>
        </p:nvSpPr>
        <p:spPr>
          <a:xfrm>
            <a:off x="410525" y="515875"/>
            <a:ext cx="8208300" cy="792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500" b="1">
                <a:solidFill>
                  <a:srgbClr val="000000"/>
                </a:solidFill>
              </a:rPr>
              <a:t>Application of Churn Prediction </a:t>
            </a:r>
            <a:endParaRPr sz="3500" b="1">
              <a:solidFill>
                <a:srgbClr val="000000"/>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53"/>
          <p:cNvSpPr txBox="1">
            <a:spLocks noGrp="1"/>
          </p:cNvSpPr>
          <p:nvPr>
            <p:ph type="ctrTitle"/>
          </p:nvPr>
        </p:nvSpPr>
        <p:spPr>
          <a:xfrm>
            <a:off x="398000" y="734125"/>
            <a:ext cx="8419500" cy="705900"/>
          </a:xfrm>
          <a:prstGeom prst="rect">
            <a:avLst/>
          </a:prstGeom>
          <a:ln w="38100" cap="flat" cmpd="sng">
            <a:solidFill>
              <a:srgbClr val="000000"/>
            </a:solidFill>
            <a:prstDash val="solid"/>
            <a:round/>
            <a:headEnd type="none" w="sm" len="sm"/>
            <a:tailEnd type="none" w="sm" len="sm"/>
          </a:ln>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990"/>
              <a:buFont typeface="Arial"/>
              <a:buNone/>
            </a:pPr>
            <a:r>
              <a:rPr lang="en" sz="3500" b="1"/>
              <a:t>Descriptive Analytics</a:t>
            </a:r>
            <a:endParaRPr sz="3500" b="1"/>
          </a:p>
        </p:txBody>
      </p:sp>
      <p:sp>
        <p:nvSpPr>
          <p:cNvPr id="345" name="Google Shape;345;p53"/>
          <p:cNvSpPr txBox="1">
            <a:spLocks noGrp="1"/>
          </p:cNvSpPr>
          <p:nvPr>
            <p:ph type="subTitle" idx="1"/>
          </p:nvPr>
        </p:nvSpPr>
        <p:spPr>
          <a:xfrm>
            <a:off x="2311525" y="1684950"/>
            <a:ext cx="6062100" cy="2387100"/>
          </a:xfrm>
          <a:prstGeom prst="rect">
            <a:avLst/>
          </a:prstGeom>
          <a:ln>
            <a:noFill/>
          </a:ln>
        </p:spPr>
        <p:txBody>
          <a:bodyPr spcFirstLastPara="1" wrap="square" lIns="91425" tIns="91425" rIns="91425" bIns="91425" anchor="t" anchorCtr="0">
            <a:normAutofit fontScale="32500" lnSpcReduction="10000"/>
          </a:bodyPr>
          <a:lstStyle/>
          <a:p>
            <a:pPr marL="0" lvl="0" indent="0" algn="ctr" rtl="0">
              <a:spcBef>
                <a:spcPts val="0"/>
              </a:spcBef>
              <a:spcAft>
                <a:spcPts val="0"/>
              </a:spcAft>
              <a:buNone/>
            </a:pPr>
            <a:endParaRPr sz="3500">
              <a:solidFill>
                <a:srgbClr val="000000"/>
              </a:solidFill>
            </a:endParaRPr>
          </a:p>
          <a:p>
            <a:pPr marL="0" lvl="0" indent="0" algn="r" rtl="0">
              <a:spcBef>
                <a:spcPts val="0"/>
              </a:spcBef>
              <a:spcAft>
                <a:spcPts val="0"/>
              </a:spcAft>
              <a:buClr>
                <a:schemeClr val="dk1"/>
              </a:buClr>
              <a:buSzPts val="275"/>
              <a:buFont typeface="Arial"/>
              <a:buNone/>
            </a:pPr>
            <a:r>
              <a:rPr lang="en" sz="10400">
                <a:solidFill>
                  <a:srgbClr val="000000"/>
                </a:solidFill>
              </a:rPr>
              <a:t>Data Exploration &amp; Preparation</a:t>
            </a:r>
            <a:endParaRPr sz="10400">
              <a:solidFill>
                <a:srgbClr val="000000"/>
              </a:solidFill>
            </a:endParaRPr>
          </a:p>
          <a:p>
            <a:pPr marL="0" lvl="0" indent="0" algn="r" rtl="0">
              <a:spcBef>
                <a:spcPts val="0"/>
              </a:spcBef>
              <a:spcAft>
                <a:spcPts val="0"/>
              </a:spcAft>
              <a:buClr>
                <a:schemeClr val="dk1"/>
              </a:buClr>
              <a:buSzPts val="275"/>
              <a:buFont typeface="Arial"/>
              <a:buNone/>
            </a:pPr>
            <a:endParaRPr sz="10400">
              <a:solidFill>
                <a:srgbClr val="000000"/>
              </a:solidFill>
            </a:endParaRPr>
          </a:p>
          <a:p>
            <a:pPr marL="0" lvl="0" indent="0" algn="r" rtl="0">
              <a:spcBef>
                <a:spcPts val="0"/>
              </a:spcBef>
              <a:spcAft>
                <a:spcPts val="0"/>
              </a:spcAft>
              <a:buClr>
                <a:schemeClr val="dk1"/>
              </a:buClr>
              <a:buSzPts val="275"/>
              <a:buFont typeface="Arial"/>
              <a:buNone/>
            </a:pPr>
            <a:r>
              <a:rPr lang="en" sz="10400">
                <a:solidFill>
                  <a:srgbClr val="000000"/>
                </a:solidFill>
              </a:rPr>
              <a:t>Data Representation &amp; Transformation</a:t>
            </a:r>
            <a:endParaRPr sz="10400">
              <a:solidFill>
                <a:srgbClr val="000000"/>
              </a:solidFill>
            </a:endParaRPr>
          </a:p>
          <a:p>
            <a:pPr marL="0" lvl="0" indent="0" algn="r" rtl="0">
              <a:spcBef>
                <a:spcPts val="0"/>
              </a:spcBef>
              <a:spcAft>
                <a:spcPts val="0"/>
              </a:spcAft>
              <a:buClr>
                <a:schemeClr val="dk1"/>
              </a:buClr>
              <a:buSzPts val="275"/>
              <a:buFont typeface="Arial"/>
              <a:buNone/>
            </a:pPr>
            <a:endParaRPr sz="10400">
              <a:solidFill>
                <a:srgbClr val="000000"/>
              </a:solidFill>
            </a:endParaRPr>
          </a:p>
          <a:p>
            <a:pPr marL="0" lvl="0" indent="0" algn="r" rtl="0">
              <a:spcBef>
                <a:spcPts val="0"/>
              </a:spcBef>
              <a:spcAft>
                <a:spcPts val="0"/>
              </a:spcAft>
              <a:buNone/>
            </a:pPr>
            <a:r>
              <a:rPr lang="en" sz="10400">
                <a:solidFill>
                  <a:srgbClr val="000000"/>
                </a:solidFill>
              </a:rPr>
              <a:t>Data Visualization &amp; Presentation</a:t>
            </a:r>
            <a:endParaRPr sz="10400">
              <a:solidFill>
                <a:srgbClr val="000000"/>
              </a:solidFill>
            </a:endParaRPr>
          </a:p>
        </p:txBody>
      </p:sp>
      <p:sp>
        <p:nvSpPr>
          <p:cNvPr id="346" name="Google Shape;346;p53"/>
          <p:cNvSpPr txBox="1"/>
          <p:nvPr/>
        </p:nvSpPr>
        <p:spPr>
          <a:xfrm>
            <a:off x="2831975" y="4072050"/>
            <a:ext cx="5465100" cy="401100"/>
          </a:xfrm>
          <a:prstGeom prst="rect">
            <a:avLst/>
          </a:prstGeom>
          <a:gradFill>
            <a:gsLst>
              <a:gs pos="0">
                <a:srgbClr val="DFE9FB"/>
              </a:gs>
              <a:gs pos="100000">
                <a:srgbClr val="6E9BE7"/>
              </a:gs>
            </a:gsLst>
            <a:path path="circle">
              <a:fillToRect l="50000" t="50000" r="50000" b="50000"/>
            </a:path>
            <a:tileRect/>
          </a:gradFill>
          <a:ln>
            <a:noFill/>
          </a:ln>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sz="2000" b="1">
                <a:solidFill>
                  <a:schemeClr val="dk1"/>
                </a:solidFill>
              </a:rPr>
              <a:t>Regina Sun Wei Ling  - AI0403</a:t>
            </a:r>
            <a:endParaRPr sz="2000" b="1"/>
          </a:p>
        </p:txBody>
      </p:sp>
      <p:pic>
        <p:nvPicPr>
          <p:cNvPr id="347" name="Google Shape;347;p53"/>
          <p:cNvPicPr preferRelativeResize="0"/>
          <p:nvPr/>
        </p:nvPicPr>
        <p:blipFill>
          <a:blip r:embed="rId3">
            <a:alphaModFix/>
          </a:blip>
          <a:stretch>
            <a:fillRect/>
          </a:stretch>
        </p:blipFill>
        <p:spPr>
          <a:xfrm>
            <a:off x="2091300" y="3819125"/>
            <a:ext cx="699851" cy="80568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18"/>
          <p:cNvSpPr txBox="1">
            <a:spLocks noGrp="1"/>
          </p:cNvSpPr>
          <p:nvPr>
            <p:ph type="ctrTitle"/>
          </p:nvPr>
        </p:nvSpPr>
        <p:spPr>
          <a:xfrm>
            <a:off x="1239550" y="565475"/>
            <a:ext cx="5618400" cy="581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SzPts val="990"/>
              <a:buNone/>
            </a:pPr>
            <a:r>
              <a:rPr lang="en" sz="3480" u="sng"/>
              <a:t>Planning Analytics</a:t>
            </a:r>
            <a:endParaRPr sz="3480" u="sng"/>
          </a:p>
        </p:txBody>
      </p:sp>
      <p:sp>
        <p:nvSpPr>
          <p:cNvPr id="91" name="Google Shape;91;p18"/>
          <p:cNvSpPr txBox="1">
            <a:spLocks noGrp="1"/>
          </p:cNvSpPr>
          <p:nvPr>
            <p:ph type="subTitle" idx="1"/>
          </p:nvPr>
        </p:nvSpPr>
        <p:spPr>
          <a:xfrm>
            <a:off x="-255600" y="1445350"/>
            <a:ext cx="4149600" cy="1706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900"/>
              <a:t>Business </a:t>
            </a:r>
            <a:endParaRPr sz="4900"/>
          </a:p>
        </p:txBody>
      </p:sp>
      <p:sp>
        <p:nvSpPr>
          <p:cNvPr id="92" name="Google Shape;92;p18"/>
          <p:cNvSpPr txBox="1"/>
          <p:nvPr/>
        </p:nvSpPr>
        <p:spPr>
          <a:xfrm>
            <a:off x="0" y="0"/>
            <a:ext cx="3154200" cy="267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b="1" i="1">
              <a:solidFill>
                <a:srgbClr val="FF0000"/>
              </a:solidFill>
            </a:endParaRPr>
          </a:p>
        </p:txBody>
      </p:sp>
      <p:pic>
        <p:nvPicPr>
          <p:cNvPr id="93" name="Google Shape;93;p18"/>
          <p:cNvPicPr preferRelativeResize="0"/>
          <p:nvPr/>
        </p:nvPicPr>
        <p:blipFill>
          <a:blip r:embed="rId3">
            <a:alphaModFix/>
          </a:blip>
          <a:stretch>
            <a:fillRect/>
          </a:stretch>
        </p:blipFill>
        <p:spPr>
          <a:xfrm>
            <a:off x="3515900" y="1372100"/>
            <a:ext cx="2286000" cy="2286000"/>
          </a:xfrm>
          <a:prstGeom prst="rect">
            <a:avLst/>
          </a:prstGeom>
          <a:noFill/>
          <a:ln>
            <a:noFill/>
          </a:ln>
        </p:spPr>
      </p:pic>
      <p:sp>
        <p:nvSpPr>
          <p:cNvPr id="94" name="Google Shape;94;p18"/>
          <p:cNvSpPr txBox="1">
            <a:spLocks noGrp="1"/>
          </p:cNvSpPr>
          <p:nvPr>
            <p:ph type="subTitle" idx="1"/>
          </p:nvPr>
        </p:nvSpPr>
        <p:spPr>
          <a:xfrm>
            <a:off x="4897200" y="3433675"/>
            <a:ext cx="4246800" cy="1748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900"/>
              <a:t>Understanding</a:t>
            </a:r>
            <a:endParaRPr sz="490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Google Shape;352;p54"/>
          <p:cNvSpPr txBox="1">
            <a:spLocks noGrp="1"/>
          </p:cNvSpPr>
          <p:nvPr>
            <p:ph type="ctrTitle"/>
          </p:nvPr>
        </p:nvSpPr>
        <p:spPr>
          <a:xfrm>
            <a:off x="1079550" y="223200"/>
            <a:ext cx="6745500" cy="79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SzPts val="990"/>
              <a:buNone/>
            </a:pPr>
            <a:r>
              <a:rPr lang="en" sz="3500" b="1"/>
              <a:t>Descriptive Analytics</a:t>
            </a:r>
            <a:endParaRPr sz="3500" b="1"/>
          </a:p>
        </p:txBody>
      </p:sp>
      <p:sp>
        <p:nvSpPr>
          <p:cNvPr id="353" name="Google Shape;353;p54"/>
          <p:cNvSpPr txBox="1">
            <a:spLocks noGrp="1"/>
          </p:cNvSpPr>
          <p:nvPr>
            <p:ph type="subTitle" idx="1"/>
          </p:nvPr>
        </p:nvSpPr>
        <p:spPr>
          <a:xfrm>
            <a:off x="177650" y="1779150"/>
            <a:ext cx="8520600" cy="2884800"/>
          </a:xfrm>
          <a:prstGeom prst="rect">
            <a:avLst/>
          </a:prstGeom>
        </p:spPr>
        <p:txBody>
          <a:bodyPr spcFirstLastPara="1" wrap="square" lIns="91425" tIns="91425" rIns="91425" bIns="91425" anchor="t" anchorCtr="0">
            <a:noAutofit/>
          </a:bodyPr>
          <a:lstStyle/>
          <a:p>
            <a:pPr marL="457200" lvl="0" indent="457200" algn="l" rtl="0">
              <a:lnSpc>
                <a:spcPct val="80000"/>
              </a:lnSpc>
              <a:spcBef>
                <a:spcPts val="0"/>
              </a:spcBef>
              <a:spcAft>
                <a:spcPts val="0"/>
              </a:spcAft>
              <a:buSzPts val="852"/>
              <a:buNone/>
            </a:pPr>
            <a:endParaRPr sz="2013">
              <a:solidFill>
                <a:srgbClr val="000000"/>
              </a:solidFill>
              <a:highlight>
                <a:srgbClr val="F7F7F7"/>
              </a:highlight>
            </a:endParaRPr>
          </a:p>
          <a:p>
            <a:pPr marL="457200" lvl="0" indent="457200" algn="l" rtl="0">
              <a:lnSpc>
                <a:spcPct val="80000"/>
              </a:lnSpc>
              <a:spcBef>
                <a:spcPts val="0"/>
              </a:spcBef>
              <a:spcAft>
                <a:spcPts val="0"/>
              </a:spcAft>
              <a:buSzPts val="852"/>
              <a:buNone/>
            </a:pPr>
            <a:endParaRPr sz="2013" b="1">
              <a:solidFill>
                <a:srgbClr val="FF0000"/>
              </a:solidFill>
              <a:highlight>
                <a:srgbClr val="F7F7F7"/>
              </a:highlight>
            </a:endParaRPr>
          </a:p>
          <a:p>
            <a:pPr marL="914400" lvl="0" indent="457200" algn="l" rtl="0">
              <a:lnSpc>
                <a:spcPct val="80000"/>
              </a:lnSpc>
              <a:spcBef>
                <a:spcPts val="0"/>
              </a:spcBef>
              <a:spcAft>
                <a:spcPts val="0"/>
              </a:spcAft>
              <a:buSzPts val="852"/>
              <a:buNone/>
            </a:pPr>
            <a:r>
              <a:rPr lang="en" sz="2013">
                <a:solidFill>
                  <a:srgbClr val="000000"/>
                </a:solidFill>
                <a:highlight>
                  <a:srgbClr val="F7F7F7"/>
                </a:highlight>
              </a:rPr>
              <a:t>Actual annual churn rate </a:t>
            </a:r>
            <a:r>
              <a:rPr lang="en" sz="2013" b="1">
                <a:solidFill>
                  <a:srgbClr val="FF0000"/>
                </a:solidFill>
                <a:highlight>
                  <a:srgbClr val="F7F7F7"/>
                </a:highlight>
              </a:rPr>
              <a:t>27%</a:t>
            </a:r>
            <a:endParaRPr sz="2013" b="1">
              <a:solidFill>
                <a:srgbClr val="FF0000"/>
              </a:solidFill>
              <a:highlight>
                <a:srgbClr val="F7F7F7"/>
              </a:highlight>
            </a:endParaRPr>
          </a:p>
          <a:p>
            <a:pPr marL="457200" lvl="0" indent="457200" algn="l" rtl="0">
              <a:lnSpc>
                <a:spcPct val="80000"/>
              </a:lnSpc>
              <a:spcBef>
                <a:spcPts val="0"/>
              </a:spcBef>
              <a:spcAft>
                <a:spcPts val="0"/>
              </a:spcAft>
              <a:buSzPts val="852"/>
              <a:buNone/>
            </a:pPr>
            <a:endParaRPr sz="2013" b="1">
              <a:solidFill>
                <a:srgbClr val="FF0000"/>
              </a:solidFill>
              <a:highlight>
                <a:srgbClr val="F7F7F7"/>
              </a:highlight>
            </a:endParaRPr>
          </a:p>
          <a:p>
            <a:pPr marL="457200" lvl="0" indent="457200" algn="l" rtl="0">
              <a:lnSpc>
                <a:spcPct val="80000"/>
              </a:lnSpc>
              <a:spcBef>
                <a:spcPts val="0"/>
              </a:spcBef>
              <a:spcAft>
                <a:spcPts val="0"/>
              </a:spcAft>
              <a:buSzPts val="852"/>
              <a:buNone/>
            </a:pPr>
            <a:endParaRPr sz="2013" b="1">
              <a:solidFill>
                <a:srgbClr val="FF0000"/>
              </a:solidFill>
              <a:highlight>
                <a:srgbClr val="F7F7F7"/>
              </a:highlight>
            </a:endParaRPr>
          </a:p>
          <a:p>
            <a:pPr marL="0" lvl="0" indent="0" algn="l" rtl="0">
              <a:lnSpc>
                <a:spcPct val="80000"/>
              </a:lnSpc>
              <a:spcBef>
                <a:spcPts val="0"/>
              </a:spcBef>
              <a:spcAft>
                <a:spcPts val="0"/>
              </a:spcAft>
              <a:buSzPts val="852"/>
              <a:buNone/>
            </a:pPr>
            <a:r>
              <a:rPr lang="en" sz="1913">
                <a:solidFill>
                  <a:srgbClr val="000000"/>
                </a:solidFill>
                <a:highlight>
                  <a:srgbClr val="F7F7F7"/>
                </a:highlight>
              </a:rPr>
              <a:t>			</a:t>
            </a:r>
            <a:r>
              <a:rPr lang="en" sz="2013">
                <a:solidFill>
                  <a:schemeClr val="dk1"/>
                </a:solidFill>
                <a:highlight>
                  <a:srgbClr val="F7F7F7"/>
                </a:highlight>
              </a:rPr>
              <a:t>Target annual</a:t>
            </a:r>
            <a:r>
              <a:rPr lang="en" sz="2013" i="1">
                <a:solidFill>
                  <a:schemeClr val="dk1"/>
                </a:solidFill>
                <a:highlight>
                  <a:srgbClr val="F7F7F7"/>
                </a:highlight>
              </a:rPr>
              <a:t> </a:t>
            </a:r>
            <a:r>
              <a:rPr lang="en" sz="2013">
                <a:solidFill>
                  <a:schemeClr val="dk1"/>
                </a:solidFill>
                <a:highlight>
                  <a:srgbClr val="F7F7F7"/>
                </a:highlight>
              </a:rPr>
              <a:t>churn rate </a:t>
            </a:r>
            <a:r>
              <a:rPr lang="en" sz="2013" b="1">
                <a:solidFill>
                  <a:srgbClr val="FF0000"/>
                </a:solidFill>
                <a:highlight>
                  <a:srgbClr val="F7F7F7"/>
                </a:highlight>
              </a:rPr>
              <a:t>15%</a:t>
            </a:r>
            <a:endParaRPr sz="1913">
              <a:solidFill>
                <a:srgbClr val="000000"/>
              </a:solidFill>
              <a:highlight>
                <a:srgbClr val="F7F7F7"/>
              </a:highlight>
            </a:endParaRPr>
          </a:p>
          <a:p>
            <a:pPr marL="0" lvl="0" indent="0" algn="l" rtl="0">
              <a:lnSpc>
                <a:spcPct val="80000"/>
              </a:lnSpc>
              <a:spcBef>
                <a:spcPts val="0"/>
              </a:spcBef>
              <a:spcAft>
                <a:spcPts val="0"/>
              </a:spcAft>
              <a:buSzPts val="852"/>
              <a:buNone/>
            </a:pPr>
            <a:r>
              <a:rPr lang="en" sz="1913">
                <a:solidFill>
                  <a:srgbClr val="000000"/>
                </a:solidFill>
                <a:highlight>
                  <a:srgbClr val="F7F7F7"/>
                </a:highlight>
              </a:rPr>
              <a:t> </a:t>
            </a:r>
            <a:endParaRPr sz="1913">
              <a:solidFill>
                <a:srgbClr val="000000"/>
              </a:solidFill>
              <a:highlight>
                <a:srgbClr val="F7F7F7"/>
              </a:highlight>
            </a:endParaRPr>
          </a:p>
          <a:p>
            <a:pPr marL="0" lvl="0" indent="0" algn="l" rtl="0">
              <a:lnSpc>
                <a:spcPct val="80000"/>
              </a:lnSpc>
              <a:spcBef>
                <a:spcPts val="0"/>
              </a:spcBef>
              <a:spcAft>
                <a:spcPts val="0"/>
              </a:spcAft>
              <a:buSzPts val="852"/>
              <a:buNone/>
            </a:pPr>
            <a:r>
              <a:rPr lang="en" sz="1913">
                <a:solidFill>
                  <a:srgbClr val="000000"/>
                </a:solidFill>
                <a:highlight>
                  <a:srgbClr val="F7F7F7"/>
                </a:highlight>
              </a:rPr>
              <a:t> </a:t>
            </a:r>
            <a:endParaRPr sz="1913">
              <a:solidFill>
                <a:srgbClr val="000000"/>
              </a:solidFill>
              <a:highlight>
                <a:srgbClr val="F7F7F7"/>
              </a:highlight>
            </a:endParaRPr>
          </a:p>
          <a:p>
            <a:pPr marL="0" lvl="0" indent="0" algn="l" rtl="0">
              <a:lnSpc>
                <a:spcPct val="80000"/>
              </a:lnSpc>
              <a:spcBef>
                <a:spcPts val="0"/>
              </a:spcBef>
              <a:spcAft>
                <a:spcPts val="0"/>
              </a:spcAft>
              <a:buSzPts val="852"/>
              <a:buNone/>
            </a:pPr>
            <a:endParaRPr sz="1913">
              <a:solidFill>
                <a:srgbClr val="000000"/>
              </a:solidFill>
              <a:highlight>
                <a:srgbClr val="F7F7F7"/>
              </a:highlight>
            </a:endParaRPr>
          </a:p>
          <a:p>
            <a:pPr marL="2743200" lvl="0" indent="0" algn="l" rtl="0">
              <a:lnSpc>
                <a:spcPct val="80000"/>
              </a:lnSpc>
              <a:spcBef>
                <a:spcPts val="0"/>
              </a:spcBef>
              <a:spcAft>
                <a:spcPts val="0"/>
              </a:spcAft>
              <a:buSzPts val="852"/>
              <a:buNone/>
            </a:pPr>
            <a:r>
              <a:rPr lang="en" sz="2013" b="1">
                <a:solidFill>
                  <a:srgbClr val="000000"/>
                </a:solidFill>
                <a:highlight>
                  <a:srgbClr val="F7F7F7"/>
                </a:highlight>
              </a:rPr>
              <a:t>WHAT</a:t>
            </a:r>
            <a:r>
              <a:rPr lang="en" sz="2013">
                <a:solidFill>
                  <a:srgbClr val="000000"/>
                </a:solidFill>
                <a:highlight>
                  <a:srgbClr val="F7F7F7"/>
                </a:highlight>
              </a:rPr>
              <a:t> happened? </a:t>
            </a:r>
            <a:endParaRPr sz="2013">
              <a:solidFill>
                <a:srgbClr val="000000"/>
              </a:solidFill>
              <a:highlight>
                <a:srgbClr val="F7F7F7"/>
              </a:highlight>
            </a:endParaRPr>
          </a:p>
          <a:p>
            <a:pPr marL="0" lvl="0" indent="0" algn="l" rtl="0">
              <a:lnSpc>
                <a:spcPct val="80000"/>
              </a:lnSpc>
              <a:spcBef>
                <a:spcPts val="0"/>
              </a:spcBef>
              <a:spcAft>
                <a:spcPts val="0"/>
              </a:spcAft>
              <a:buSzPts val="852"/>
              <a:buNone/>
            </a:pPr>
            <a:r>
              <a:rPr lang="en" sz="1913">
                <a:solidFill>
                  <a:srgbClr val="000000"/>
                </a:solidFill>
                <a:highlight>
                  <a:srgbClr val="F7F7F7"/>
                </a:highlight>
              </a:rPr>
              <a:t> </a:t>
            </a:r>
            <a:endParaRPr sz="1913">
              <a:solidFill>
                <a:srgbClr val="000000"/>
              </a:solidFill>
              <a:highlight>
                <a:srgbClr val="F7F7F7"/>
              </a:highlight>
            </a:endParaRPr>
          </a:p>
          <a:p>
            <a:pPr marL="0" lvl="0" indent="0" algn="l" rtl="0">
              <a:lnSpc>
                <a:spcPct val="80000"/>
              </a:lnSpc>
              <a:spcBef>
                <a:spcPts val="0"/>
              </a:spcBef>
              <a:spcAft>
                <a:spcPts val="0"/>
              </a:spcAft>
              <a:buSzPts val="852"/>
              <a:buNone/>
            </a:pPr>
            <a:endParaRPr sz="1313">
              <a:solidFill>
                <a:srgbClr val="000000"/>
              </a:solidFill>
              <a:highlight>
                <a:srgbClr val="F7F7F7"/>
              </a:highlight>
            </a:endParaRPr>
          </a:p>
          <a:p>
            <a:pPr marL="0" lvl="0" indent="0" algn="l" rtl="0">
              <a:lnSpc>
                <a:spcPct val="115000"/>
              </a:lnSpc>
              <a:spcBef>
                <a:spcPts val="0"/>
              </a:spcBef>
              <a:spcAft>
                <a:spcPts val="0"/>
              </a:spcAft>
              <a:buNone/>
            </a:pPr>
            <a:endParaRPr sz="1313">
              <a:solidFill>
                <a:srgbClr val="000000"/>
              </a:solidFill>
              <a:highlight>
                <a:srgbClr val="F7F7F7"/>
              </a:highlight>
            </a:endParaRPr>
          </a:p>
          <a:p>
            <a:pPr marL="0" lvl="0" indent="0" algn="l" rtl="0">
              <a:lnSpc>
                <a:spcPct val="115000"/>
              </a:lnSpc>
              <a:spcBef>
                <a:spcPts val="2100"/>
              </a:spcBef>
              <a:spcAft>
                <a:spcPts val="0"/>
              </a:spcAft>
              <a:buNone/>
            </a:pPr>
            <a:endParaRPr sz="1313">
              <a:solidFill>
                <a:srgbClr val="000000"/>
              </a:solidFill>
              <a:highlight>
                <a:srgbClr val="F7F7F7"/>
              </a:highlight>
              <a:latin typeface="Montserrat"/>
              <a:ea typeface="Montserrat"/>
              <a:cs typeface="Montserrat"/>
              <a:sym typeface="Montserrat"/>
            </a:endParaRPr>
          </a:p>
          <a:p>
            <a:pPr marL="0" lvl="0" indent="0" algn="l" rtl="0">
              <a:lnSpc>
                <a:spcPct val="115000"/>
              </a:lnSpc>
              <a:spcBef>
                <a:spcPts val="2100"/>
              </a:spcBef>
              <a:spcAft>
                <a:spcPts val="0"/>
              </a:spcAft>
              <a:buNone/>
            </a:pPr>
            <a:endParaRPr sz="1313">
              <a:solidFill>
                <a:srgbClr val="000000"/>
              </a:solidFill>
              <a:highlight>
                <a:srgbClr val="F7F7F7"/>
              </a:highlight>
              <a:latin typeface="Montserrat"/>
              <a:ea typeface="Montserrat"/>
              <a:cs typeface="Montserrat"/>
              <a:sym typeface="Montserrat"/>
            </a:endParaRPr>
          </a:p>
          <a:p>
            <a:pPr marL="0" lvl="0" indent="0" algn="l" rtl="0">
              <a:lnSpc>
                <a:spcPct val="80000"/>
              </a:lnSpc>
              <a:spcBef>
                <a:spcPts val="2100"/>
              </a:spcBef>
              <a:spcAft>
                <a:spcPts val="0"/>
              </a:spcAft>
              <a:buSzPts val="852"/>
              <a:buNone/>
            </a:pPr>
            <a:endParaRPr sz="1200">
              <a:solidFill>
                <a:srgbClr val="1A1A1A"/>
              </a:solidFill>
              <a:highlight>
                <a:schemeClr val="lt1"/>
              </a:highlight>
              <a:latin typeface="Merriweather"/>
              <a:ea typeface="Merriweather"/>
              <a:cs typeface="Merriweather"/>
              <a:sym typeface="Merriweather"/>
            </a:endParaRPr>
          </a:p>
        </p:txBody>
      </p:sp>
      <p:pic>
        <p:nvPicPr>
          <p:cNvPr id="354" name="Google Shape;354;p54"/>
          <p:cNvPicPr preferRelativeResize="0"/>
          <p:nvPr/>
        </p:nvPicPr>
        <p:blipFill>
          <a:blip r:embed="rId3">
            <a:alphaModFix/>
          </a:blip>
          <a:stretch>
            <a:fillRect/>
          </a:stretch>
        </p:blipFill>
        <p:spPr>
          <a:xfrm rot="1436391">
            <a:off x="6035881" y="2063477"/>
            <a:ext cx="1928614" cy="1352922"/>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55"/>
          <p:cNvSpPr txBox="1">
            <a:spLocks noGrp="1"/>
          </p:cNvSpPr>
          <p:nvPr>
            <p:ph type="title"/>
          </p:nvPr>
        </p:nvSpPr>
        <p:spPr>
          <a:xfrm>
            <a:off x="2122074" y="3170400"/>
            <a:ext cx="3106200" cy="251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SzPts val="990"/>
              <a:buNone/>
            </a:pPr>
            <a:r>
              <a:rPr lang="en" sz="2040"/>
              <a:t>Watson Studio</a:t>
            </a:r>
            <a:endParaRPr sz="2040"/>
          </a:p>
        </p:txBody>
      </p:sp>
      <p:sp>
        <p:nvSpPr>
          <p:cNvPr id="360" name="Google Shape;360;p55"/>
          <p:cNvSpPr txBox="1"/>
          <p:nvPr/>
        </p:nvSpPr>
        <p:spPr>
          <a:xfrm>
            <a:off x="6546300" y="342900"/>
            <a:ext cx="2286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endParaRPr/>
          </a:p>
        </p:txBody>
      </p:sp>
      <p:pic>
        <p:nvPicPr>
          <p:cNvPr id="361" name="Google Shape;361;p55"/>
          <p:cNvPicPr preferRelativeResize="0"/>
          <p:nvPr/>
        </p:nvPicPr>
        <p:blipFill>
          <a:blip r:embed="rId3">
            <a:alphaModFix/>
          </a:blip>
          <a:stretch>
            <a:fillRect/>
          </a:stretch>
        </p:blipFill>
        <p:spPr>
          <a:xfrm>
            <a:off x="2913100" y="1912925"/>
            <a:ext cx="1180025" cy="1164375"/>
          </a:xfrm>
          <a:prstGeom prst="rect">
            <a:avLst/>
          </a:prstGeom>
          <a:noFill/>
          <a:ln>
            <a:noFill/>
          </a:ln>
        </p:spPr>
      </p:pic>
      <p:pic>
        <p:nvPicPr>
          <p:cNvPr id="362" name="Google Shape;362;p55"/>
          <p:cNvPicPr preferRelativeResize="0"/>
          <p:nvPr/>
        </p:nvPicPr>
        <p:blipFill>
          <a:blip r:embed="rId4">
            <a:alphaModFix amt="88000"/>
          </a:blip>
          <a:stretch>
            <a:fillRect/>
          </a:stretch>
        </p:blipFill>
        <p:spPr>
          <a:xfrm>
            <a:off x="592550" y="1906850"/>
            <a:ext cx="1728075" cy="1329800"/>
          </a:xfrm>
          <a:prstGeom prst="rect">
            <a:avLst/>
          </a:prstGeom>
          <a:noFill/>
          <a:ln>
            <a:noFill/>
          </a:ln>
        </p:spPr>
      </p:pic>
      <p:sp>
        <p:nvSpPr>
          <p:cNvPr id="363" name="Google Shape;363;p55"/>
          <p:cNvSpPr txBox="1">
            <a:spLocks noGrp="1"/>
          </p:cNvSpPr>
          <p:nvPr>
            <p:ph type="ctrTitle" idx="4294967295"/>
          </p:nvPr>
        </p:nvSpPr>
        <p:spPr>
          <a:xfrm>
            <a:off x="159550" y="232500"/>
            <a:ext cx="8520600" cy="792600"/>
          </a:xfrm>
          <a:prstGeom prst="rect">
            <a:avLst/>
          </a:prstGeom>
        </p:spPr>
        <p:txBody>
          <a:bodyPr spcFirstLastPara="1" wrap="square" lIns="91425" tIns="91425" rIns="91425" bIns="91425" anchor="t" anchorCtr="0">
            <a:normAutofit/>
          </a:bodyPr>
          <a:lstStyle/>
          <a:p>
            <a:pPr marL="1371600" lvl="0" indent="457200" algn="l" rtl="0">
              <a:spcBef>
                <a:spcPts val="0"/>
              </a:spcBef>
              <a:spcAft>
                <a:spcPts val="0"/>
              </a:spcAft>
              <a:buNone/>
            </a:pPr>
            <a:r>
              <a:rPr lang="en" sz="3500" b="1"/>
              <a:t>Descriptive Analytics</a:t>
            </a:r>
            <a:endParaRPr sz="3500" b="1"/>
          </a:p>
        </p:txBody>
      </p:sp>
      <p:pic>
        <p:nvPicPr>
          <p:cNvPr id="364" name="Google Shape;364;p55"/>
          <p:cNvPicPr preferRelativeResize="0"/>
          <p:nvPr/>
        </p:nvPicPr>
        <p:blipFill>
          <a:blip r:embed="rId5">
            <a:alphaModFix/>
          </a:blip>
          <a:stretch>
            <a:fillRect/>
          </a:stretch>
        </p:blipFill>
        <p:spPr>
          <a:xfrm>
            <a:off x="4983300" y="1912925"/>
            <a:ext cx="1728075" cy="1728075"/>
          </a:xfrm>
          <a:prstGeom prst="rect">
            <a:avLst/>
          </a:prstGeom>
          <a:noFill/>
          <a:ln>
            <a:noFill/>
          </a:ln>
        </p:spPr>
      </p:pic>
      <p:pic>
        <p:nvPicPr>
          <p:cNvPr id="365" name="Google Shape;365;p55"/>
          <p:cNvPicPr preferRelativeResize="0"/>
          <p:nvPr/>
        </p:nvPicPr>
        <p:blipFill>
          <a:blip r:embed="rId6">
            <a:alphaModFix/>
          </a:blip>
          <a:stretch>
            <a:fillRect/>
          </a:stretch>
        </p:blipFill>
        <p:spPr>
          <a:xfrm>
            <a:off x="7069600" y="2368575"/>
            <a:ext cx="1558800" cy="70872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sp>
        <p:nvSpPr>
          <p:cNvPr id="370" name="Google Shape;370;p56"/>
          <p:cNvSpPr txBox="1">
            <a:spLocks noGrp="1"/>
          </p:cNvSpPr>
          <p:nvPr>
            <p:ph type="title"/>
          </p:nvPr>
        </p:nvSpPr>
        <p:spPr>
          <a:xfrm>
            <a:off x="1916200" y="1833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3520" b="1"/>
              <a:t>Descriptive Analytics</a:t>
            </a:r>
            <a:endParaRPr sz="3520" b="1"/>
          </a:p>
        </p:txBody>
      </p:sp>
      <p:sp>
        <p:nvSpPr>
          <p:cNvPr id="371" name="Google Shape;371;p56"/>
          <p:cNvSpPr txBox="1">
            <a:spLocks noGrp="1"/>
          </p:cNvSpPr>
          <p:nvPr>
            <p:ph type="body" idx="1"/>
          </p:nvPr>
        </p:nvSpPr>
        <p:spPr>
          <a:xfrm>
            <a:off x="846525" y="1254463"/>
            <a:ext cx="3887400" cy="3283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2000">
                <a:solidFill>
                  <a:srgbClr val="000000"/>
                </a:solidFill>
              </a:rPr>
              <a:t>PixieDust</a:t>
            </a:r>
            <a:endParaRPr sz="2000">
              <a:solidFill>
                <a:srgbClr val="000000"/>
              </a:solidFill>
            </a:endParaRPr>
          </a:p>
          <a:p>
            <a:pPr marL="457200" lvl="0" indent="-355600" algn="l" rtl="0">
              <a:spcBef>
                <a:spcPts val="1200"/>
              </a:spcBef>
              <a:spcAft>
                <a:spcPts val="0"/>
              </a:spcAft>
              <a:buClr>
                <a:srgbClr val="000000"/>
              </a:buClr>
              <a:buSzPts val="2000"/>
              <a:buChar char="-"/>
            </a:pPr>
            <a:r>
              <a:rPr lang="en" sz="2000">
                <a:solidFill>
                  <a:srgbClr val="000000"/>
                </a:solidFill>
              </a:rPr>
              <a:t>Tables</a:t>
            </a:r>
            <a:endParaRPr sz="2000">
              <a:solidFill>
                <a:srgbClr val="000000"/>
              </a:solidFill>
            </a:endParaRPr>
          </a:p>
          <a:p>
            <a:pPr marL="457200" lvl="0" indent="-355600" algn="l" rtl="0">
              <a:spcBef>
                <a:spcPts val="0"/>
              </a:spcBef>
              <a:spcAft>
                <a:spcPts val="0"/>
              </a:spcAft>
              <a:buClr>
                <a:srgbClr val="000000"/>
              </a:buClr>
              <a:buSzPts val="2000"/>
              <a:buChar char="-"/>
            </a:pPr>
            <a:r>
              <a:rPr lang="en" sz="2000">
                <a:solidFill>
                  <a:srgbClr val="000000"/>
                </a:solidFill>
              </a:rPr>
              <a:t>Bar Charts</a:t>
            </a:r>
            <a:endParaRPr sz="2000">
              <a:solidFill>
                <a:srgbClr val="000000"/>
              </a:solidFill>
            </a:endParaRPr>
          </a:p>
          <a:p>
            <a:pPr marL="457200" lvl="0" indent="-355600" algn="l" rtl="0">
              <a:spcBef>
                <a:spcPts val="0"/>
              </a:spcBef>
              <a:spcAft>
                <a:spcPts val="0"/>
              </a:spcAft>
              <a:buClr>
                <a:srgbClr val="000000"/>
              </a:buClr>
              <a:buSzPts val="2000"/>
              <a:buChar char="-"/>
            </a:pPr>
            <a:r>
              <a:rPr lang="en" sz="2000">
                <a:solidFill>
                  <a:srgbClr val="000000"/>
                </a:solidFill>
              </a:rPr>
              <a:t>Scatter Plots</a:t>
            </a:r>
            <a:endParaRPr sz="2000">
              <a:solidFill>
                <a:srgbClr val="000000"/>
              </a:solidFill>
            </a:endParaRPr>
          </a:p>
          <a:p>
            <a:pPr marL="457200" lvl="0" indent="-355600" algn="l" rtl="0">
              <a:spcBef>
                <a:spcPts val="0"/>
              </a:spcBef>
              <a:spcAft>
                <a:spcPts val="0"/>
              </a:spcAft>
              <a:buClr>
                <a:srgbClr val="000000"/>
              </a:buClr>
              <a:buSzPts val="2000"/>
              <a:buChar char="-"/>
            </a:pPr>
            <a:r>
              <a:rPr lang="en" sz="2000">
                <a:solidFill>
                  <a:srgbClr val="000000"/>
                </a:solidFill>
              </a:rPr>
              <a:t>Maps</a:t>
            </a:r>
            <a:endParaRPr sz="2000">
              <a:solidFill>
                <a:srgbClr val="000000"/>
              </a:solidFill>
            </a:endParaRPr>
          </a:p>
          <a:p>
            <a:pPr marL="457200" lvl="0" indent="-355600" algn="l" rtl="0">
              <a:spcBef>
                <a:spcPts val="0"/>
              </a:spcBef>
              <a:spcAft>
                <a:spcPts val="0"/>
              </a:spcAft>
              <a:buClr>
                <a:srgbClr val="000000"/>
              </a:buClr>
              <a:buSzPts val="2000"/>
              <a:buChar char="-"/>
            </a:pPr>
            <a:r>
              <a:rPr lang="en" sz="2000">
                <a:solidFill>
                  <a:srgbClr val="000000"/>
                </a:solidFill>
              </a:rPr>
              <a:t>Line Charts</a:t>
            </a:r>
            <a:endParaRPr sz="2000">
              <a:solidFill>
                <a:srgbClr val="000000"/>
              </a:solidFill>
            </a:endParaRPr>
          </a:p>
          <a:p>
            <a:pPr marL="457200" lvl="0" indent="-355600" algn="l" rtl="0">
              <a:spcBef>
                <a:spcPts val="0"/>
              </a:spcBef>
              <a:spcAft>
                <a:spcPts val="0"/>
              </a:spcAft>
              <a:buClr>
                <a:srgbClr val="000000"/>
              </a:buClr>
              <a:buSzPts val="2000"/>
              <a:buChar char="-"/>
            </a:pPr>
            <a:r>
              <a:rPr lang="en" sz="2000">
                <a:solidFill>
                  <a:srgbClr val="000000"/>
                </a:solidFill>
              </a:rPr>
              <a:t>Histograms</a:t>
            </a:r>
            <a:endParaRPr sz="2000">
              <a:solidFill>
                <a:srgbClr val="000000"/>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57"/>
          <p:cNvSpPr txBox="1">
            <a:spLocks noGrp="1"/>
          </p:cNvSpPr>
          <p:nvPr>
            <p:ph type="title" idx="4294967295"/>
          </p:nvPr>
        </p:nvSpPr>
        <p:spPr>
          <a:xfrm>
            <a:off x="623400" y="251550"/>
            <a:ext cx="8520600" cy="572700"/>
          </a:xfrm>
          <a:prstGeom prst="rect">
            <a:avLst/>
          </a:prstGeom>
        </p:spPr>
        <p:txBody>
          <a:bodyPr spcFirstLastPara="1" wrap="square" lIns="91425" tIns="91425" rIns="91425" bIns="91425" anchor="t" anchorCtr="0">
            <a:noAutofit/>
          </a:bodyPr>
          <a:lstStyle/>
          <a:p>
            <a:pPr marL="914400" lvl="0" indent="457200" algn="l" rtl="0">
              <a:spcBef>
                <a:spcPts val="0"/>
              </a:spcBef>
              <a:spcAft>
                <a:spcPts val="0"/>
              </a:spcAft>
              <a:buSzPts val="990"/>
              <a:buNone/>
            </a:pPr>
            <a:r>
              <a:rPr lang="en" sz="3520" b="1"/>
              <a:t>Descriptive Analytics</a:t>
            </a:r>
            <a:endParaRPr sz="3520" b="1"/>
          </a:p>
        </p:txBody>
      </p:sp>
      <p:pic>
        <p:nvPicPr>
          <p:cNvPr id="377" name="Google Shape;377;p57"/>
          <p:cNvPicPr preferRelativeResize="0"/>
          <p:nvPr/>
        </p:nvPicPr>
        <p:blipFill>
          <a:blip r:embed="rId3">
            <a:alphaModFix/>
          </a:blip>
          <a:stretch>
            <a:fillRect/>
          </a:stretch>
        </p:blipFill>
        <p:spPr>
          <a:xfrm>
            <a:off x="2450188" y="1232500"/>
            <a:ext cx="3464376" cy="3622874"/>
          </a:xfrm>
          <a:prstGeom prst="rect">
            <a:avLst/>
          </a:prstGeom>
          <a:noFill/>
          <a:ln>
            <a:noFill/>
          </a:ln>
        </p:spPr>
      </p:pic>
      <p:sp>
        <p:nvSpPr>
          <p:cNvPr id="378" name="Google Shape;378;p57"/>
          <p:cNvSpPr txBox="1"/>
          <p:nvPr/>
        </p:nvSpPr>
        <p:spPr>
          <a:xfrm>
            <a:off x="1754225" y="668450"/>
            <a:ext cx="5405400" cy="492600"/>
          </a:xfrm>
          <a:prstGeom prst="rect">
            <a:avLst/>
          </a:prstGeom>
          <a:noFill/>
          <a:ln>
            <a:noFill/>
          </a:ln>
        </p:spPr>
        <p:txBody>
          <a:bodyPr spcFirstLastPara="1" wrap="square" lIns="91425" tIns="91425" rIns="91425" bIns="91425" anchor="t" anchorCtr="0">
            <a:spAutoFit/>
          </a:bodyPr>
          <a:lstStyle/>
          <a:p>
            <a:pPr marL="0" lvl="0" indent="457200" algn="l" rtl="0">
              <a:spcBef>
                <a:spcPts val="0"/>
              </a:spcBef>
              <a:spcAft>
                <a:spcPts val="0"/>
              </a:spcAft>
              <a:buNone/>
            </a:pPr>
            <a:r>
              <a:rPr lang="en" sz="2000" i="1">
                <a:solidFill>
                  <a:srgbClr val="666666"/>
                </a:solidFill>
              </a:rPr>
              <a:t>Data exploration and preparation</a:t>
            </a:r>
            <a:endParaRPr sz="2000" i="1">
              <a:solidFill>
                <a:srgbClr val="666666"/>
              </a:solidFill>
            </a:endParaRPr>
          </a:p>
        </p:txBody>
      </p:sp>
      <p:pic>
        <p:nvPicPr>
          <p:cNvPr id="379" name="Google Shape;379;p57"/>
          <p:cNvPicPr preferRelativeResize="0"/>
          <p:nvPr/>
        </p:nvPicPr>
        <p:blipFill>
          <a:blip r:embed="rId4">
            <a:alphaModFix/>
          </a:blip>
          <a:stretch>
            <a:fillRect/>
          </a:stretch>
        </p:blipFill>
        <p:spPr>
          <a:xfrm>
            <a:off x="7439600" y="3021500"/>
            <a:ext cx="1592125" cy="723875"/>
          </a:xfrm>
          <a:prstGeom prst="rect">
            <a:avLst/>
          </a:prstGeom>
          <a:noFill/>
          <a:ln>
            <a:noFill/>
          </a:ln>
        </p:spPr>
      </p:pic>
      <p:pic>
        <p:nvPicPr>
          <p:cNvPr id="380" name="Google Shape;380;p57"/>
          <p:cNvPicPr preferRelativeResize="0"/>
          <p:nvPr/>
        </p:nvPicPr>
        <p:blipFill>
          <a:blip r:embed="rId5">
            <a:alphaModFix/>
          </a:blip>
          <a:stretch>
            <a:fillRect/>
          </a:stretch>
        </p:blipFill>
        <p:spPr>
          <a:xfrm>
            <a:off x="7439600" y="3602475"/>
            <a:ext cx="1592125" cy="101035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Google Shape;385;p58"/>
          <p:cNvSpPr txBox="1">
            <a:spLocks noGrp="1"/>
          </p:cNvSpPr>
          <p:nvPr>
            <p:ph type="title"/>
          </p:nvPr>
        </p:nvSpPr>
        <p:spPr>
          <a:xfrm>
            <a:off x="623400" y="251550"/>
            <a:ext cx="8520600" cy="572700"/>
          </a:xfrm>
          <a:prstGeom prst="rect">
            <a:avLst/>
          </a:prstGeom>
        </p:spPr>
        <p:txBody>
          <a:bodyPr spcFirstLastPara="1" wrap="square" lIns="91425" tIns="91425" rIns="91425" bIns="91425" anchor="t" anchorCtr="0">
            <a:noAutofit/>
          </a:bodyPr>
          <a:lstStyle/>
          <a:p>
            <a:pPr marL="914400" lvl="0" indent="457200" algn="l" rtl="0">
              <a:spcBef>
                <a:spcPts val="0"/>
              </a:spcBef>
              <a:spcAft>
                <a:spcPts val="0"/>
              </a:spcAft>
              <a:buSzPts val="990"/>
              <a:buNone/>
            </a:pPr>
            <a:r>
              <a:rPr lang="en" sz="3520" b="1"/>
              <a:t>Descriptive Analytics</a:t>
            </a:r>
            <a:endParaRPr sz="3520" b="1"/>
          </a:p>
        </p:txBody>
      </p:sp>
      <p:sp>
        <p:nvSpPr>
          <p:cNvPr id="386" name="Google Shape;386;p58"/>
          <p:cNvSpPr txBox="1"/>
          <p:nvPr/>
        </p:nvSpPr>
        <p:spPr>
          <a:xfrm>
            <a:off x="1815450" y="824250"/>
            <a:ext cx="5405400" cy="492600"/>
          </a:xfrm>
          <a:prstGeom prst="rect">
            <a:avLst/>
          </a:prstGeom>
          <a:noFill/>
          <a:ln>
            <a:noFill/>
          </a:ln>
        </p:spPr>
        <p:txBody>
          <a:bodyPr spcFirstLastPara="1" wrap="square" lIns="91425" tIns="91425" rIns="91425" bIns="91425" anchor="t" anchorCtr="0">
            <a:spAutoFit/>
          </a:bodyPr>
          <a:lstStyle/>
          <a:p>
            <a:pPr marL="0" lvl="0" indent="457200" algn="l" rtl="0">
              <a:spcBef>
                <a:spcPts val="0"/>
              </a:spcBef>
              <a:spcAft>
                <a:spcPts val="0"/>
              </a:spcAft>
              <a:buNone/>
            </a:pPr>
            <a:r>
              <a:rPr lang="en" sz="2000" i="1">
                <a:solidFill>
                  <a:srgbClr val="666666"/>
                </a:solidFill>
              </a:rPr>
              <a:t>Data exploration and preparation</a:t>
            </a:r>
            <a:endParaRPr sz="2000" i="1">
              <a:solidFill>
                <a:srgbClr val="666666"/>
              </a:solidFill>
            </a:endParaRPr>
          </a:p>
        </p:txBody>
      </p:sp>
      <p:pic>
        <p:nvPicPr>
          <p:cNvPr id="387" name="Google Shape;387;p58"/>
          <p:cNvPicPr preferRelativeResize="0"/>
          <p:nvPr/>
        </p:nvPicPr>
        <p:blipFill>
          <a:blip r:embed="rId3">
            <a:alphaModFix/>
          </a:blip>
          <a:stretch>
            <a:fillRect/>
          </a:stretch>
        </p:blipFill>
        <p:spPr>
          <a:xfrm>
            <a:off x="152400" y="2356875"/>
            <a:ext cx="8839200" cy="1853500"/>
          </a:xfrm>
          <a:prstGeom prst="rect">
            <a:avLst/>
          </a:prstGeom>
          <a:noFill/>
          <a:ln>
            <a:noFill/>
          </a:ln>
        </p:spPr>
      </p:pic>
      <p:sp>
        <p:nvSpPr>
          <p:cNvPr id="388" name="Google Shape;388;p58"/>
          <p:cNvSpPr/>
          <p:nvPr/>
        </p:nvSpPr>
        <p:spPr>
          <a:xfrm>
            <a:off x="8318350" y="1818700"/>
            <a:ext cx="363900" cy="492600"/>
          </a:xfrm>
          <a:prstGeom prst="downArrow">
            <a:avLst>
              <a:gd name="adj1" fmla="val 50000"/>
              <a:gd name="adj2" fmla="val 50000"/>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p59"/>
          <p:cNvSpPr txBox="1">
            <a:spLocks noGrp="1"/>
          </p:cNvSpPr>
          <p:nvPr>
            <p:ph type="ctrTitle"/>
          </p:nvPr>
        </p:nvSpPr>
        <p:spPr>
          <a:xfrm>
            <a:off x="216450" y="232500"/>
            <a:ext cx="8520600" cy="79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sz="3500" b="1"/>
              <a:t>Descriptive Analytics</a:t>
            </a:r>
            <a:endParaRPr sz="3500" b="1"/>
          </a:p>
        </p:txBody>
      </p:sp>
      <p:sp>
        <p:nvSpPr>
          <p:cNvPr id="394" name="Google Shape;394;p59"/>
          <p:cNvSpPr txBox="1">
            <a:spLocks noGrp="1"/>
          </p:cNvSpPr>
          <p:nvPr>
            <p:ph type="subTitle" idx="1"/>
          </p:nvPr>
        </p:nvSpPr>
        <p:spPr>
          <a:xfrm>
            <a:off x="478150" y="934075"/>
            <a:ext cx="8520600" cy="5823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sz="2000" i="1"/>
              <a:t>Data Representations &amp; Transformation</a:t>
            </a:r>
            <a:endParaRPr sz="2000" i="1"/>
          </a:p>
        </p:txBody>
      </p:sp>
      <p:sp>
        <p:nvSpPr>
          <p:cNvPr id="395" name="Google Shape;395;p59"/>
          <p:cNvSpPr txBox="1"/>
          <p:nvPr/>
        </p:nvSpPr>
        <p:spPr>
          <a:xfrm>
            <a:off x="478150" y="1737350"/>
            <a:ext cx="2907900" cy="1293000"/>
          </a:xfrm>
          <a:prstGeom prst="rect">
            <a:avLst/>
          </a:prstGeom>
          <a:noFill/>
          <a:ln>
            <a:noFill/>
          </a:ln>
        </p:spPr>
        <p:txBody>
          <a:bodyPr spcFirstLastPara="1" wrap="square" lIns="91425" tIns="91425" rIns="91425" bIns="91425" anchor="t" anchorCtr="0">
            <a:spAutoFit/>
          </a:bodyPr>
          <a:lstStyle/>
          <a:p>
            <a:pPr marL="457200" lvl="0" indent="0" algn="l" rtl="0">
              <a:spcBef>
                <a:spcPts val="0"/>
              </a:spcBef>
              <a:spcAft>
                <a:spcPts val="0"/>
              </a:spcAft>
              <a:buNone/>
            </a:pPr>
            <a:r>
              <a:rPr lang="en" sz="2000"/>
              <a:t>Label Encoding</a:t>
            </a:r>
            <a:endParaRPr sz="2000"/>
          </a:p>
          <a:p>
            <a:pPr marL="0" lvl="0" indent="0" algn="l" rtl="0">
              <a:spcBef>
                <a:spcPts val="0"/>
              </a:spcBef>
              <a:spcAft>
                <a:spcPts val="0"/>
              </a:spcAft>
              <a:buNone/>
            </a:pPr>
            <a:endParaRPr sz="2000"/>
          </a:p>
          <a:p>
            <a:pPr marL="0" lvl="0" indent="0" algn="l" rtl="0">
              <a:spcBef>
                <a:spcPts val="0"/>
              </a:spcBef>
              <a:spcAft>
                <a:spcPts val="0"/>
              </a:spcAft>
              <a:buNone/>
            </a:pPr>
            <a:r>
              <a:rPr lang="en" sz="3200">
                <a:solidFill>
                  <a:srgbClr val="FF0000"/>
                </a:solidFill>
              </a:rPr>
              <a:t>✓</a:t>
            </a:r>
            <a:r>
              <a:rPr lang="en" sz="2000"/>
              <a:t>	One Hot Encoding</a:t>
            </a:r>
            <a:endParaRPr sz="2000"/>
          </a:p>
        </p:txBody>
      </p:sp>
      <p:pic>
        <p:nvPicPr>
          <p:cNvPr id="396" name="Google Shape;396;p59"/>
          <p:cNvPicPr preferRelativeResize="0"/>
          <p:nvPr/>
        </p:nvPicPr>
        <p:blipFill>
          <a:blip r:embed="rId3">
            <a:alphaModFix/>
          </a:blip>
          <a:stretch>
            <a:fillRect/>
          </a:stretch>
        </p:blipFill>
        <p:spPr>
          <a:xfrm>
            <a:off x="3534975" y="2867625"/>
            <a:ext cx="1397375" cy="1752425"/>
          </a:xfrm>
          <a:prstGeom prst="rect">
            <a:avLst/>
          </a:prstGeom>
          <a:noFill/>
          <a:ln w="9525" cap="flat" cmpd="sng">
            <a:solidFill>
              <a:schemeClr val="dk2"/>
            </a:solidFill>
            <a:prstDash val="solid"/>
            <a:round/>
            <a:headEnd type="none" w="sm" len="sm"/>
            <a:tailEnd type="none" w="sm" len="sm"/>
          </a:ln>
        </p:spPr>
      </p:pic>
      <p:pic>
        <p:nvPicPr>
          <p:cNvPr id="397" name="Google Shape;397;p59"/>
          <p:cNvPicPr preferRelativeResize="0"/>
          <p:nvPr/>
        </p:nvPicPr>
        <p:blipFill>
          <a:blip r:embed="rId4">
            <a:alphaModFix/>
          </a:blip>
          <a:stretch>
            <a:fillRect/>
          </a:stretch>
        </p:blipFill>
        <p:spPr>
          <a:xfrm>
            <a:off x="5690054" y="2867625"/>
            <a:ext cx="2960171" cy="1752425"/>
          </a:xfrm>
          <a:prstGeom prst="rect">
            <a:avLst/>
          </a:prstGeom>
          <a:noFill/>
          <a:ln w="9525" cap="flat" cmpd="sng">
            <a:solidFill>
              <a:srgbClr val="000000"/>
            </a:solidFill>
            <a:prstDash val="solid"/>
            <a:round/>
            <a:headEnd type="none" w="sm" len="sm"/>
            <a:tailEnd type="none" w="sm" len="sm"/>
          </a:ln>
        </p:spPr>
      </p:pic>
      <p:sp>
        <p:nvSpPr>
          <p:cNvPr id="398" name="Google Shape;398;p59"/>
          <p:cNvSpPr/>
          <p:nvPr/>
        </p:nvSpPr>
        <p:spPr>
          <a:xfrm>
            <a:off x="5093250" y="3553825"/>
            <a:ext cx="512100" cy="409800"/>
          </a:xfrm>
          <a:prstGeom prst="rightArrow">
            <a:avLst>
              <a:gd name="adj1" fmla="val 50000"/>
              <a:gd name="adj2" fmla="val 50000"/>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pic>
        <p:nvPicPr>
          <p:cNvPr id="403" name="Google Shape;403;p60"/>
          <p:cNvPicPr preferRelativeResize="0"/>
          <p:nvPr/>
        </p:nvPicPr>
        <p:blipFill>
          <a:blip r:embed="rId3">
            <a:alphaModFix/>
          </a:blip>
          <a:stretch>
            <a:fillRect/>
          </a:stretch>
        </p:blipFill>
        <p:spPr>
          <a:xfrm>
            <a:off x="782600" y="1521675"/>
            <a:ext cx="4815799" cy="3354351"/>
          </a:xfrm>
          <a:prstGeom prst="rect">
            <a:avLst/>
          </a:prstGeom>
          <a:noFill/>
          <a:ln>
            <a:noFill/>
          </a:ln>
        </p:spPr>
      </p:pic>
      <p:sp>
        <p:nvSpPr>
          <p:cNvPr id="404" name="Google Shape;404;p60"/>
          <p:cNvSpPr txBox="1"/>
          <p:nvPr/>
        </p:nvSpPr>
        <p:spPr>
          <a:xfrm rot="-5399533">
            <a:off x="-499000" y="2394757"/>
            <a:ext cx="22089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t>Number of Customer </a:t>
            </a:r>
            <a:endParaRPr sz="1100"/>
          </a:p>
        </p:txBody>
      </p:sp>
      <p:sp>
        <p:nvSpPr>
          <p:cNvPr id="405" name="Google Shape;405;p60"/>
          <p:cNvSpPr txBox="1"/>
          <p:nvPr/>
        </p:nvSpPr>
        <p:spPr>
          <a:xfrm>
            <a:off x="5770150" y="2205525"/>
            <a:ext cx="2932800" cy="12498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600" b="1"/>
              <a:t>Monthly Contract    3875</a:t>
            </a:r>
            <a:endParaRPr sz="1600" b="1"/>
          </a:p>
          <a:p>
            <a:pPr marL="0" lvl="0" indent="0" algn="l" rtl="0">
              <a:lnSpc>
                <a:spcPct val="115000"/>
              </a:lnSpc>
              <a:spcBef>
                <a:spcPts val="0"/>
              </a:spcBef>
              <a:spcAft>
                <a:spcPts val="0"/>
              </a:spcAft>
              <a:buNone/>
            </a:pPr>
            <a:r>
              <a:rPr lang="en" sz="1600" b="1"/>
              <a:t>One Year Contract  1473</a:t>
            </a:r>
            <a:endParaRPr sz="1600" b="1"/>
          </a:p>
          <a:p>
            <a:pPr marL="0" lvl="0" indent="0" algn="l" rtl="0">
              <a:lnSpc>
                <a:spcPct val="115000"/>
              </a:lnSpc>
              <a:spcBef>
                <a:spcPts val="0"/>
              </a:spcBef>
              <a:spcAft>
                <a:spcPts val="0"/>
              </a:spcAft>
              <a:buNone/>
            </a:pPr>
            <a:r>
              <a:rPr lang="en" sz="1600" b="1"/>
              <a:t>Two Year Contract  1695</a:t>
            </a:r>
            <a:endParaRPr sz="1600" b="1"/>
          </a:p>
          <a:p>
            <a:pPr marL="0" lvl="0" indent="0" algn="l" rtl="0">
              <a:spcBef>
                <a:spcPts val="0"/>
              </a:spcBef>
              <a:spcAft>
                <a:spcPts val="0"/>
              </a:spcAft>
              <a:buNone/>
            </a:pPr>
            <a:endParaRPr/>
          </a:p>
        </p:txBody>
      </p:sp>
      <p:sp>
        <p:nvSpPr>
          <p:cNvPr id="406" name="Google Shape;406;p60"/>
          <p:cNvSpPr txBox="1"/>
          <p:nvPr/>
        </p:nvSpPr>
        <p:spPr>
          <a:xfrm>
            <a:off x="536475" y="2920825"/>
            <a:ext cx="6867000" cy="801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407" name="Google Shape;407;p60"/>
          <p:cNvSpPr txBox="1">
            <a:spLocks noGrp="1"/>
          </p:cNvSpPr>
          <p:nvPr>
            <p:ph type="subTitle" idx="4294967295"/>
          </p:nvPr>
        </p:nvSpPr>
        <p:spPr>
          <a:xfrm>
            <a:off x="1807175" y="554250"/>
            <a:ext cx="8520600" cy="7926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sz="2000" i="1"/>
              <a:t>Data Visualization and Presentation</a:t>
            </a:r>
            <a:endParaRPr sz="2000" i="1"/>
          </a:p>
        </p:txBody>
      </p:sp>
      <p:sp>
        <p:nvSpPr>
          <p:cNvPr id="408" name="Google Shape;408;p60"/>
          <p:cNvSpPr txBox="1">
            <a:spLocks noGrp="1"/>
          </p:cNvSpPr>
          <p:nvPr>
            <p:ph type="title"/>
          </p:nvPr>
        </p:nvSpPr>
        <p:spPr>
          <a:xfrm>
            <a:off x="1585800" y="116575"/>
            <a:ext cx="6186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3520" b="1"/>
              <a:t>Descriptive Analytics</a:t>
            </a:r>
            <a:endParaRPr sz="3520" b="1"/>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sp>
        <p:nvSpPr>
          <p:cNvPr id="413" name="Google Shape;413;p61"/>
          <p:cNvSpPr txBox="1">
            <a:spLocks noGrp="1"/>
          </p:cNvSpPr>
          <p:nvPr>
            <p:ph type="title"/>
          </p:nvPr>
        </p:nvSpPr>
        <p:spPr>
          <a:xfrm>
            <a:off x="1585800" y="116575"/>
            <a:ext cx="6186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3520" b="1"/>
              <a:t>Descriptive Analytics</a:t>
            </a:r>
            <a:endParaRPr sz="3520" b="1"/>
          </a:p>
        </p:txBody>
      </p:sp>
      <p:sp>
        <p:nvSpPr>
          <p:cNvPr id="414" name="Google Shape;414;p61"/>
          <p:cNvSpPr txBox="1">
            <a:spLocks noGrp="1"/>
          </p:cNvSpPr>
          <p:nvPr>
            <p:ph type="subTitle" idx="4294967295"/>
          </p:nvPr>
        </p:nvSpPr>
        <p:spPr>
          <a:xfrm>
            <a:off x="1807175" y="554250"/>
            <a:ext cx="8520600" cy="7926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sz="2000" i="1"/>
              <a:t>Data Visualization and Presentation</a:t>
            </a:r>
            <a:endParaRPr sz="2000" i="1"/>
          </a:p>
        </p:txBody>
      </p:sp>
      <p:sp>
        <p:nvSpPr>
          <p:cNvPr id="415" name="Google Shape;415;p61"/>
          <p:cNvSpPr txBox="1"/>
          <p:nvPr/>
        </p:nvSpPr>
        <p:spPr>
          <a:xfrm rot="-5400000">
            <a:off x="-193000" y="2546025"/>
            <a:ext cx="1080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a:t>Monthly Contract</a:t>
            </a:r>
            <a:r>
              <a:rPr lang="en"/>
              <a:t> </a:t>
            </a:r>
            <a:endParaRPr/>
          </a:p>
        </p:txBody>
      </p:sp>
      <p:sp>
        <p:nvSpPr>
          <p:cNvPr id="416" name="Google Shape;416;p61"/>
          <p:cNvSpPr txBox="1"/>
          <p:nvPr/>
        </p:nvSpPr>
        <p:spPr>
          <a:xfrm>
            <a:off x="5793975" y="2526100"/>
            <a:ext cx="2865600" cy="923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b="1" i="1"/>
              <a:t>Monthly contract customers on shorter tenure</a:t>
            </a:r>
            <a:endParaRPr sz="1600" b="1" i="1"/>
          </a:p>
        </p:txBody>
      </p:sp>
      <p:sp>
        <p:nvSpPr>
          <p:cNvPr id="417" name="Google Shape;417;p61"/>
          <p:cNvSpPr txBox="1"/>
          <p:nvPr/>
        </p:nvSpPr>
        <p:spPr>
          <a:xfrm>
            <a:off x="759250" y="1057100"/>
            <a:ext cx="43128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800"/>
          </a:p>
        </p:txBody>
      </p:sp>
      <p:pic>
        <p:nvPicPr>
          <p:cNvPr id="418" name="Google Shape;418;p61"/>
          <p:cNvPicPr preferRelativeResize="0"/>
          <p:nvPr/>
        </p:nvPicPr>
        <p:blipFill>
          <a:blip r:embed="rId3">
            <a:alphaModFix/>
          </a:blip>
          <a:stretch>
            <a:fillRect/>
          </a:stretch>
        </p:blipFill>
        <p:spPr>
          <a:xfrm>
            <a:off x="710300" y="1518800"/>
            <a:ext cx="4512249" cy="3287194"/>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sp>
        <p:nvSpPr>
          <p:cNvPr id="423" name="Google Shape;423;p62"/>
          <p:cNvSpPr txBox="1">
            <a:spLocks noGrp="1"/>
          </p:cNvSpPr>
          <p:nvPr>
            <p:ph type="title"/>
          </p:nvPr>
        </p:nvSpPr>
        <p:spPr>
          <a:xfrm>
            <a:off x="1585800" y="116575"/>
            <a:ext cx="6186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3520" b="1"/>
              <a:t>Descriptive Analytics</a:t>
            </a:r>
            <a:endParaRPr sz="3520" b="1"/>
          </a:p>
        </p:txBody>
      </p:sp>
      <p:sp>
        <p:nvSpPr>
          <p:cNvPr id="424" name="Google Shape;424;p62"/>
          <p:cNvSpPr txBox="1">
            <a:spLocks noGrp="1"/>
          </p:cNvSpPr>
          <p:nvPr>
            <p:ph type="subTitle" idx="4294967295"/>
          </p:nvPr>
        </p:nvSpPr>
        <p:spPr>
          <a:xfrm>
            <a:off x="1807175" y="554250"/>
            <a:ext cx="8520600" cy="7926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sz="2000" i="1"/>
              <a:t>Data Visualization and Presentation</a:t>
            </a:r>
            <a:endParaRPr sz="2000" i="1"/>
          </a:p>
        </p:txBody>
      </p:sp>
      <p:sp>
        <p:nvSpPr>
          <p:cNvPr id="425" name="Google Shape;425;p62"/>
          <p:cNvSpPr txBox="1"/>
          <p:nvPr/>
        </p:nvSpPr>
        <p:spPr>
          <a:xfrm>
            <a:off x="955850" y="1115300"/>
            <a:ext cx="3152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pic>
        <p:nvPicPr>
          <p:cNvPr id="426" name="Google Shape;426;p62"/>
          <p:cNvPicPr preferRelativeResize="0"/>
          <p:nvPr/>
        </p:nvPicPr>
        <p:blipFill>
          <a:blip r:embed="rId3">
            <a:alphaModFix/>
          </a:blip>
          <a:stretch>
            <a:fillRect/>
          </a:stretch>
        </p:blipFill>
        <p:spPr>
          <a:xfrm>
            <a:off x="695825" y="1597150"/>
            <a:ext cx="5051534" cy="3154549"/>
          </a:xfrm>
          <a:prstGeom prst="rect">
            <a:avLst/>
          </a:prstGeom>
          <a:noFill/>
          <a:ln>
            <a:noFill/>
          </a:ln>
        </p:spPr>
      </p:pic>
      <p:sp>
        <p:nvSpPr>
          <p:cNvPr id="427" name="Google Shape;427;p62"/>
          <p:cNvSpPr/>
          <p:nvPr/>
        </p:nvSpPr>
        <p:spPr>
          <a:xfrm>
            <a:off x="6372475" y="2412450"/>
            <a:ext cx="341400" cy="102300"/>
          </a:xfrm>
          <a:prstGeom prst="rect">
            <a:avLst/>
          </a:prstGeom>
          <a:solidFill>
            <a:srgbClr val="0645A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62"/>
          <p:cNvSpPr txBox="1"/>
          <p:nvPr/>
        </p:nvSpPr>
        <p:spPr>
          <a:xfrm>
            <a:off x="6759475" y="2294250"/>
            <a:ext cx="18777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t>Non Senior Citizens</a:t>
            </a:r>
            <a:endParaRPr sz="1000"/>
          </a:p>
        </p:txBody>
      </p:sp>
      <p:sp>
        <p:nvSpPr>
          <p:cNvPr id="429" name="Google Shape;429;p62"/>
          <p:cNvSpPr/>
          <p:nvPr/>
        </p:nvSpPr>
        <p:spPr>
          <a:xfrm>
            <a:off x="6372475" y="2632950"/>
            <a:ext cx="341400" cy="102300"/>
          </a:xfrm>
          <a:prstGeom prst="rect">
            <a:avLst/>
          </a:prstGeom>
          <a:solidFill>
            <a:srgbClr val="8D1A3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62"/>
          <p:cNvSpPr txBox="1"/>
          <p:nvPr/>
        </p:nvSpPr>
        <p:spPr>
          <a:xfrm>
            <a:off x="6759475" y="2514750"/>
            <a:ext cx="18777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t>Senior Citizens</a:t>
            </a:r>
            <a:endParaRPr sz="1000"/>
          </a:p>
        </p:txBody>
      </p:sp>
      <p:sp>
        <p:nvSpPr>
          <p:cNvPr id="431" name="Google Shape;431;p62"/>
          <p:cNvSpPr txBox="1"/>
          <p:nvPr/>
        </p:nvSpPr>
        <p:spPr>
          <a:xfrm>
            <a:off x="869300" y="1058300"/>
            <a:ext cx="39120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t>Customer Tenure </a:t>
            </a:r>
            <a:r>
              <a:rPr lang="en"/>
              <a:t> </a:t>
            </a:r>
            <a:endParaRPr/>
          </a:p>
        </p:txBody>
      </p:sp>
      <p:sp>
        <p:nvSpPr>
          <p:cNvPr id="432" name="Google Shape;432;p62"/>
          <p:cNvSpPr txBox="1"/>
          <p:nvPr/>
        </p:nvSpPr>
        <p:spPr>
          <a:xfrm>
            <a:off x="5920825" y="3129350"/>
            <a:ext cx="29892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i="1"/>
              <a:t>High number of non senior citizens churn at Bintenure 1 </a:t>
            </a:r>
            <a:endParaRPr b="1" i="1"/>
          </a:p>
          <a:p>
            <a:pPr marL="0" lvl="0" indent="0" algn="l" rtl="0">
              <a:spcBef>
                <a:spcPts val="0"/>
              </a:spcBef>
              <a:spcAft>
                <a:spcPts val="0"/>
              </a:spcAft>
              <a:buNone/>
            </a:pPr>
            <a:r>
              <a:rPr lang="en" b="1" i="1"/>
              <a:t>(0 - 6 months tenure)</a:t>
            </a:r>
            <a:endParaRPr b="1" i="1"/>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36"/>
        <p:cNvGrpSpPr/>
        <p:nvPr/>
      </p:nvGrpSpPr>
      <p:grpSpPr>
        <a:xfrm>
          <a:off x="0" y="0"/>
          <a:ext cx="0" cy="0"/>
          <a:chOff x="0" y="0"/>
          <a:chExt cx="0" cy="0"/>
        </a:xfrm>
      </p:grpSpPr>
      <p:pic>
        <p:nvPicPr>
          <p:cNvPr id="437" name="Google Shape;437;p63"/>
          <p:cNvPicPr preferRelativeResize="0"/>
          <p:nvPr/>
        </p:nvPicPr>
        <p:blipFill>
          <a:blip r:embed="rId3">
            <a:alphaModFix/>
          </a:blip>
          <a:stretch>
            <a:fillRect/>
          </a:stretch>
        </p:blipFill>
        <p:spPr>
          <a:xfrm>
            <a:off x="679550" y="1236750"/>
            <a:ext cx="4778124" cy="3648375"/>
          </a:xfrm>
          <a:prstGeom prst="rect">
            <a:avLst/>
          </a:prstGeom>
          <a:noFill/>
          <a:ln>
            <a:noFill/>
          </a:ln>
        </p:spPr>
      </p:pic>
      <p:sp>
        <p:nvSpPr>
          <p:cNvPr id="438" name="Google Shape;438;p63"/>
          <p:cNvSpPr txBox="1">
            <a:spLocks noGrp="1"/>
          </p:cNvSpPr>
          <p:nvPr>
            <p:ph type="title"/>
          </p:nvPr>
        </p:nvSpPr>
        <p:spPr>
          <a:xfrm>
            <a:off x="1585800" y="116575"/>
            <a:ext cx="6186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3520" b="1"/>
              <a:t>Descriptive Analytics</a:t>
            </a:r>
            <a:endParaRPr sz="3520" b="1"/>
          </a:p>
        </p:txBody>
      </p:sp>
      <p:sp>
        <p:nvSpPr>
          <p:cNvPr id="439" name="Google Shape;439;p63"/>
          <p:cNvSpPr txBox="1">
            <a:spLocks noGrp="1"/>
          </p:cNvSpPr>
          <p:nvPr>
            <p:ph type="subTitle" idx="4294967295"/>
          </p:nvPr>
        </p:nvSpPr>
        <p:spPr>
          <a:xfrm>
            <a:off x="1807175" y="554250"/>
            <a:ext cx="8520600" cy="7926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sz="2000" i="1"/>
              <a:t>Data Visualization and Presentation</a:t>
            </a:r>
            <a:endParaRPr sz="2000" i="1"/>
          </a:p>
        </p:txBody>
      </p:sp>
      <p:sp>
        <p:nvSpPr>
          <p:cNvPr id="440" name="Google Shape;440;p63"/>
          <p:cNvSpPr txBox="1"/>
          <p:nvPr/>
        </p:nvSpPr>
        <p:spPr>
          <a:xfrm>
            <a:off x="5913200" y="2599238"/>
            <a:ext cx="2837400" cy="923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b="1"/>
              <a:t>Customers with Dependents amd Partners have longer Tenure</a:t>
            </a:r>
            <a:endParaRPr sz="1600" b="1"/>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19"/>
          <p:cNvSpPr txBox="1"/>
          <p:nvPr/>
        </p:nvSpPr>
        <p:spPr>
          <a:xfrm>
            <a:off x="460475" y="262525"/>
            <a:ext cx="8370900" cy="4614000"/>
          </a:xfrm>
          <a:prstGeom prst="rect">
            <a:avLst/>
          </a:prstGeom>
          <a:solidFill>
            <a:srgbClr val="FFFFFF"/>
          </a:solidFill>
          <a:ln>
            <a:noFill/>
          </a:ln>
        </p:spPr>
        <p:txBody>
          <a:bodyPr spcFirstLastPara="1" wrap="square" lIns="91425" tIns="91425" rIns="91425" bIns="91425" anchor="t" anchorCtr="0">
            <a:normAutofit/>
          </a:bodyPr>
          <a:lstStyle/>
          <a:p>
            <a:pPr marL="0" lvl="0" indent="0" algn="l" rtl="0">
              <a:lnSpc>
                <a:spcPct val="120000"/>
              </a:lnSpc>
              <a:spcBef>
                <a:spcPts val="1300"/>
              </a:spcBef>
              <a:spcAft>
                <a:spcPts val="0"/>
              </a:spcAft>
              <a:buNone/>
            </a:pPr>
            <a:r>
              <a:rPr lang="en" sz="2300" b="1">
                <a:solidFill>
                  <a:srgbClr val="0C5D58"/>
                </a:solidFill>
                <a:highlight>
                  <a:schemeClr val="lt1"/>
                </a:highlight>
              </a:rPr>
              <a:t>Business Case &amp; Introduction</a:t>
            </a:r>
            <a:endParaRPr sz="2300" b="1">
              <a:solidFill>
                <a:srgbClr val="0C5D58"/>
              </a:solidFill>
              <a:highlight>
                <a:schemeClr val="lt1"/>
              </a:highlight>
            </a:endParaRPr>
          </a:p>
          <a:p>
            <a:pPr marL="0" lvl="0" indent="0" algn="l" rtl="0">
              <a:lnSpc>
                <a:spcPct val="120000"/>
              </a:lnSpc>
              <a:spcBef>
                <a:spcPts val="1300"/>
              </a:spcBef>
              <a:spcAft>
                <a:spcPts val="0"/>
              </a:spcAft>
              <a:buNone/>
            </a:pPr>
            <a:endParaRPr sz="1500" b="1">
              <a:solidFill>
                <a:srgbClr val="0C5D58"/>
              </a:solidFill>
              <a:highlight>
                <a:schemeClr val="lt1"/>
              </a:highlight>
            </a:endParaRPr>
          </a:p>
          <a:p>
            <a:pPr marL="0" lvl="0" indent="0" algn="l" rtl="0">
              <a:lnSpc>
                <a:spcPct val="120000"/>
              </a:lnSpc>
              <a:spcBef>
                <a:spcPts val="1300"/>
              </a:spcBef>
              <a:spcAft>
                <a:spcPts val="0"/>
              </a:spcAft>
              <a:buNone/>
            </a:pPr>
            <a:endParaRPr sz="1500" b="1">
              <a:solidFill>
                <a:srgbClr val="0C5D58"/>
              </a:solidFill>
              <a:highlight>
                <a:schemeClr val="lt1"/>
              </a:highlight>
            </a:endParaRPr>
          </a:p>
          <a:p>
            <a:pPr marL="457200" lvl="0" indent="-368300" algn="l" rtl="0">
              <a:lnSpc>
                <a:spcPct val="120000"/>
              </a:lnSpc>
              <a:spcBef>
                <a:spcPts val="1300"/>
              </a:spcBef>
              <a:spcAft>
                <a:spcPts val="0"/>
              </a:spcAft>
              <a:buClr>
                <a:srgbClr val="1C4587"/>
              </a:buClr>
              <a:buSzPts val="2200"/>
              <a:buFont typeface="Comfortaa"/>
              <a:buAutoNum type="arabicPeriod"/>
            </a:pPr>
            <a:r>
              <a:rPr lang="en" sz="2200" b="1">
                <a:solidFill>
                  <a:srgbClr val="1C4587"/>
                </a:solidFill>
                <a:highlight>
                  <a:schemeClr val="lt1"/>
                </a:highlight>
                <a:latin typeface="Comfortaa"/>
                <a:ea typeface="Comfortaa"/>
                <a:cs typeface="Comfortaa"/>
                <a:sym typeface="Comfortaa"/>
              </a:rPr>
              <a:t>Companies lose </a:t>
            </a:r>
            <a:r>
              <a:rPr lang="en" sz="2200" b="1" u="sng">
                <a:solidFill>
                  <a:srgbClr val="1C4587"/>
                </a:solidFill>
                <a:highlight>
                  <a:schemeClr val="lt1"/>
                </a:highlight>
                <a:latin typeface="Comfortaa"/>
                <a:ea typeface="Comfortaa"/>
                <a:cs typeface="Comfortaa"/>
                <a:sym typeface="Comfortaa"/>
                <a:hlinkClick r:id="rId3">
                  <a:extLst>
                    <a:ext uri="{A12FA001-AC4F-418D-AE19-62706E023703}">
                      <ahyp:hlinkClr xmlns:ahyp="http://schemas.microsoft.com/office/drawing/2018/hyperlinkcolor" val="tx"/>
                    </a:ext>
                  </a:extLst>
                </a:hlinkClick>
              </a:rPr>
              <a:t>$1.6 trillion</a:t>
            </a:r>
            <a:r>
              <a:rPr lang="en" sz="2200" b="1">
                <a:solidFill>
                  <a:srgbClr val="1C4587"/>
                </a:solidFill>
                <a:highlight>
                  <a:schemeClr val="lt1"/>
                </a:highlight>
                <a:latin typeface="Comfortaa"/>
                <a:ea typeface="Comfortaa"/>
                <a:cs typeface="Comfortaa"/>
                <a:sym typeface="Comfortaa"/>
              </a:rPr>
              <a:t> per year due to customer churn ...</a:t>
            </a:r>
            <a:endParaRPr sz="2200" b="1">
              <a:solidFill>
                <a:srgbClr val="1C4587"/>
              </a:solidFill>
              <a:highlight>
                <a:schemeClr val="lt1"/>
              </a:highlight>
              <a:latin typeface="Comfortaa"/>
              <a:ea typeface="Comfortaa"/>
              <a:cs typeface="Comfortaa"/>
              <a:sym typeface="Comfortaa"/>
            </a:endParaRPr>
          </a:p>
          <a:p>
            <a:pPr marL="457200" lvl="0" indent="-355600" algn="l" rtl="0">
              <a:lnSpc>
                <a:spcPct val="115000"/>
              </a:lnSpc>
              <a:spcBef>
                <a:spcPts val="0"/>
              </a:spcBef>
              <a:spcAft>
                <a:spcPts val="0"/>
              </a:spcAft>
              <a:buClr>
                <a:srgbClr val="1C4587"/>
              </a:buClr>
              <a:buSzPts val="2000"/>
              <a:buFont typeface="Comfortaa"/>
              <a:buAutoNum type="arabicPeriod"/>
            </a:pPr>
            <a:r>
              <a:rPr lang="en" sz="2000" b="1">
                <a:solidFill>
                  <a:srgbClr val="1C4587"/>
                </a:solidFill>
                <a:highlight>
                  <a:schemeClr val="lt1"/>
                </a:highlight>
                <a:latin typeface="Comfortaa"/>
                <a:ea typeface="Comfortaa"/>
                <a:cs typeface="Comfortaa"/>
                <a:sym typeface="Comfortaa"/>
              </a:rPr>
              <a:t>And according to the </a:t>
            </a:r>
            <a:r>
              <a:rPr lang="en" sz="2000" b="1">
                <a:solidFill>
                  <a:srgbClr val="1C4587"/>
                </a:solidFill>
                <a:highlight>
                  <a:schemeClr val="lt1"/>
                </a:highlight>
                <a:uFill>
                  <a:noFill/>
                </a:uFill>
                <a:latin typeface="Comfortaa"/>
                <a:ea typeface="Comfortaa"/>
                <a:cs typeface="Comfortaa"/>
                <a:sym typeface="Comfortaa"/>
                <a:hlinkClick r:id="rId4">
                  <a:extLst>
                    <a:ext uri="{A12FA001-AC4F-418D-AE19-62706E023703}">
                      <ahyp:hlinkClr xmlns:ahyp="http://schemas.microsoft.com/office/drawing/2018/hyperlinkcolor" val="tx"/>
                    </a:ext>
                  </a:extLst>
                </a:hlinkClick>
              </a:rPr>
              <a:t>Forrester</a:t>
            </a:r>
            <a:r>
              <a:rPr lang="en" sz="2000" b="1">
                <a:solidFill>
                  <a:srgbClr val="1C4587"/>
                </a:solidFill>
                <a:highlight>
                  <a:schemeClr val="lt1"/>
                </a:highlight>
                <a:latin typeface="Comfortaa"/>
                <a:ea typeface="Comfortaa"/>
                <a:cs typeface="Comfortaa"/>
                <a:sym typeface="Comfortaa"/>
              </a:rPr>
              <a:t> Market intel, it </a:t>
            </a:r>
            <a:r>
              <a:rPr lang="en" sz="2000" b="1" u="sng">
                <a:solidFill>
                  <a:srgbClr val="1C4587"/>
                </a:solidFill>
                <a:highlight>
                  <a:schemeClr val="lt1"/>
                </a:highlight>
                <a:latin typeface="Comfortaa"/>
                <a:ea typeface="Comfortaa"/>
                <a:cs typeface="Comfortaa"/>
                <a:sym typeface="Comfortaa"/>
              </a:rPr>
              <a:t>Costs 5 TIMES MORE </a:t>
            </a:r>
            <a:r>
              <a:rPr lang="en" sz="2000" b="1">
                <a:solidFill>
                  <a:srgbClr val="1C4587"/>
                </a:solidFill>
                <a:highlight>
                  <a:schemeClr val="lt1"/>
                </a:highlight>
                <a:latin typeface="Comfortaa"/>
                <a:ea typeface="Comfortaa"/>
                <a:cs typeface="Comfortaa"/>
                <a:sym typeface="Comfortaa"/>
              </a:rPr>
              <a:t>to acquire new customers than it does to keep an existing one.</a:t>
            </a:r>
            <a:endParaRPr sz="2000" b="1">
              <a:solidFill>
                <a:srgbClr val="1C4587"/>
              </a:solidFill>
              <a:highlight>
                <a:schemeClr val="lt1"/>
              </a:highlight>
              <a:latin typeface="Comfortaa"/>
              <a:ea typeface="Comfortaa"/>
              <a:cs typeface="Comfortaa"/>
              <a:sym typeface="Comfortaa"/>
            </a:endParaRPr>
          </a:p>
          <a:p>
            <a:pPr marL="457200" lvl="0" indent="0" algn="l" rtl="0">
              <a:lnSpc>
                <a:spcPct val="115000"/>
              </a:lnSpc>
              <a:spcBef>
                <a:spcPts val="1500"/>
              </a:spcBef>
              <a:spcAft>
                <a:spcPts val="0"/>
              </a:spcAft>
              <a:buNone/>
            </a:pPr>
            <a:endParaRPr sz="2000" b="1">
              <a:solidFill>
                <a:schemeClr val="dk1"/>
              </a:solidFill>
              <a:highlight>
                <a:schemeClr val="lt1"/>
              </a:highlight>
              <a:latin typeface="Comfortaa"/>
              <a:ea typeface="Comfortaa"/>
              <a:cs typeface="Comfortaa"/>
              <a:sym typeface="Comfortaa"/>
            </a:endParaRPr>
          </a:p>
        </p:txBody>
      </p:sp>
      <p:pic>
        <p:nvPicPr>
          <p:cNvPr id="100" name="Google Shape;100;p19"/>
          <p:cNvPicPr preferRelativeResize="0"/>
          <p:nvPr/>
        </p:nvPicPr>
        <p:blipFill>
          <a:blip r:embed="rId5">
            <a:alphaModFix/>
          </a:blip>
          <a:stretch>
            <a:fillRect/>
          </a:stretch>
        </p:blipFill>
        <p:spPr>
          <a:xfrm>
            <a:off x="73925" y="1012257"/>
            <a:ext cx="9143999" cy="618836"/>
          </a:xfrm>
          <a:prstGeom prst="rect">
            <a:avLst/>
          </a:prstGeom>
          <a:noFill/>
          <a:ln>
            <a:noFill/>
          </a:ln>
        </p:spPr>
      </p:pic>
      <p:sp>
        <p:nvSpPr>
          <p:cNvPr id="101" name="Google Shape;101;p19"/>
          <p:cNvSpPr/>
          <p:nvPr/>
        </p:nvSpPr>
        <p:spPr>
          <a:xfrm>
            <a:off x="460475" y="839100"/>
            <a:ext cx="1393200" cy="792000"/>
          </a:xfrm>
          <a:prstGeom prst="ellipse">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pic>
        <p:nvPicPr>
          <p:cNvPr id="445" name="Google Shape;445;p64"/>
          <p:cNvPicPr preferRelativeResize="0"/>
          <p:nvPr/>
        </p:nvPicPr>
        <p:blipFill>
          <a:blip r:embed="rId3">
            <a:alphaModFix/>
          </a:blip>
          <a:stretch>
            <a:fillRect/>
          </a:stretch>
        </p:blipFill>
        <p:spPr>
          <a:xfrm>
            <a:off x="321900" y="1612775"/>
            <a:ext cx="6237676" cy="3015500"/>
          </a:xfrm>
          <a:prstGeom prst="rect">
            <a:avLst/>
          </a:prstGeom>
          <a:noFill/>
          <a:ln>
            <a:noFill/>
          </a:ln>
        </p:spPr>
      </p:pic>
      <p:sp>
        <p:nvSpPr>
          <p:cNvPr id="446" name="Google Shape;446;p64"/>
          <p:cNvSpPr txBox="1">
            <a:spLocks noGrp="1"/>
          </p:cNvSpPr>
          <p:nvPr>
            <p:ph type="subTitle" idx="4294967295"/>
          </p:nvPr>
        </p:nvSpPr>
        <p:spPr>
          <a:xfrm>
            <a:off x="1807175" y="554250"/>
            <a:ext cx="8520600" cy="7926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sz="2000" i="1"/>
              <a:t>Data Visualization and Presentation</a:t>
            </a:r>
            <a:endParaRPr sz="2000" i="1"/>
          </a:p>
        </p:txBody>
      </p:sp>
      <p:sp>
        <p:nvSpPr>
          <p:cNvPr id="447" name="Google Shape;447;p64"/>
          <p:cNvSpPr txBox="1">
            <a:spLocks noGrp="1"/>
          </p:cNvSpPr>
          <p:nvPr>
            <p:ph type="title" idx="4294967295"/>
          </p:nvPr>
        </p:nvSpPr>
        <p:spPr>
          <a:xfrm>
            <a:off x="1585800" y="116575"/>
            <a:ext cx="6186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3520" b="1"/>
              <a:t>Descriptive Analytics</a:t>
            </a:r>
            <a:endParaRPr sz="3520" b="1"/>
          </a:p>
        </p:txBody>
      </p:sp>
      <p:sp>
        <p:nvSpPr>
          <p:cNvPr id="448" name="Google Shape;448;p64"/>
          <p:cNvSpPr txBox="1"/>
          <p:nvPr/>
        </p:nvSpPr>
        <p:spPr>
          <a:xfrm>
            <a:off x="6819250" y="2360525"/>
            <a:ext cx="2265000" cy="1908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b="1"/>
              <a:t>Customers with multiple lines have longer tenure</a:t>
            </a:r>
            <a:endParaRPr sz="1600" b="1"/>
          </a:p>
          <a:p>
            <a:pPr marL="0" lvl="0" indent="0" algn="l" rtl="0">
              <a:spcBef>
                <a:spcPts val="0"/>
              </a:spcBef>
              <a:spcAft>
                <a:spcPts val="0"/>
              </a:spcAft>
              <a:buNone/>
            </a:pPr>
            <a:endParaRPr sz="1600" b="1"/>
          </a:p>
          <a:p>
            <a:pPr marL="0" lvl="0" indent="0" algn="l" rtl="0">
              <a:spcBef>
                <a:spcPts val="0"/>
              </a:spcBef>
              <a:spcAft>
                <a:spcPts val="0"/>
              </a:spcAft>
              <a:buNone/>
            </a:pPr>
            <a:r>
              <a:rPr lang="en" sz="1600" b="1"/>
              <a:t>Customers with single line have shorter tenure</a:t>
            </a:r>
            <a:endParaRPr sz="1600" b="1"/>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pic>
        <p:nvPicPr>
          <p:cNvPr id="453" name="Google Shape;453;p65"/>
          <p:cNvPicPr preferRelativeResize="0"/>
          <p:nvPr/>
        </p:nvPicPr>
        <p:blipFill>
          <a:blip r:embed="rId3">
            <a:alphaModFix/>
          </a:blip>
          <a:stretch>
            <a:fillRect/>
          </a:stretch>
        </p:blipFill>
        <p:spPr>
          <a:xfrm>
            <a:off x="739150" y="1261350"/>
            <a:ext cx="4761450" cy="3555025"/>
          </a:xfrm>
          <a:prstGeom prst="rect">
            <a:avLst/>
          </a:prstGeom>
          <a:noFill/>
          <a:ln>
            <a:noFill/>
          </a:ln>
        </p:spPr>
      </p:pic>
      <p:sp>
        <p:nvSpPr>
          <p:cNvPr id="454" name="Google Shape;454;p65"/>
          <p:cNvSpPr txBox="1">
            <a:spLocks noGrp="1"/>
          </p:cNvSpPr>
          <p:nvPr>
            <p:ph type="title" idx="4294967295"/>
          </p:nvPr>
        </p:nvSpPr>
        <p:spPr>
          <a:xfrm>
            <a:off x="1585800" y="116575"/>
            <a:ext cx="6186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3520" b="1"/>
              <a:t>Descriptive Analytics</a:t>
            </a:r>
            <a:endParaRPr sz="3520" b="1"/>
          </a:p>
        </p:txBody>
      </p:sp>
      <p:sp>
        <p:nvSpPr>
          <p:cNvPr id="455" name="Google Shape;455;p65"/>
          <p:cNvSpPr txBox="1">
            <a:spLocks noGrp="1"/>
          </p:cNvSpPr>
          <p:nvPr>
            <p:ph type="subTitle" idx="4294967295"/>
          </p:nvPr>
        </p:nvSpPr>
        <p:spPr>
          <a:xfrm>
            <a:off x="1890600" y="689275"/>
            <a:ext cx="8520600" cy="7926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sz="2000" i="1"/>
              <a:t>Data Visualization and Presentation</a:t>
            </a:r>
            <a:endParaRPr sz="2000" i="1"/>
          </a:p>
        </p:txBody>
      </p:sp>
      <p:sp>
        <p:nvSpPr>
          <p:cNvPr id="456" name="Google Shape;456;p65"/>
          <p:cNvSpPr txBox="1"/>
          <p:nvPr/>
        </p:nvSpPr>
        <p:spPr>
          <a:xfrm>
            <a:off x="6032425" y="2968525"/>
            <a:ext cx="29805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b="1"/>
              <a:t>Customer with Internet service have short tenure</a:t>
            </a:r>
            <a:endParaRPr sz="1600" b="1"/>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60"/>
        <p:cNvGrpSpPr/>
        <p:nvPr/>
      </p:nvGrpSpPr>
      <p:grpSpPr>
        <a:xfrm>
          <a:off x="0" y="0"/>
          <a:ext cx="0" cy="0"/>
          <a:chOff x="0" y="0"/>
          <a:chExt cx="0" cy="0"/>
        </a:xfrm>
      </p:grpSpPr>
      <p:pic>
        <p:nvPicPr>
          <p:cNvPr id="461" name="Google Shape;461;p66"/>
          <p:cNvPicPr preferRelativeResize="0"/>
          <p:nvPr/>
        </p:nvPicPr>
        <p:blipFill>
          <a:blip r:embed="rId3">
            <a:alphaModFix/>
          </a:blip>
          <a:stretch>
            <a:fillRect/>
          </a:stretch>
        </p:blipFill>
        <p:spPr>
          <a:xfrm>
            <a:off x="810650" y="1346850"/>
            <a:ext cx="4816424" cy="3329425"/>
          </a:xfrm>
          <a:prstGeom prst="rect">
            <a:avLst/>
          </a:prstGeom>
          <a:noFill/>
          <a:ln>
            <a:noFill/>
          </a:ln>
        </p:spPr>
      </p:pic>
      <p:sp>
        <p:nvSpPr>
          <p:cNvPr id="462" name="Google Shape;462;p66"/>
          <p:cNvSpPr txBox="1">
            <a:spLocks noGrp="1"/>
          </p:cNvSpPr>
          <p:nvPr>
            <p:ph type="title" idx="4294967295"/>
          </p:nvPr>
        </p:nvSpPr>
        <p:spPr>
          <a:xfrm>
            <a:off x="1585800" y="116575"/>
            <a:ext cx="6186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3520" b="1"/>
              <a:t>Descriptive Analytics</a:t>
            </a:r>
            <a:endParaRPr sz="3520" b="1"/>
          </a:p>
        </p:txBody>
      </p:sp>
      <p:sp>
        <p:nvSpPr>
          <p:cNvPr id="463" name="Google Shape;463;p66"/>
          <p:cNvSpPr txBox="1">
            <a:spLocks noGrp="1"/>
          </p:cNvSpPr>
          <p:nvPr>
            <p:ph type="subTitle" idx="4294967295"/>
          </p:nvPr>
        </p:nvSpPr>
        <p:spPr>
          <a:xfrm>
            <a:off x="1807175" y="554250"/>
            <a:ext cx="8520600" cy="7926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sz="2000" i="1"/>
              <a:t>Data Visualization and Presentation</a:t>
            </a:r>
            <a:endParaRPr sz="2000" i="1"/>
          </a:p>
        </p:txBody>
      </p:sp>
      <p:sp>
        <p:nvSpPr>
          <p:cNvPr id="464" name="Google Shape;464;p66"/>
          <p:cNvSpPr txBox="1"/>
          <p:nvPr/>
        </p:nvSpPr>
        <p:spPr>
          <a:xfrm>
            <a:off x="6235075" y="2730075"/>
            <a:ext cx="2253300" cy="923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b="1"/>
              <a:t>Customers with these services have long tenure</a:t>
            </a:r>
            <a:endParaRPr sz="1600" b="1"/>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pic>
        <p:nvPicPr>
          <p:cNvPr id="469" name="Google Shape;469;p67"/>
          <p:cNvPicPr preferRelativeResize="0"/>
          <p:nvPr/>
        </p:nvPicPr>
        <p:blipFill>
          <a:blip r:embed="rId3">
            <a:alphaModFix/>
          </a:blip>
          <a:stretch>
            <a:fillRect/>
          </a:stretch>
        </p:blipFill>
        <p:spPr>
          <a:xfrm>
            <a:off x="659375" y="1346850"/>
            <a:ext cx="4872352" cy="3447925"/>
          </a:xfrm>
          <a:prstGeom prst="rect">
            <a:avLst/>
          </a:prstGeom>
          <a:noFill/>
          <a:ln>
            <a:noFill/>
          </a:ln>
        </p:spPr>
      </p:pic>
      <p:sp>
        <p:nvSpPr>
          <p:cNvPr id="470" name="Google Shape;470;p67"/>
          <p:cNvSpPr txBox="1">
            <a:spLocks noGrp="1"/>
          </p:cNvSpPr>
          <p:nvPr>
            <p:ph type="title" idx="4294967295"/>
          </p:nvPr>
        </p:nvSpPr>
        <p:spPr>
          <a:xfrm>
            <a:off x="1585800" y="116575"/>
            <a:ext cx="6186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3520" b="1"/>
              <a:t>Descriptive Analytics</a:t>
            </a:r>
            <a:endParaRPr sz="3520" b="1"/>
          </a:p>
        </p:txBody>
      </p:sp>
      <p:sp>
        <p:nvSpPr>
          <p:cNvPr id="471" name="Google Shape;471;p67"/>
          <p:cNvSpPr txBox="1">
            <a:spLocks noGrp="1"/>
          </p:cNvSpPr>
          <p:nvPr>
            <p:ph type="subTitle" idx="4294967295"/>
          </p:nvPr>
        </p:nvSpPr>
        <p:spPr>
          <a:xfrm>
            <a:off x="1807175" y="554250"/>
            <a:ext cx="8520600" cy="7926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sz="2000" i="1"/>
              <a:t>Data Visualization and Presentation</a:t>
            </a:r>
            <a:endParaRPr sz="2000" i="1"/>
          </a:p>
        </p:txBody>
      </p:sp>
      <p:sp>
        <p:nvSpPr>
          <p:cNvPr id="472" name="Google Shape;472;p67"/>
          <p:cNvSpPr txBox="1"/>
          <p:nvPr/>
        </p:nvSpPr>
        <p:spPr>
          <a:xfrm>
            <a:off x="5984725" y="2432050"/>
            <a:ext cx="2801700" cy="1120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473" name="Google Shape;473;p67"/>
          <p:cNvSpPr txBox="1"/>
          <p:nvPr/>
        </p:nvSpPr>
        <p:spPr>
          <a:xfrm>
            <a:off x="5984725" y="1645225"/>
            <a:ext cx="2551200" cy="3570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b="1"/>
              <a:t>Billing Methods</a:t>
            </a:r>
            <a:endParaRPr sz="1600" b="1"/>
          </a:p>
          <a:p>
            <a:pPr marL="0" lvl="0" indent="0" algn="l" rtl="0">
              <a:spcBef>
                <a:spcPts val="0"/>
              </a:spcBef>
              <a:spcAft>
                <a:spcPts val="0"/>
              </a:spcAft>
              <a:buNone/>
            </a:pPr>
            <a:endParaRPr sz="1600" b="1"/>
          </a:p>
          <a:p>
            <a:pPr marL="0" lvl="0" indent="0" algn="l" rtl="0">
              <a:spcBef>
                <a:spcPts val="0"/>
              </a:spcBef>
              <a:spcAft>
                <a:spcPts val="0"/>
              </a:spcAft>
              <a:buNone/>
            </a:pPr>
            <a:r>
              <a:rPr lang="en" sz="1600" b="1"/>
              <a:t>Payment by Electronic cheque most popular for customer with short tenure</a:t>
            </a:r>
            <a:endParaRPr sz="1600" b="1"/>
          </a:p>
          <a:p>
            <a:pPr marL="0" lvl="0" indent="0" algn="l" rtl="0">
              <a:spcBef>
                <a:spcPts val="0"/>
              </a:spcBef>
              <a:spcAft>
                <a:spcPts val="0"/>
              </a:spcAft>
              <a:buNone/>
            </a:pPr>
            <a:endParaRPr sz="1600" b="1"/>
          </a:p>
          <a:p>
            <a:pPr marL="0" lvl="0" indent="0" algn="l" rtl="0">
              <a:spcBef>
                <a:spcPts val="0"/>
              </a:spcBef>
              <a:spcAft>
                <a:spcPts val="0"/>
              </a:spcAft>
              <a:buNone/>
            </a:pPr>
            <a:r>
              <a:rPr lang="en" sz="1600" b="1"/>
              <a:t>Payment by Bank transfer and Credit card customer has a longer tenure</a:t>
            </a:r>
            <a:endParaRPr sz="1600" b="1"/>
          </a:p>
          <a:p>
            <a:pPr marL="0" lvl="0" indent="0" algn="l" rtl="0">
              <a:spcBef>
                <a:spcPts val="0"/>
              </a:spcBef>
              <a:spcAft>
                <a:spcPts val="0"/>
              </a:spcAft>
              <a:buNone/>
            </a:pPr>
            <a:endParaRPr sz="1600" b="1"/>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478" name="Google Shape;478;p68"/>
          <p:cNvSpPr txBox="1">
            <a:spLocks noGrp="1"/>
          </p:cNvSpPr>
          <p:nvPr>
            <p:ph type="ctrTitle"/>
          </p:nvPr>
        </p:nvSpPr>
        <p:spPr>
          <a:xfrm>
            <a:off x="398000" y="734125"/>
            <a:ext cx="8174400" cy="705900"/>
          </a:xfrm>
          <a:prstGeom prst="rect">
            <a:avLst/>
          </a:prstGeom>
          <a:ln w="38100" cap="flat" cmpd="sng">
            <a:solidFill>
              <a:srgbClr val="000000"/>
            </a:solidFill>
            <a:prstDash val="solid"/>
            <a:round/>
            <a:headEnd type="none" w="sm" len="sm"/>
            <a:tailEnd type="none" w="sm" len="sm"/>
          </a:ln>
        </p:spPr>
        <p:txBody>
          <a:bodyPr spcFirstLastPara="1" wrap="square" lIns="91425" tIns="91425" rIns="91425" bIns="91425" anchor="b" anchorCtr="0">
            <a:noAutofit/>
          </a:bodyPr>
          <a:lstStyle/>
          <a:p>
            <a:pPr marL="0" lvl="0" indent="0" algn="l" rtl="0">
              <a:spcBef>
                <a:spcPts val="0"/>
              </a:spcBef>
              <a:spcAft>
                <a:spcPts val="0"/>
              </a:spcAft>
              <a:buNone/>
            </a:pPr>
            <a:r>
              <a:rPr lang="en" sz="3500" b="1"/>
              <a:t>Diagnostic Analytics</a:t>
            </a:r>
            <a:endParaRPr sz="3500" b="1"/>
          </a:p>
        </p:txBody>
      </p:sp>
      <p:sp>
        <p:nvSpPr>
          <p:cNvPr id="479" name="Google Shape;479;p68"/>
          <p:cNvSpPr txBox="1">
            <a:spLocks noGrp="1"/>
          </p:cNvSpPr>
          <p:nvPr>
            <p:ph type="subTitle" idx="1"/>
          </p:nvPr>
        </p:nvSpPr>
        <p:spPr>
          <a:xfrm>
            <a:off x="2311525" y="1520075"/>
            <a:ext cx="6062100" cy="2552100"/>
          </a:xfrm>
          <a:prstGeom prst="rect">
            <a:avLst/>
          </a:prstGeom>
          <a:ln>
            <a:noFill/>
          </a:ln>
        </p:spPr>
        <p:txBody>
          <a:bodyPr spcFirstLastPara="1" wrap="square" lIns="91425" tIns="91425" rIns="91425" bIns="91425" anchor="t" anchorCtr="0">
            <a:normAutofit fontScale="25000" lnSpcReduction="20000"/>
          </a:bodyPr>
          <a:lstStyle/>
          <a:p>
            <a:pPr marL="0" lvl="0" indent="0" algn="ctr" rtl="0">
              <a:spcBef>
                <a:spcPts val="0"/>
              </a:spcBef>
              <a:spcAft>
                <a:spcPts val="0"/>
              </a:spcAft>
              <a:buNone/>
            </a:pPr>
            <a:endParaRPr sz="3500">
              <a:solidFill>
                <a:srgbClr val="000000"/>
              </a:solidFill>
            </a:endParaRPr>
          </a:p>
          <a:p>
            <a:pPr marL="0" lvl="0" indent="0" algn="r" rtl="0">
              <a:spcBef>
                <a:spcPts val="0"/>
              </a:spcBef>
              <a:spcAft>
                <a:spcPts val="0"/>
              </a:spcAft>
              <a:buNone/>
            </a:pPr>
            <a:r>
              <a:rPr lang="en" sz="12000">
                <a:solidFill>
                  <a:srgbClr val="000000"/>
                </a:solidFill>
              </a:rPr>
              <a:t>Data Exploration &amp; Preparation</a:t>
            </a:r>
            <a:endParaRPr sz="12000">
              <a:solidFill>
                <a:srgbClr val="000000"/>
              </a:solidFill>
            </a:endParaRPr>
          </a:p>
          <a:p>
            <a:pPr marL="0" lvl="0" indent="0" algn="r" rtl="0">
              <a:spcBef>
                <a:spcPts val="0"/>
              </a:spcBef>
              <a:spcAft>
                <a:spcPts val="0"/>
              </a:spcAft>
              <a:buNone/>
            </a:pPr>
            <a:endParaRPr sz="12000">
              <a:solidFill>
                <a:srgbClr val="000000"/>
              </a:solidFill>
            </a:endParaRPr>
          </a:p>
          <a:p>
            <a:pPr marL="0" lvl="0" indent="0" algn="r" rtl="0">
              <a:spcBef>
                <a:spcPts val="0"/>
              </a:spcBef>
              <a:spcAft>
                <a:spcPts val="0"/>
              </a:spcAft>
              <a:buNone/>
            </a:pPr>
            <a:r>
              <a:rPr lang="en" sz="12000">
                <a:solidFill>
                  <a:srgbClr val="000000"/>
                </a:solidFill>
              </a:rPr>
              <a:t>Data Representation &amp; Transformation</a:t>
            </a:r>
            <a:endParaRPr sz="12000">
              <a:solidFill>
                <a:srgbClr val="000000"/>
              </a:solidFill>
            </a:endParaRPr>
          </a:p>
          <a:p>
            <a:pPr marL="0" lvl="0" indent="0" algn="r" rtl="0">
              <a:spcBef>
                <a:spcPts val="0"/>
              </a:spcBef>
              <a:spcAft>
                <a:spcPts val="0"/>
              </a:spcAft>
              <a:buNone/>
            </a:pPr>
            <a:endParaRPr sz="12000">
              <a:solidFill>
                <a:srgbClr val="000000"/>
              </a:solidFill>
            </a:endParaRPr>
          </a:p>
          <a:p>
            <a:pPr marL="0" lvl="0" indent="0" algn="r" rtl="0">
              <a:spcBef>
                <a:spcPts val="0"/>
              </a:spcBef>
              <a:spcAft>
                <a:spcPts val="0"/>
              </a:spcAft>
              <a:buNone/>
            </a:pPr>
            <a:r>
              <a:rPr lang="en" sz="12000">
                <a:solidFill>
                  <a:srgbClr val="000000"/>
                </a:solidFill>
              </a:rPr>
              <a:t>Data Visualization &amp; Presentation</a:t>
            </a:r>
            <a:endParaRPr sz="12000">
              <a:solidFill>
                <a:srgbClr val="000000"/>
              </a:solidFill>
            </a:endParaRPr>
          </a:p>
          <a:p>
            <a:pPr marL="0" lvl="0" indent="0" algn="r" rtl="0">
              <a:spcBef>
                <a:spcPts val="0"/>
              </a:spcBef>
              <a:spcAft>
                <a:spcPts val="0"/>
              </a:spcAft>
              <a:buNone/>
            </a:pPr>
            <a:endParaRPr sz="10400">
              <a:solidFill>
                <a:srgbClr val="000000"/>
              </a:solidFill>
            </a:endParaRPr>
          </a:p>
          <a:p>
            <a:pPr marL="0" lvl="0" indent="0" algn="r" rtl="0">
              <a:spcBef>
                <a:spcPts val="0"/>
              </a:spcBef>
              <a:spcAft>
                <a:spcPts val="0"/>
              </a:spcAft>
              <a:buNone/>
            </a:pPr>
            <a:endParaRPr sz="10400">
              <a:solidFill>
                <a:srgbClr val="000000"/>
              </a:solidFill>
            </a:endParaRPr>
          </a:p>
        </p:txBody>
      </p:sp>
      <p:sp>
        <p:nvSpPr>
          <p:cNvPr id="480" name="Google Shape;480;p68"/>
          <p:cNvSpPr txBox="1"/>
          <p:nvPr/>
        </p:nvSpPr>
        <p:spPr>
          <a:xfrm>
            <a:off x="4010700" y="4072050"/>
            <a:ext cx="4286400" cy="401100"/>
          </a:xfrm>
          <a:prstGeom prst="rect">
            <a:avLst/>
          </a:prstGeom>
          <a:gradFill>
            <a:gsLst>
              <a:gs pos="0">
                <a:srgbClr val="DFE9FB"/>
              </a:gs>
              <a:gs pos="100000">
                <a:srgbClr val="6E9BE7"/>
              </a:gs>
            </a:gsLst>
            <a:path path="circle">
              <a:fillToRect l="50000" t="50000" r="50000" b="50000"/>
            </a:path>
            <a:tileRect/>
          </a:gradFill>
          <a:ln>
            <a:noFill/>
          </a:ln>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sz="2000" b="1">
                <a:solidFill>
                  <a:schemeClr val="dk1"/>
                </a:solidFill>
              </a:rPr>
              <a:t>21 - (KC) Yeo Khee Chye - AI0403</a:t>
            </a:r>
            <a:endParaRPr sz="2600" b="1"/>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Google Shape;485;p69"/>
          <p:cNvSpPr txBox="1">
            <a:spLocks noGrp="1"/>
          </p:cNvSpPr>
          <p:nvPr>
            <p:ph type="title"/>
          </p:nvPr>
        </p:nvSpPr>
        <p:spPr>
          <a:xfrm>
            <a:off x="870000" y="360975"/>
            <a:ext cx="7869000" cy="816000"/>
          </a:xfrm>
          <a:prstGeom prst="rect">
            <a:avLst/>
          </a:prstGeom>
          <a:noFill/>
          <a:ln>
            <a:noFill/>
          </a:ln>
        </p:spPr>
        <p:txBody>
          <a:bodyPr spcFirstLastPara="1" wrap="square" lIns="68575" tIns="34275" rIns="68575" bIns="34275" anchor="b" anchorCtr="0">
            <a:normAutofit/>
          </a:bodyPr>
          <a:lstStyle/>
          <a:p>
            <a:pPr marL="0" lvl="0" indent="0" algn="l" rtl="0">
              <a:lnSpc>
                <a:spcPct val="85000"/>
              </a:lnSpc>
              <a:spcBef>
                <a:spcPts val="0"/>
              </a:spcBef>
              <a:spcAft>
                <a:spcPts val="0"/>
              </a:spcAft>
              <a:buClr>
                <a:srgbClr val="3F3F3F"/>
              </a:buClr>
              <a:buSzPts val="3600"/>
              <a:buFont typeface="Calibri"/>
              <a:buNone/>
            </a:pPr>
            <a:r>
              <a:rPr lang="en" sz="3000" b="1"/>
              <a:t>Diagnostic Analytics</a:t>
            </a:r>
            <a:endParaRPr sz="3000" b="1"/>
          </a:p>
        </p:txBody>
      </p:sp>
      <p:sp>
        <p:nvSpPr>
          <p:cNvPr id="486" name="Google Shape;486;p69"/>
          <p:cNvSpPr txBox="1">
            <a:spLocks noGrp="1"/>
          </p:cNvSpPr>
          <p:nvPr>
            <p:ph type="body" idx="1"/>
          </p:nvPr>
        </p:nvSpPr>
        <p:spPr>
          <a:xfrm>
            <a:off x="946200" y="1384500"/>
            <a:ext cx="7658700" cy="3554100"/>
          </a:xfrm>
          <a:prstGeom prst="rect">
            <a:avLst/>
          </a:prstGeom>
          <a:noFill/>
          <a:ln>
            <a:noFill/>
          </a:ln>
        </p:spPr>
        <p:txBody>
          <a:bodyPr spcFirstLastPara="1" wrap="square" lIns="0" tIns="34275" rIns="0" bIns="34275" anchor="t" anchorCtr="0">
            <a:noAutofit/>
          </a:bodyPr>
          <a:lstStyle/>
          <a:p>
            <a:pPr marL="63500" lvl="0" indent="0" algn="l" rtl="0">
              <a:lnSpc>
                <a:spcPct val="50000"/>
              </a:lnSpc>
              <a:spcBef>
                <a:spcPts val="0"/>
              </a:spcBef>
              <a:spcAft>
                <a:spcPts val="0"/>
              </a:spcAft>
              <a:buNone/>
            </a:pPr>
            <a:r>
              <a:rPr lang="en" sz="1387" b="1"/>
              <a:t>Identify anomalies</a:t>
            </a:r>
            <a:endParaRPr sz="1387" b="1"/>
          </a:p>
          <a:p>
            <a:pPr marL="63500" lvl="0" indent="0" algn="l" rtl="0">
              <a:lnSpc>
                <a:spcPct val="50000"/>
              </a:lnSpc>
              <a:spcBef>
                <a:spcPts val="1100"/>
              </a:spcBef>
              <a:spcAft>
                <a:spcPts val="0"/>
              </a:spcAft>
              <a:buNone/>
            </a:pPr>
            <a:r>
              <a:rPr lang="en" sz="1387"/>
              <a:t>* Actual Churn is 27% but Target Churn is 15%</a:t>
            </a:r>
            <a:endParaRPr sz="1387"/>
          </a:p>
          <a:p>
            <a:pPr marL="63500" lvl="0" indent="0" algn="l" rtl="0">
              <a:lnSpc>
                <a:spcPct val="50000"/>
              </a:lnSpc>
              <a:spcBef>
                <a:spcPts val="1100"/>
              </a:spcBef>
              <a:spcAft>
                <a:spcPts val="0"/>
              </a:spcAft>
              <a:buSzPts val="688"/>
              <a:buNone/>
            </a:pPr>
            <a:endParaRPr sz="1387"/>
          </a:p>
          <a:p>
            <a:pPr marL="63500" lvl="0" indent="0" algn="l" rtl="0">
              <a:lnSpc>
                <a:spcPct val="50000"/>
              </a:lnSpc>
              <a:spcBef>
                <a:spcPts val="1100"/>
              </a:spcBef>
              <a:spcAft>
                <a:spcPts val="0"/>
              </a:spcAft>
              <a:buNone/>
            </a:pPr>
            <a:r>
              <a:rPr lang="en" sz="1387" b="1"/>
              <a:t>Drill into the analytics (discovery)</a:t>
            </a:r>
            <a:endParaRPr sz="1387" b="1"/>
          </a:p>
          <a:p>
            <a:pPr marL="63500" lvl="0" indent="0" algn="l" rtl="0">
              <a:lnSpc>
                <a:spcPct val="50000"/>
              </a:lnSpc>
              <a:spcBef>
                <a:spcPts val="1100"/>
              </a:spcBef>
              <a:spcAft>
                <a:spcPts val="0"/>
              </a:spcAft>
              <a:buNone/>
            </a:pPr>
            <a:r>
              <a:rPr lang="en" sz="1387"/>
              <a:t>* Identify potential drivers and data source to help explain the high churn</a:t>
            </a:r>
            <a:endParaRPr sz="1387"/>
          </a:p>
          <a:p>
            <a:pPr marL="63500" lvl="0" indent="0" algn="l" rtl="0">
              <a:lnSpc>
                <a:spcPct val="50000"/>
              </a:lnSpc>
              <a:spcBef>
                <a:spcPts val="1100"/>
              </a:spcBef>
              <a:spcAft>
                <a:spcPts val="0"/>
              </a:spcAft>
              <a:buNone/>
            </a:pPr>
            <a:r>
              <a:rPr lang="en" sz="1387"/>
              <a:t>* Look for pattern from existing datasets</a:t>
            </a:r>
            <a:endParaRPr sz="1387"/>
          </a:p>
          <a:p>
            <a:pPr marL="63500" lvl="0" indent="0" algn="l" rtl="0">
              <a:lnSpc>
                <a:spcPct val="50000"/>
              </a:lnSpc>
              <a:spcBef>
                <a:spcPts val="1100"/>
              </a:spcBef>
              <a:spcAft>
                <a:spcPts val="0"/>
              </a:spcAft>
              <a:buNone/>
            </a:pPr>
            <a:r>
              <a:rPr lang="en" sz="1387"/>
              <a:t>* Pull data from external sources</a:t>
            </a:r>
            <a:endParaRPr sz="1387"/>
          </a:p>
          <a:p>
            <a:pPr marL="63500" lvl="0" indent="0" algn="l" rtl="0">
              <a:lnSpc>
                <a:spcPct val="50000"/>
              </a:lnSpc>
              <a:spcBef>
                <a:spcPts val="1100"/>
              </a:spcBef>
              <a:spcAft>
                <a:spcPts val="0"/>
              </a:spcAft>
              <a:buSzPts val="688"/>
              <a:buNone/>
            </a:pPr>
            <a:endParaRPr sz="1387"/>
          </a:p>
          <a:p>
            <a:pPr marL="63500" lvl="0" indent="0" algn="l" rtl="0">
              <a:lnSpc>
                <a:spcPct val="50000"/>
              </a:lnSpc>
              <a:spcBef>
                <a:spcPts val="1100"/>
              </a:spcBef>
              <a:spcAft>
                <a:spcPts val="0"/>
              </a:spcAft>
              <a:buNone/>
            </a:pPr>
            <a:r>
              <a:rPr lang="en" sz="1387" b="1"/>
              <a:t>Determine causal relationship</a:t>
            </a:r>
            <a:endParaRPr sz="1387" b="1"/>
          </a:p>
          <a:p>
            <a:pPr marL="63500" lvl="0" indent="0" algn="l" rtl="0">
              <a:lnSpc>
                <a:spcPct val="75000"/>
              </a:lnSpc>
              <a:spcBef>
                <a:spcPts val="1100"/>
              </a:spcBef>
              <a:spcAft>
                <a:spcPts val="0"/>
              </a:spcAft>
              <a:buNone/>
            </a:pPr>
            <a:r>
              <a:rPr lang="en" sz="1387"/>
              <a:t>* Identify causal relationships</a:t>
            </a:r>
            <a:endParaRPr sz="1387"/>
          </a:p>
          <a:p>
            <a:pPr marL="63500" lvl="0" indent="0" algn="l" rtl="0">
              <a:lnSpc>
                <a:spcPct val="100000"/>
              </a:lnSpc>
              <a:spcBef>
                <a:spcPts val="1100"/>
              </a:spcBef>
              <a:spcAft>
                <a:spcPts val="0"/>
              </a:spcAft>
              <a:buNone/>
            </a:pPr>
            <a:r>
              <a:rPr lang="en" sz="1387"/>
              <a:t>* Determining causal relationship requires far more in-depth subject area knowledge and contextual information.</a:t>
            </a:r>
            <a:endParaRPr sz="1387"/>
          </a:p>
          <a:p>
            <a:pPr marL="63500" lvl="0" indent="0" algn="l" rtl="0">
              <a:lnSpc>
                <a:spcPct val="75000"/>
              </a:lnSpc>
              <a:spcBef>
                <a:spcPts val="1100"/>
              </a:spcBef>
              <a:spcAft>
                <a:spcPts val="0"/>
              </a:spcAft>
              <a:buNone/>
            </a:pPr>
            <a:r>
              <a:rPr lang="en" sz="1387"/>
              <a:t>* Useful techniques includes regression analysis, time series analysis, probability theory, filtering.</a:t>
            </a:r>
            <a:endParaRPr sz="1387"/>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490"/>
        <p:cNvGrpSpPr/>
        <p:nvPr/>
      </p:nvGrpSpPr>
      <p:grpSpPr>
        <a:xfrm>
          <a:off x="0" y="0"/>
          <a:ext cx="0" cy="0"/>
          <a:chOff x="0" y="0"/>
          <a:chExt cx="0" cy="0"/>
        </a:xfrm>
      </p:grpSpPr>
      <p:sp>
        <p:nvSpPr>
          <p:cNvPr id="491" name="Google Shape;491;p70"/>
          <p:cNvSpPr txBox="1">
            <a:spLocks noGrp="1"/>
          </p:cNvSpPr>
          <p:nvPr>
            <p:ph type="title"/>
          </p:nvPr>
        </p:nvSpPr>
        <p:spPr>
          <a:xfrm>
            <a:off x="822951" y="214950"/>
            <a:ext cx="6605400" cy="1088100"/>
          </a:xfrm>
          <a:prstGeom prst="rect">
            <a:avLst/>
          </a:prstGeom>
        </p:spPr>
        <p:txBody>
          <a:bodyPr spcFirstLastPara="1" wrap="square" lIns="68575" tIns="34275" rIns="68575" bIns="34275" anchor="b" anchorCtr="0">
            <a:normAutofit/>
          </a:bodyPr>
          <a:lstStyle/>
          <a:p>
            <a:pPr marL="0" lvl="0" indent="0" algn="l" rtl="0">
              <a:spcBef>
                <a:spcPts val="0"/>
              </a:spcBef>
              <a:spcAft>
                <a:spcPts val="0"/>
              </a:spcAft>
              <a:buClr>
                <a:schemeClr val="dk1"/>
              </a:buClr>
              <a:buSzPts val="1100"/>
              <a:buFont typeface="Arial"/>
              <a:buNone/>
            </a:pPr>
            <a:r>
              <a:rPr lang="en" sz="3000" b="1"/>
              <a:t>Identify Relationships Between Features And The Target </a:t>
            </a:r>
            <a:endParaRPr/>
          </a:p>
        </p:txBody>
      </p:sp>
      <p:sp>
        <p:nvSpPr>
          <p:cNvPr id="492" name="Google Shape;492;p70"/>
          <p:cNvSpPr txBox="1">
            <a:spLocks noGrp="1"/>
          </p:cNvSpPr>
          <p:nvPr>
            <p:ph type="body" idx="1"/>
          </p:nvPr>
        </p:nvSpPr>
        <p:spPr>
          <a:xfrm>
            <a:off x="800100" y="1535400"/>
            <a:ext cx="7863900" cy="3122100"/>
          </a:xfrm>
          <a:prstGeom prst="rect">
            <a:avLst/>
          </a:prstGeom>
        </p:spPr>
        <p:txBody>
          <a:bodyPr spcFirstLastPara="1" wrap="square" lIns="0" tIns="34275" rIns="0" bIns="34275" anchor="t" anchorCtr="0">
            <a:normAutofit lnSpcReduction="10000"/>
          </a:bodyPr>
          <a:lstStyle/>
          <a:p>
            <a:pPr marL="457200" lvl="0" indent="-342900" algn="l" rtl="0">
              <a:lnSpc>
                <a:spcPct val="115000"/>
              </a:lnSpc>
              <a:spcBef>
                <a:spcPts val="900"/>
              </a:spcBef>
              <a:spcAft>
                <a:spcPts val="0"/>
              </a:spcAft>
              <a:buSzPts val="1800"/>
              <a:buChar char="●"/>
            </a:pPr>
            <a:r>
              <a:rPr lang="en" sz="1800"/>
              <a:t>What has been done: </a:t>
            </a:r>
            <a:endParaRPr sz="1800"/>
          </a:p>
          <a:p>
            <a:pPr marL="914400" lvl="1" indent="-342900" algn="l" rtl="0">
              <a:lnSpc>
                <a:spcPct val="115000"/>
              </a:lnSpc>
              <a:spcBef>
                <a:spcPts val="0"/>
              </a:spcBef>
              <a:spcAft>
                <a:spcPts val="0"/>
              </a:spcAft>
              <a:buSzPts val="1800"/>
              <a:buChar char="○"/>
            </a:pPr>
            <a:r>
              <a:rPr lang="en" sz="1800"/>
              <a:t>Visualise relationship of each feature to the target “Churn”.</a:t>
            </a:r>
            <a:endParaRPr sz="1800"/>
          </a:p>
          <a:p>
            <a:pPr marL="914400" lvl="1" indent="-342900" algn="l" rtl="0">
              <a:lnSpc>
                <a:spcPct val="115000"/>
              </a:lnSpc>
              <a:spcBef>
                <a:spcPts val="0"/>
              </a:spcBef>
              <a:spcAft>
                <a:spcPts val="0"/>
              </a:spcAft>
              <a:buSzPts val="1800"/>
              <a:buChar char="○"/>
            </a:pPr>
            <a:r>
              <a:rPr lang="en" sz="1800"/>
              <a:t>Check for difference in feature profile for “Churn” vs “No Churn”.</a:t>
            </a:r>
            <a:endParaRPr sz="1800"/>
          </a:p>
          <a:p>
            <a:pPr marL="914400" lvl="1" indent="-342900" algn="l" rtl="0">
              <a:lnSpc>
                <a:spcPct val="115000"/>
              </a:lnSpc>
              <a:spcBef>
                <a:spcPts val="0"/>
              </a:spcBef>
              <a:spcAft>
                <a:spcPts val="0"/>
              </a:spcAft>
              <a:buSzPts val="1800"/>
              <a:buChar char="○"/>
            </a:pPr>
            <a:r>
              <a:rPr lang="en" sz="1800"/>
              <a:t>Determine size of difference for categorical features and rank them from “high” to “low” importance.</a:t>
            </a:r>
            <a:endParaRPr sz="1800"/>
          </a:p>
          <a:p>
            <a:pPr marL="914400" lvl="1" indent="-342900" algn="l" rtl="0">
              <a:lnSpc>
                <a:spcPct val="115000"/>
              </a:lnSpc>
              <a:spcBef>
                <a:spcPts val="0"/>
              </a:spcBef>
              <a:spcAft>
                <a:spcPts val="0"/>
              </a:spcAft>
              <a:buSzPts val="1800"/>
              <a:buChar char="○"/>
            </a:pPr>
            <a:r>
              <a:rPr lang="en" sz="1800"/>
              <a:t>Check correlation of numerical and binomial features to the target “Churn”.</a:t>
            </a:r>
            <a:endParaRPr sz="1800"/>
          </a:p>
          <a:p>
            <a:pPr marL="914400" lvl="1" indent="-342900" algn="l" rtl="0">
              <a:lnSpc>
                <a:spcPct val="115000"/>
              </a:lnSpc>
              <a:spcBef>
                <a:spcPts val="0"/>
              </a:spcBef>
              <a:spcAft>
                <a:spcPts val="0"/>
              </a:spcAft>
              <a:buSzPts val="1800"/>
              <a:buChar char="○"/>
            </a:pPr>
            <a:r>
              <a:rPr lang="en" sz="1800"/>
              <a:t>Features with high importance and/or correlation help us identify key features that contribute to customer churn.</a:t>
            </a:r>
            <a:endParaRPr sz="1800"/>
          </a:p>
          <a:p>
            <a:pPr marL="1371600" lvl="2" indent="-342900" algn="l" rtl="0">
              <a:lnSpc>
                <a:spcPct val="115000"/>
              </a:lnSpc>
              <a:spcBef>
                <a:spcPts val="0"/>
              </a:spcBef>
              <a:spcAft>
                <a:spcPts val="0"/>
              </a:spcAft>
              <a:buSzPts val="1800"/>
              <a:buChar char="■"/>
            </a:pPr>
            <a:r>
              <a:rPr lang="en" sz="1800"/>
              <a:t>Note: Correlation does not imply causation.</a:t>
            </a:r>
            <a:endParaRPr sz="180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sp>
        <p:nvSpPr>
          <p:cNvPr id="497" name="Google Shape;497;p71"/>
          <p:cNvSpPr txBox="1">
            <a:spLocks noGrp="1"/>
          </p:cNvSpPr>
          <p:nvPr>
            <p:ph type="title"/>
          </p:nvPr>
        </p:nvSpPr>
        <p:spPr>
          <a:xfrm>
            <a:off x="870800" y="373475"/>
            <a:ext cx="6287400" cy="1046700"/>
          </a:xfrm>
          <a:prstGeom prst="rect">
            <a:avLst/>
          </a:prstGeom>
          <a:noFill/>
          <a:ln>
            <a:noFill/>
          </a:ln>
        </p:spPr>
        <p:txBody>
          <a:bodyPr spcFirstLastPara="1" wrap="square" lIns="68575" tIns="34275" rIns="68575" bIns="34275" anchor="b" anchorCtr="0">
            <a:noAutofit/>
          </a:bodyPr>
          <a:lstStyle/>
          <a:p>
            <a:pPr marL="0" lvl="0" indent="0" algn="l" rtl="0">
              <a:spcBef>
                <a:spcPts val="0"/>
              </a:spcBef>
              <a:spcAft>
                <a:spcPts val="0"/>
              </a:spcAft>
              <a:buClr>
                <a:srgbClr val="3F3F3F"/>
              </a:buClr>
              <a:buSzPts val="3600"/>
              <a:buFont typeface="Calibri"/>
              <a:buNone/>
            </a:pPr>
            <a:endParaRPr sz="3000"/>
          </a:p>
          <a:p>
            <a:pPr marL="0" lvl="0" indent="0" algn="l" rtl="0">
              <a:lnSpc>
                <a:spcPct val="85000"/>
              </a:lnSpc>
              <a:spcBef>
                <a:spcPts val="0"/>
              </a:spcBef>
              <a:spcAft>
                <a:spcPts val="0"/>
              </a:spcAft>
              <a:buClr>
                <a:srgbClr val="3F3F3F"/>
              </a:buClr>
              <a:buSzPts val="3600"/>
              <a:buFont typeface="Calibri"/>
              <a:buNone/>
            </a:pPr>
            <a:r>
              <a:rPr lang="en" sz="3000" b="1"/>
              <a:t>Data Exploration: </a:t>
            </a:r>
            <a:endParaRPr sz="3000" b="1"/>
          </a:p>
          <a:p>
            <a:pPr marL="0" lvl="0" indent="0" algn="l" rtl="0">
              <a:lnSpc>
                <a:spcPct val="85000"/>
              </a:lnSpc>
              <a:spcBef>
                <a:spcPts val="0"/>
              </a:spcBef>
              <a:spcAft>
                <a:spcPts val="0"/>
              </a:spcAft>
              <a:buClr>
                <a:srgbClr val="3F3F3F"/>
              </a:buClr>
              <a:buSzPts val="3600"/>
              <a:buFont typeface="Calibri"/>
              <a:buNone/>
            </a:pPr>
            <a:r>
              <a:rPr lang="en" sz="3000" b="1"/>
              <a:t>Features with High Importance</a:t>
            </a:r>
            <a:endParaRPr sz="3000" b="1"/>
          </a:p>
        </p:txBody>
      </p:sp>
      <p:pic>
        <p:nvPicPr>
          <p:cNvPr id="498" name="Google Shape;498;p71"/>
          <p:cNvPicPr preferRelativeResize="0"/>
          <p:nvPr/>
        </p:nvPicPr>
        <p:blipFill rotWithShape="1">
          <a:blip r:embed="rId3">
            <a:alphaModFix/>
          </a:blip>
          <a:srcRect/>
          <a:stretch/>
        </p:blipFill>
        <p:spPr>
          <a:xfrm>
            <a:off x="940301" y="1539625"/>
            <a:ext cx="4190776" cy="3035300"/>
          </a:xfrm>
          <a:prstGeom prst="rect">
            <a:avLst/>
          </a:prstGeom>
          <a:noFill/>
          <a:ln w="9525" cap="flat" cmpd="sng">
            <a:solidFill>
              <a:srgbClr val="000000"/>
            </a:solidFill>
            <a:prstDash val="solid"/>
            <a:round/>
            <a:headEnd type="none" w="sm" len="sm"/>
            <a:tailEnd type="none" w="sm" len="sm"/>
          </a:ln>
        </p:spPr>
      </p:pic>
      <p:sp>
        <p:nvSpPr>
          <p:cNvPr id="499" name="Google Shape;499;p71"/>
          <p:cNvSpPr txBox="1"/>
          <p:nvPr/>
        </p:nvSpPr>
        <p:spPr>
          <a:xfrm>
            <a:off x="5191800" y="1613525"/>
            <a:ext cx="31623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“Contract Type” show significant difference in churn rate. </a:t>
            </a:r>
            <a:endParaRPr/>
          </a:p>
        </p:txBody>
      </p:sp>
      <p:sp>
        <p:nvSpPr>
          <p:cNvPr id="500" name="Google Shape;500;p71"/>
          <p:cNvSpPr txBox="1"/>
          <p:nvPr/>
        </p:nvSpPr>
        <p:spPr>
          <a:xfrm>
            <a:off x="416500" y="2499900"/>
            <a:ext cx="454200" cy="4617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sz="600"/>
              <a:t>High churn rate</a:t>
            </a:r>
            <a:endParaRPr sz="600"/>
          </a:p>
        </p:txBody>
      </p:sp>
      <p:cxnSp>
        <p:nvCxnSpPr>
          <p:cNvPr id="501" name="Google Shape;501;p71"/>
          <p:cNvCxnSpPr>
            <a:stCxn id="500" idx="3"/>
          </p:cNvCxnSpPr>
          <p:nvPr/>
        </p:nvCxnSpPr>
        <p:spPr>
          <a:xfrm rot="10800000" flipH="1">
            <a:off x="870700" y="2576850"/>
            <a:ext cx="356100" cy="153900"/>
          </a:xfrm>
          <a:prstGeom prst="straightConnector1">
            <a:avLst/>
          </a:prstGeom>
          <a:noFill/>
          <a:ln w="9525" cap="flat" cmpd="sng">
            <a:solidFill>
              <a:schemeClr val="dk2"/>
            </a:solidFill>
            <a:prstDash val="solid"/>
            <a:round/>
            <a:headEnd type="none" w="med" len="med"/>
            <a:tailEnd type="triangle" w="med" len="med"/>
          </a:ln>
        </p:spPr>
      </p:cxnSp>
      <p:sp>
        <p:nvSpPr>
          <p:cNvPr id="502" name="Google Shape;502;p71"/>
          <p:cNvSpPr txBox="1"/>
          <p:nvPr/>
        </p:nvSpPr>
        <p:spPr>
          <a:xfrm>
            <a:off x="4085625" y="1980875"/>
            <a:ext cx="4542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00"/>
              <a:t>Low churn rate</a:t>
            </a:r>
            <a:endParaRPr sz="600"/>
          </a:p>
        </p:txBody>
      </p:sp>
      <p:cxnSp>
        <p:nvCxnSpPr>
          <p:cNvPr id="503" name="Google Shape;503;p71"/>
          <p:cNvCxnSpPr/>
          <p:nvPr/>
        </p:nvCxnSpPr>
        <p:spPr>
          <a:xfrm flipH="1">
            <a:off x="3882825" y="2229125"/>
            <a:ext cx="202800" cy="123900"/>
          </a:xfrm>
          <a:prstGeom prst="straightConnector1">
            <a:avLst/>
          </a:prstGeom>
          <a:noFill/>
          <a:ln w="9525" cap="flat" cmpd="sng">
            <a:solidFill>
              <a:schemeClr val="dk2"/>
            </a:solidFill>
            <a:prstDash val="solid"/>
            <a:round/>
            <a:headEnd type="none" w="med" len="med"/>
            <a:tailEnd type="triangle" w="med" len="med"/>
          </a:ln>
        </p:spPr>
      </p:cxnSp>
      <p:sp>
        <p:nvSpPr>
          <p:cNvPr id="504" name="Google Shape;504;p71"/>
          <p:cNvSpPr txBox="1"/>
          <p:nvPr/>
        </p:nvSpPr>
        <p:spPr>
          <a:xfrm>
            <a:off x="2535775" y="3664625"/>
            <a:ext cx="454200" cy="4617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sz="600"/>
              <a:t>High churn rate</a:t>
            </a:r>
            <a:endParaRPr sz="600"/>
          </a:p>
        </p:txBody>
      </p:sp>
      <p:cxnSp>
        <p:nvCxnSpPr>
          <p:cNvPr id="505" name="Google Shape;505;p71"/>
          <p:cNvCxnSpPr/>
          <p:nvPr/>
        </p:nvCxnSpPr>
        <p:spPr>
          <a:xfrm>
            <a:off x="2947063" y="3957000"/>
            <a:ext cx="129600" cy="231000"/>
          </a:xfrm>
          <a:prstGeom prst="straightConnector1">
            <a:avLst/>
          </a:prstGeom>
          <a:noFill/>
          <a:ln w="9525" cap="flat" cmpd="sng">
            <a:solidFill>
              <a:schemeClr val="dk2"/>
            </a:solidFill>
            <a:prstDash val="solid"/>
            <a:round/>
            <a:headEnd type="none" w="med" len="med"/>
            <a:tailEnd type="triangle" w="med" len="med"/>
          </a:ln>
        </p:spPr>
      </p:cxnSp>
      <p:sp>
        <p:nvSpPr>
          <p:cNvPr id="506" name="Google Shape;506;p71"/>
          <p:cNvSpPr txBox="1"/>
          <p:nvPr/>
        </p:nvSpPr>
        <p:spPr>
          <a:xfrm>
            <a:off x="1750025" y="3664625"/>
            <a:ext cx="418800" cy="4617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sz="600"/>
              <a:t>Low churn rate</a:t>
            </a:r>
            <a:endParaRPr sz="600"/>
          </a:p>
        </p:txBody>
      </p:sp>
      <p:cxnSp>
        <p:nvCxnSpPr>
          <p:cNvPr id="507" name="Google Shape;507;p71"/>
          <p:cNvCxnSpPr/>
          <p:nvPr/>
        </p:nvCxnSpPr>
        <p:spPr>
          <a:xfrm>
            <a:off x="2121203" y="3957000"/>
            <a:ext cx="119400" cy="231000"/>
          </a:xfrm>
          <a:prstGeom prst="straightConnector1">
            <a:avLst/>
          </a:prstGeom>
          <a:noFill/>
          <a:ln w="9525" cap="flat" cmpd="sng">
            <a:solidFill>
              <a:schemeClr val="dk2"/>
            </a:solidFill>
            <a:prstDash val="solid"/>
            <a:round/>
            <a:headEnd type="none" w="med" len="med"/>
            <a:tailEnd type="triangle" w="med" len="med"/>
          </a:ln>
        </p:spPr>
      </p:cxnSp>
      <p:sp>
        <p:nvSpPr>
          <p:cNvPr id="508" name="Google Shape;508;p71"/>
          <p:cNvSpPr txBox="1"/>
          <p:nvPr/>
        </p:nvSpPr>
        <p:spPr>
          <a:xfrm>
            <a:off x="5191800" y="3240600"/>
            <a:ext cx="30000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dk1"/>
                </a:solidFill>
              </a:rPr>
              <a:t>“Payment Method” show significant difference in churn rate. </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512"/>
        <p:cNvGrpSpPr/>
        <p:nvPr/>
      </p:nvGrpSpPr>
      <p:grpSpPr>
        <a:xfrm>
          <a:off x="0" y="0"/>
          <a:ext cx="0" cy="0"/>
          <a:chOff x="0" y="0"/>
          <a:chExt cx="0" cy="0"/>
        </a:xfrm>
      </p:grpSpPr>
      <p:pic>
        <p:nvPicPr>
          <p:cNvPr id="513" name="Google Shape;513;p72"/>
          <p:cNvPicPr preferRelativeResize="0"/>
          <p:nvPr/>
        </p:nvPicPr>
        <p:blipFill>
          <a:blip r:embed="rId3">
            <a:alphaModFix/>
          </a:blip>
          <a:stretch>
            <a:fillRect/>
          </a:stretch>
        </p:blipFill>
        <p:spPr>
          <a:xfrm>
            <a:off x="920800" y="1302300"/>
            <a:ext cx="4438575" cy="3376599"/>
          </a:xfrm>
          <a:prstGeom prst="rect">
            <a:avLst/>
          </a:prstGeom>
          <a:noFill/>
          <a:ln w="9525" cap="flat" cmpd="sng">
            <a:solidFill>
              <a:srgbClr val="000000"/>
            </a:solidFill>
            <a:prstDash val="solid"/>
            <a:round/>
            <a:headEnd type="none" w="sm" len="sm"/>
            <a:tailEnd type="none" w="sm" len="sm"/>
          </a:ln>
        </p:spPr>
      </p:pic>
      <p:sp>
        <p:nvSpPr>
          <p:cNvPr id="514" name="Google Shape;514;p72"/>
          <p:cNvSpPr txBox="1">
            <a:spLocks noGrp="1"/>
          </p:cNvSpPr>
          <p:nvPr>
            <p:ph type="title"/>
          </p:nvPr>
        </p:nvSpPr>
        <p:spPr>
          <a:xfrm>
            <a:off x="833352" y="373475"/>
            <a:ext cx="7779000" cy="816000"/>
          </a:xfrm>
          <a:prstGeom prst="rect">
            <a:avLst/>
          </a:prstGeom>
          <a:noFill/>
          <a:ln>
            <a:noFill/>
          </a:ln>
        </p:spPr>
        <p:txBody>
          <a:bodyPr spcFirstLastPara="1" wrap="square" lIns="68575" tIns="34275" rIns="68575" bIns="34275" anchor="b" anchorCtr="0">
            <a:noAutofit/>
          </a:bodyPr>
          <a:lstStyle/>
          <a:p>
            <a:pPr marL="0" lvl="0" indent="0" algn="l" rtl="0">
              <a:lnSpc>
                <a:spcPct val="85000"/>
              </a:lnSpc>
              <a:spcBef>
                <a:spcPts val="0"/>
              </a:spcBef>
              <a:spcAft>
                <a:spcPts val="0"/>
              </a:spcAft>
              <a:buClr>
                <a:srgbClr val="3F3F3F"/>
              </a:buClr>
              <a:buSzPts val="3600"/>
              <a:buFont typeface="Calibri"/>
              <a:buNone/>
            </a:pPr>
            <a:r>
              <a:rPr lang="en" sz="3000" b="1"/>
              <a:t>Data Exploration: </a:t>
            </a:r>
            <a:endParaRPr sz="3000" b="1"/>
          </a:p>
          <a:p>
            <a:pPr marL="0" lvl="0" indent="0" algn="l" rtl="0">
              <a:lnSpc>
                <a:spcPct val="85000"/>
              </a:lnSpc>
              <a:spcBef>
                <a:spcPts val="0"/>
              </a:spcBef>
              <a:spcAft>
                <a:spcPts val="0"/>
              </a:spcAft>
              <a:buClr>
                <a:srgbClr val="3F3F3F"/>
              </a:buClr>
              <a:buSzPts val="3600"/>
              <a:buFont typeface="Calibri"/>
              <a:buNone/>
            </a:pPr>
            <a:r>
              <a:rPr lang="en" sz="3000" b="1"/>
              <a:t>Features with High Importance</a:t>
            </a:r>
            <a:endParaRPr sz="3000" b="1"/>
          </a:p>
        </p:txBody>
      </p:sp>
      <p:sp>
        <p:nvSpPr>
          <p:cNvPr id="515" name="Google Shape;515;p72"/>
          <p:cNvSpPr txBox="1"/>
          <p:nvPr/>
        </p:nvSpPr>
        <p:spPr>
          <a:xfrm>
            <a:off x="5426050" y="2172325"/>
            <a:ext cx="2812500" cy="1046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“Online Security Service” and “Tech Support Service” show significant difference in churn rate.</a:t>
            </a:r>
            <a:endParaRPr/>
          </a:p>
        </p:txBody>
      </p:sp>
      <p:sp>
        <p:nvSpPr>
          <p:cNvPr id="516" name="Google Shape;516;p72"/>
          <p:cNvSpPr txBox="1"/>
          <p:nvPr/>
        </p:nvSpPr>
        <p:spPr>
          <a:xfrm>
            <a:off x="1130800" y="3507225"/>
            <a:ext cx="454200" cy="4617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sz="600"/>
              <a:t>High churn rate</a:t>
            </a:r>
            <a:endParaRPr sz="600"/>
          </a:p>
        </p:txBody>
      </p:sp>
      <p:cxnSp>
        <p:nvCxnSpPr>
          <p:cNvPr id="517" name="Google Shape;517;p72"/>
          <p:cNvCxnSpPr/>
          <p:nvPr/>
        </p:nvCxnSpPr>
        <p:spPr>
          <a:xfrm>
            <a:off x="1508788" y="3766500"/>
            <a:ext cx="129600" cy="231000"/>
          </a:xfrm>
          <a:prstGeom prst="straightConnector1">
            <a:avLst/>
          </a:prstGeom>
          <a:noFill/>
          <a:ln w="9525" cap="flat" cmpd="sng">
            <a:solidFill>
              <a:schemeClr val="dk2"/>
            </a:solidFill>
            <a:prstDash val="solid"/>
            <a:round/>
            <a:headEnd type="none" w="med" len="med"/>
            <a:tailEnd type="triangle" w="med" len="med"/>
          </a:ln>
        </p:spPr>
      </p:cxnSp>
      <p:sp>
        <p:nvSpPr>
          <p:cNvPr id="518" name="Google Shape;518;p72"/>
          <p:cNvSpPr txBox="1"/>
          <p:nvPr/>
        </p:nvSpPr>
        <p:spPr>
          <a:xfrm>
            <a:off x="1149400" y="1721525"/>
            <a:ext cx="454200" cy="4617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sz="600"/>
              <a:t>High churn rate</a:t>
            </a:r>
            <a:endParaRPr sz="600"/>
          </a:p>
        </p:txBody>
      </p:sp>
      <p:cxnSp>
        <p:nvCxnSpPr>
          <p:cNvPr id="519" name="Google Shape;519;p72"/>
          <p:cNvCxnSpPr/>
          <p:nvPr/>
        </p:nvCxnSpPr>
        <p:spPr>
          <a:xfrm>
            <a:off x="1508788" y="1994850"/>
            <a:ext cx="129600" cy="231000"/>
          </a:xfrm>
          <a:prstGeom prst="straightConnector1">
            <a:avLst/>
          </a:prstGeom>
          <a:noFill/>
          <a:ln w="9525" cap="flat" cmpd="sng">
            <a:solidFill>
              <a:schemeClr val="dk2"/>
            </a:solidFill>
            <a:prstDash val="solid"/>
            <a:round/>
            <a:headEnd type="none" w="med" len="med"/>
            <a:tailEnd type="triangle" w="med" len="med"/>
          </a:ln>
        </p:spPr>
      </p:cxnSp>
      <p:sp>
        <p:nvSpPr>
          <p:cNvPr id="520" name="Google Shape;520;p72"/>
          <p:cNvSpPr txBox="1"/>
          <p:nvPr/>
        </p:nvSpPr>
        <p:spPr>
          <a:xfrm>
            <a:off x="3187525" y="1616750"/>
            <a:ext cx="454200" cy="4617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sz="600"/>
              <a:t>Low churn rate</a:t>
            </a:r>
            <a:endParaRPr sz="600"/>
          </a:p>
        </p:txBody>
      </p:sp>
      <p:cxnSp>
        <p:nvCxnSpPr>
          <p:cNvPr id="521" name="Google Shape;521;p72"/>
          <p:cNvCxnSpPr/>
          <p:nvPr/>
        </p:nvCxnSpPr>
        <p:spPr>
          <a:xfrm>
            <a:off x="3597878" y="1941325"/>
            <a:ext cx="119400" cy="231000"/>
          </a:xfrm>
          <a:prstGeom prst="straightConnector1">
            <a:avLst/>
          </a:prstGeom>
          <a:noFill/>
          <a:ln w="9525" cap="flat" cmpd="sng">
            <a:solidFill>
              <a:schemeClr val="dk2"/>
            </a:solidFill>
            <a:prstDash val="solid"/>
            <a:round/>
            <a:headEnd type="none" w="med" len="med"/>
            <a:tailEnd type="triangle" w="med" len="med"/>
          </a:ln>
        </p:spPr>
      </p:cxnSp>
      <p:sp>
        <p:nvSpPr>
          <p:cNvPr id="522" name="Google Shape;522;p72"/>
          <p:cNvSpPr txBox="1"/>
          <p:nvPr/>
        </p:nvSpPr>
        <p:spPr>
          <a:xfrm>
            <a:off x="3222925" y="3387338"/>
            <a:ext cx="418800" cy="4617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sz="600"/>
              <a:t>Low churn rate</a:t>
            </a:r>
            <a:endParaRPr sz="600"/>
          </a:p>
        </p:txBody>
      </p:sp>
      <p:cxnSp>
        <p:nvCxnSpPr>
          <p:cNvPr id="523" name="Google Shape;523;p72"/>
          <p:cNvCxnSpPr/>
          <p:nvPr/>
        </p:nvCxnSpPr>
        <p:spPr>
          <a:xfrm>
            <a:off x="3597878" y="3694238"/>
            <a:ext cx="119400" cy="2310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527"/>
        <p:cNvGrpSpPr/>
        <p:nvPr/>
      </p:nvGrpSpPr>
      <p:grpSpPr>
        <a:xfrm>
          <a:off x="0" y="0"/>
          <a:ext cx="0" cy="0"/>
          <a:chOff x="0" y="0"/>
          <a:chExt cx="0" cy="0"/>
        </a:xfrm>
      </p:grpSpPr>
      <p:sp>
        <p:nvSpPr>
          <p:cNvPr id="528" name="Google Shape;528;p73"/>
          <p:cNvSpPr txBox="1">
            <a:spLocks noGrp="1"/>
          </p:cNvSpPr>
          <p:nvPr>
            <p:ph type="title"/>
          </p:nvPr>
        </p:nvSpPr>
        <p:spPr>
          <a:xfrm>
            <a:off x="837727" y="510800"/>
            <a:ext cx="7801500" cy="816000"/>
          </a:xfrm>
          <a:prstGeom prst="rect">
            <a:avLst/>
          </a:prstGeom>
          <a:noFill/>
          <a:ln>
            <a:noFill/>
          </a:ln>
        </p:spPr>
        <p:txBody>
          <a:bodyPr spcFirstLastPara="1" wrap="square" lIns="68575" tIns="34275" rIns="68575" bIns="34275" anchor="b" anchorCtr="0">
            <a:noAutofit/>
          </a:bodyPr>
          <a:lstStyle/>
          <a:p>
            <a:pPr marL="0" lvl="0" indent="0" algn="l" rtl="0">
              <a:lnSpc>
                <a:spcPct val="85000"/>
              </a:lnSpc>
              <a:spcBef>
                <a:spcPts val="0"/>
              </a:spcBef>
              <a:spcAft>
                <a:spcPts val="0"/>
              </a:spcAft>
              <a:buClr>
                <a:srgbClr val="3F3F3F"/>
              </a:buClr>
              <a:buSzPts val="3600"/>
              <a:buFont typeface="Calibri"/>
              <a:buNone/>
            </a:pPr>
            <a:r>
              <a:rPr lang="en" sz="3000" b="1"/>
              <a:t>Data Exploration: </a:t>
            </a:r>
            <a:endParaRPr sz="3000" b="1"/>
          </a:p>
          <a:p>
            <a:pPr marL="0" lvl="0" indent="0" algn="l" rtl="0">
              <a:lnSpc>
                <a:spcPct val="85000"/>
              </a:lnSpc>
              <a:spcBef>
                <a:spcPts val="0"/>
              </a:spcBef>
              <a:spcAft>
                <a:spcPts val="0"/>
              </a:spcAft>
              <a:buClr>
                <a:srgbClr val="3F3F3F"/>
              </a:buClr>
              <a:buSzPts val="3600"/>
              <a:buFont typeface="Calibri"/>
              <a:buNone/>
            </a:pPr>
            <a:r>
              <a:rPr lang="en" sz="3000" b="1"/>
              <a:t>Features with Some Importance</a:t>
            </a:r>
            <a:endParaRPr sz="3000" b="1"/>
          </a:p>
        </p:txBody>
      </p:sp>
      <p:sp>
        <p:nvSpPr>
          <p:cNvPr id="529" name="Google Shape;529;p73"/>
          <p:cNvSpPr txBox="1"/>
          <p:nvPr/>
        </p:nvSpPr>
        <p:spPr>
          <a:xfrm>
            <a:off x="5102375" y="2330900"/>
            <a:ext cx="28125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“Internet Service” and “Senior Citizen” show some significant difference in churn rate.</a:t>
            </a:r>
            <a:endParaRPr/>
          </a:p>
        </p:txBody>
      </p:sp>
      <p:pic>
        <p:nvPicPr>
          <p:cNvPr id="530" name="Google Shape;530;p73"/>
          <p:cNvPicPr preferRelativeResize="0"/>
          <p:nvPr/>
        </p:nvPicPr>
        <p:blipFill>
          <a:blip r:embed="rId3">
            <a:alphaModFix/>
          </a:blip>
          <a:stretch>
            <a:fillRect/>
          </a:stretch>
        </p:blipFill>
        <p:spPr>
          <a:xfrm>
            <a:off x="924024" y="1438125"/>
            <a:ext cx="4178349" cy="3171975"/>
          </a:xfrm>
          <a:prstGeom prst="rect">
            <a:avLst/>
          </a:prstGeom>
          <a:noFill/>
          <a:ln w="9525" cap="flat" cmpd="sng">
            <a:solidFill>
              <a:srgbClr val="000000"/>
            </a:solidFill>
            <a:prstDash val="solid"/>
            <a:round/>
            <a:headEnd type="none" w="sm" len="sm"/>
            <a:tailEnd type="none" w="sm" len="sm"/>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20"/>
          <p:cNvSpPr txBox="1"/>
          <p:nvPr/>
        </p:nvSpPr>
        <p:spPr>
          <a:xfrm>
            <a:off x="49425" y="621850"/>
            <a:ext cx="8081100" cy="1359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500"/>
              </a:spcBef>
              <a:spcAft>
                <a:spcPts val="0"/>
              </a:spcAft>
              <a:buNone/>
            </a:pPr>
            <a:r>
              <a:rPr lang="en" sz="4800" b="1">
                <a:solidFill>
                  <a:srgbClr val="980000"/>
                </a:solidFill>
                <a:latin typeface="Caveat"/>
                <a:ea typeface="Caveat"/>
                <a:cs typeface="Caveat"/>
                <a:sym typeface="Caveat"/>
              </a:rPr>
              <a:t>What is Customer churn ?</a:t>
            </a:r>
            <a:endParaRPr sz="4900" b="1">
              <a:solidFill>
                <a:srgbClr val="980000"/>
              </a:solidFill>
              <a:latin typeface="Caveat"/>
              <a:ea typeface="Caveat"/>
              <a:cs typeface="Caveat"/>
              <a:sym typeface="Caveat"/>
            </a:endParaRPr>
          </a:p>
        </p:txBody>
      </p:sp>
      <p:pic>
        <p:nvPicPr>
          <p:cNvPr id="107" name="Google Shape;107;p20"/>
          <p:cNvPicPr preferRelativeResize="0"/>
          <p:nvPr/>
        </p:nvPicPr>
        <p:blipFill>
          <a:blip r:embed="rId3">
            <a:alphaModFix/>
          </a:blip>
          <a:stretch>
            <a:fillRect/>
          </a:stretch>
        </p:blipFill>
        <p:spPr>
          <a:xfrm>
            <a:off x="1791250" y="1433500"/>
            <a:ext cx="5523325" cy="3307325"/>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534"/>
        <p:cNvGrpSpPr/>
        <p:nvPr/>
      </p:nvGrpSpPr>
      <p:grpSpPr>
        <a:xfrm>
          <a:off x="0" y="0"/>
          <a:ext cx="0" cy="0"/>
          <a:chOff x="0" y="0"/>
          <a:chExt cx="0" cy="0"/>
        </a:xfrm>
      </p:grpSpPr>
      <p:sp>
        <p:nvSpPr>
          <p:cNvPr id="535" name="Google Shape;535;p74"/>
          <p:cNvSpPr txBox="1">
            <a:spLocks noGrp="1"/>
          </p:cNvSpPr>
          <p:nvPr>
            <p:ph type="title"/>
          </p:nvPr>
        </p:nvSpPr>
        <p:spPr>
          <a:xfrm>
            <a:off x="889652" y="435900"/>
            <a:ext cx="7914000" cy="816000"/>
          </a:xfrm>
          <a:prstGeom prst="rect">
            <a:avLst/>
          </a:prstGeom>
          <a:noFill/>
          <a:ln>
            <a:noFill/>
          </a:ln>
        </p:spPr>
        <p:txBody>
          <a:bodyPr spcFirstLastPara="1" wrap="square" lIns="68575" tIns="34275" rIns="68575" bIns="34275" anchor="b" anchorCtr="0">
            <a:noAutofit/>
          </a:bodyPr>
          <a:lstStyle/>
          <a:p>
            <a:pPr marL="0" lvl="0" indent="0" algn="l" rtl="0">
              <a:lnSpc>
                <a:spcPct val="85000"/>
              </a:lnSpc>
              <a:spcBef>
                <a:spcPts val="0"/>
              </a:spcBef>
              <a:spcAft>
                <a:spcPts val="0"/>
              </a:spcAft>
              <a:buClr>
                <a:srgbClr val="3F3F3F"/>
              </a:buClr>
              <a:buSzPts val="3600"/>
              <a:buFont typeface="Calibri"/>
              <a:buNone/>
            </a:pPr>
            <a:r>
              <a:rPr lang="en" sz="3000" b="1"/>
              <a:t>Data Exploration: </a:t>
            </a:r>
            <a:endParaRPr sz="3000" b="1"/>
          </a:p>
          <a:p>
            <a:pPr marL="0" lvl="0" indent="0" algn="l" rtl="0">
              <a:lnSpc>
                <a:spcPct val="85000"/>
              </a:lnSpc>
              <a:spcBef>
                <a:spcPts val="0"/>
              </a:spcBef>
              <a:spcAft>
                <a:spcPts val="0"/>
              </a:spcAft>
              <a:buClr>
                <a:srgbClr val="3F3F3F"/>
              </a:buClr>
              <a:buSzPts val="3600"/>
              <a:buFont typeface="Calibri"/>
              <a:buNone/>
            </a:pPr>
            <a:r>
              <a:rPr lang="en" sz="3000" b="1"/>
              <a:t>Features with Some Importance</a:t>
            </a:r>
            <a:endParaRPr sz="3000" b="1"/>
          </a:p>
        </p:txBody>
      </p:sp>
      <p:sp>
        <p:nvSpPr>
          <p:cNvPr id="536" name="Google Shape;536;p74"/>
          <p:cNvSpPr txBox="1"/>
          <p:nvPr/>
        </p:nvSpPr>
        <p:spPr>
          <a:xfrm>
            <a:off x="5415525" y="2206050"/>
            <a:ext cx="30000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dk1"/>
                </a:solidFill>
              </a:rPr>
              <a:t>“Online Backup Service” and “Paperless Billing” show some significant difference in churn rate.</a:t>
            </a:r>
            <a:endParaRPr/>
          </a:p>
        </p:txBody>
      </p:sp>
      <p:pic>
        <p:nvPicPr>
          <p:cNvPr id="537" name="Google Shape;537;p74"/>
          <p:cNvPicPr preferRelativeResize="0"/>
          <p:nvPr/>
        </p:nvPicPr>
        <p:blipFill>
          <a:blip r:embed="rId3">
            <a:alphaModFix/>
          </a:blip>
          <a:stretch>
            <a:fillRect/>
          </a:stretch>
        </p:blipFill>
        <p:spPr>
          <a:xfrm>
            <a:off x="1010675" y="1318575"/>
            <a:ext cx="4404850" cy="3333899"/>
          </a:xfrm>
          <a:prstGeom prst="rect">
            <a:avLst/>
          </a:prstGeom>
          <a:noFill/>
          <a:ln w="9525" cap="flat" cmpd="sng">
            <a:solidFill>
              <a:srgbClr val="000000"/>
            </a:solidFill>
            <a:prstDash val="solid"/>
            <a:round/>
            <a:headEnd type="none" w="sm" len="sm"/>
            <a:tailEnd type="none" w="sm" len="sm"/>
          </a:ln>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sp>
        <p:nvSpPr>
          <p:cNvPr id="542" name="Google Shape;542;p75"/>
          <p:cNvSpPr txBox="1">
            <a:spLocks noGrp="1"/>
          </p:cNvSpPr>
          <p:nvPr>
            <p:ph type="title"/>
          </p:nvPr>
        </p:nvSpPr>
        <p:spPr>
          <a:xfrm>
            <a:off x="845277" y="423375"/>
            <a:ext cx="7902900" cy="816000"/>
          </a:xfrm>
          <a:prstGeom prst="rect">
            <a:avLst/>
          </a:prstGeom>
          <a:noFill/>
          <a:ln>
            <a:noFill/>
          </a:ln>
        </p:spPr>
        <p:txBody>
          <a:bodyPr spcFirstLastPara="1" wrap="square" lIns="68575" tIns="34275" rIns="68575" bIns="34275" anchor="b" anchorCtr="0">
            <a:noAutofit/>
          </a:bodyPr>
          <a:lstStyle/>
          <a:p>
            <a:pPr marL="0" lvl="0" indent="0" algn="l" rtl="0">
              <a:lnSpc>
                <a:spcPct val="85000"/>
              </a:lnSpc>
              <a:spcBef>
                <a:spcPts val="0"/>
              </a:spcBef>
              <a:spcAft>
                <a:spcPts val="0"/>
              </a:spcAft>
              <a:buClr>
                <a:srgbClr val="3F3F3F"/>
              </a:buClr>
              <a:buSzPts val="3600"/>
              <a:buFont typeface="Calibri"/>
              <a:buNone/>
            </a:pPr>
            <a:r>
              <a:rPr lang="en" sz="3000" b="1"/>
              <a:t>Data Exploration: </a:t>
            </a:r>
            <a:endParaRPr sz="3000" b="1"/>
          </a:p>
          <a:p>
            <a:pPr marL="0" lvl="0" indent="0" algn="l" rtl="0">
              <a:lnSpc>
                <a:spcPct val="85000"/>
              </a:lnSpc>
              <a:spcBef>
                <a:spcPts val="0"/>
              </a:spcBef>
              <a:spcAft>
                <a:spcPts val="0"/>
              </a:spcAft>
              <a:buClr>
                <a:srgbClr val="3F3F3F"/>
              </a:buClr>
              <a:buSzPts val="3600"/>
              <a:buFont typeface="Calibri"/>
              <a:buNone/>
            </a:pPr>
            <a:r>
              <a:rPr lang="en" sz="3000" b="1"/>
              <a:t>Features with Some Importance</a:t>
            </a:r>
            <a:endParaRPr sz="3000" b="1"/>
          </a:p>
        </p:txBody>
      </p:sp>
      <p:pic>
        <p:nvPicPr>
          <p:cNvPr id="543" name="Google Shape;543;p75"/>
          <p:cNvPicPr preferRelativeResize="0"/>
          <p:nvPr/>
        </p:nvPicPr>
        <p:blipFill rotWithShape="1">
          <a:blip r:embed="rId3">
            <a:alphaModFix/>
          </a:blip>
          <a:srcRect/>
          <a:stretch/>
        </p:blipFill>
        <p:spPr>
          <a:xfrm>
            <a:off x="928919" y="1321399"/>
            <a:ext cx="4473615" cy="3319724"/>
          </a:xfrm>
          <a:prstGeom prst="rect">
            <a:avLst/>
          </a:prstGeom>
          <a:noFill/>
          <a:ln w="9525" cap="flat" cmpd="sng">
            <a:solidFill>
              <a:srgbClr val="000000"/>
            </a:solidFill>
            <a:prstDash val="solid"/>
            <a:round/>
            <a:headEnd type="none" w="sm" len="sm"/>
            <a:tailEnd type="none" w="sm" len="sm"/>
          </a:ln>
        </p:spPr>
      </p:pic>
      <p:sp>
        <p:nvSpPr>
          <p:cNvPr id="544" name="Google Shape;544;p75"/>
          <p:cNvSpPr txBox="1"/>
          <p:nvPr/>
        </p:nvSpPr>
        <p:spPr>
          <a:xfrm>
            <a:off x="5523450" y="2263950"/>
            <a:ext cx="30000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dk1"/>
                </a:solidFill>
              </a:rPr>
              <a:t>“Dependents” and “Partner” show some significant difference in churn rate.</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548"/>
        <p:cNvGrpSpPr/>
        <p:nvPr/>
      </p:nvGrpSpPr>
      <p:grpSpPr>
        <a:xfrm>
          <a:off x="0" y="0"/>
          <a:ext cx="0" cy="0"/>
          <a:chOff x="0" y="0"/>
          <a:chExt cx="0" cy="0"/>
        </a:xfrm>
      </p:grpSpPr>
      <p:sp>
        <p:nvSpPr>
          <p:cNvPr id="549" name="Google Shape;549;p76"/>
          <p:cNvSpPr txBox="1">
            <a:spLocks noGrp="1"/>
          </p:cNvSpPr>
          <p:nvPr>
            <p:ph type="title"/>
          </p:nvPr>
        </p:nvSpPr>
        <p:spPr>
          <a:xfrm>
            <a:off x="818602" y="385925"/>
            <a:ext cx="7947900" cy="816000"/>
          </a:xfrm>
          <a:prstGeom prst="rect">
            <a:avLst/>
          </a:prstGeom>
          <a:noFill/>
          <a:ln>
            <a:noFill/>
          </a:ln>
        </p:spPr>
        <p:txBody>
          <a:bodyPr spcFirstLastPara="1" wrap="square" lIns="68575" tIns="34275" rIns="68575" bIns="34275" anchor="b" anchorCtr="0">
            <a:noAutofit/>
          </a:bodyPr>
          <a:lstStyle/>
          <a:p>
            <a:pPr marL="0" lvl="0" indent="0" algn="l" rtl="0">
              <a:lnSpc>
                <a:spcPct val="85000"/>
              </a:lnSpc>
              <a:spcBef>
                <a:spcPts val="0"/>
              </a:spcBef>
              <a:spcAft>
                <a:spcPts val="0"/>
              </a:spcAft>
              <a:buClr>
                <a:srgbClr val="3F3F3F"/>
              </a:buClr>
              <a:buSzPts val="3600"/>
              <a:buFont typeface="Calibri"/>
              <a:buNone/>
            </a:pPr>
            <a:r>
              <a:rPr lang="en" sz="3000" b="1"/>
              <a:t>Data Exploration: </a:t>
            </a:r>
            <a:endParaRPr sz="3000" b="1"/>
          </a:p>
          <a:p>
            <a:pPr marL="0" lvl="0" indent="0" algn="l" rtl="0">
              <a:lnSpc>
                <a:spcPct val="85000"/>
              </a:lnSpc>
              <a:spcBef>
                <a:spcPts val="0"/>
              </a:spcBef>
              <a:spcAft>
                <a:spcPts val="0"/>
              </a:spcAft>
              <a:buClr>
                <a:srgbClr val="3F3F3F"/>
              </a:buClr>
              <a:buSzPts val="3600"/>
              <a:buFont typeface="Calibri"/>
              <a:buNone/>
            </a:pPr>
            <a:r>
              <a:rPr lang="en" sz="3000" b="1"/>
              <a:t>Features with Some/Low Importance</a:t>
            </a:r>
            <a:endParaRPr sz="3000" b="1"/>
          </a:p>
        </p:txBody>
      </p:sp>
      <p:sp>
        <p:nvSpPr>
          <p:cNvPr id="550" name="Google Shape;550;p76"/>
          <p:cNvSpPr txBox="1"/>
          <p:nvPr/>
        </p:nvSpPr>
        <p:spPr>
          <a:xfrm>
            <a:off x="5389175" y="1940700"/>
            <a:ext cx="2812500" cy="169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“Device Protection Services” show some difference in churn rate.</a:t>
            </a:r>
            <a:endParaRPr/>
          </a:p>
          <a:p>
            <a:pPr marL="0" lvl="0" indent="0" algn="l" rtl="0">
              <a:spcBef>
                <a:spcPts val="0"/>
              </a:spcBef>
              <a:spcAft>
                <a:spcPts val="0"/>
              </a:spcAft>
              <a:buNone/>
            </a:pPr>
            <a:endParaRPr/>
          </a:p>
          <a:p>
            <a:pPr marL="0" lvl="0" indent="0" algn="l" rtl="0">
              <a:spcBef>
                <a:spcPts val="0"/>
              </a:spcBef>
              <a:spcAft>
                <a:spcPts val="0"/>
              </a:spcAft>
              <a:buNone/>
            </a:pPr>
            <a:r>
              <a:rPr lang="en"/>
              <a:t>“Multiple Lines” show no significant difference in churn rate.</a:t>
            </a:r>
            <a:endParaRPr/>
          </a:p>
        </p:txBody>
      </p:sp>
      <p:pic>
        <p:nvPicPr>
          <p:cNvPr id="551" name="Google Shape;551;p76"/>
          <p:cNvPicPr preferRelativeResize="0"/>
          <p:nvPr/>
        </p:nvPicPr>
        <p:blipFill>
          <a:blip r:embed="rId3">
            <a:alphaModFix/>
          </a:blip>
          <a:stretch>
            <a:fillRect/>
          </a:stretch>
        </p:blipFill>
        <p:spPr>
          <a:xfrm>
            <a:off x="880525" y="1285725"/>
            <a:ext cx="4508650" cy="3410100"/>
          </a:xfrm>
          <a:prstGeom prst="rect">
            <a:avLst/>
          </a:prstGeom>
          <a:noFill/>
          <a:ln w="9525" cap="flat" cmpd="sng">
            <a:solidFill>
              <a:srgbClr val="000000"/>
            </a:solidFill>
            <a:prstDash val="solid"/>
            <a:round/>
            <a:headEnd type="none" w="sm" len="sm"/>
            <a:tailEnd type="none" w="sm" len="sm"/>
          </a:ln>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555"/>
        <p:cNvGrpSpPr/>
        <p:nvPr/>
      </p:nvGrpSpPr>
      <p:grpSpPr>
        <a:xfrm>
          <a:off x="0" y="0"/>
          <a:ext cx="0" cy="0"/>
          <a:chOff x="0" y="0"/>
          <a:chExt cx="0" cy="0"/>
        </a:xfrm>
      </p:grpSpPr>
      <p:sp>
        <p:nvSpPr>
          <p:cNvPr id="556" name="Google Shape;556;p77"/>
          <p:cNvSpPr txBox="1">
            <a:spLocks noGrp="1"/>
          </p:cNvSpPr>
          <p:nvPr>
            <p:ph type="title"/>
          </p:nvPr>
        </p:nvSpPr>
        <p:spPr>
          <a:xfrm>
            <a:off x="820851" y="410925"/>
            <a:ext cx="6450000" cy="816000"/>
          </a:xfrm>
          <a:prstGeom prst="rect">
            <a:avLst/>
          </a:prstGeom>
          <a:noFill/>
          <a:ln>
            <a:noFill/>
          </a:ln>
        </p:spPr>
        <p:txBody>
          <a:bodyPr spcFirstLastPara="1" wrap="square" lIns="68575" tIns="34275" rIns="68575" bIns="34275" anchor="b" anchorCtr="0">
            <a:noAutofit/>
          </a:bodyPr>
          <a:lstStyle/>
          <a:p>
            <a:pPr marL="0" lvl="0" indent="0" algn="l" rtl="0">
              <a:lnSpc>
                <a:spcPct val="85000"/>
              </a:lnSpc>
              <a:spcBef>
                <a:spcPts val="0"/>
              </a:spcBef>
              <a:spcAft>
                <a:spcPts val="0"/>
              </a:spcAft>
              <a:buClr>
                <a:srgbClr val="3F3F3F"/>
              </a:buClr>
              <a:buSzPts val="3600"/>
              <a:buFont typeface="Calibri"/>
              <a:buNone/>
            </a:pPr>
            <a:r>
              <a:rPr lang="en" sz="3000" b="1"/>
              <a:t>Data Exploration: </a:t>
            </a:r>
            <a:endParaRPr sz="3000" b="1"/>
          </a:p>
          <a:p>
            <a:pPr marL="0" lvl="0" indent="0" algn="l" rtl="0">
              <a:lnSpc>
                <a:spcPct val="85000"/>
              </a:lnSpc>
              <a:spcBef>
                <a:spcPts val="0"/>
              </a:spcBef>
              <a:spcAft>
                <a:spcPts val="0"/>
              </a:spcAft>
              <a:buClr>
                <a:srgbClr val="3F3F3F"/>
              </a:buClr>
              <a:buSzPts val="3600"/>
              <a:buFont typeface="Calibri"/>
              <a:buNone/>
            </a:pPr>
            <a:r>
              <a:rPr lang="en" sz="3000" b="1"/>
              <a:t>Features with Low Importance</a:t>
            </a:r>
            <a:endParaRPr sz="3000" b="1"/>
          </a:p>
        </p:txBody>
      </p:sp>
      <p:sp>
        <p:nvSpPr>
          <p:cNvPr id="557" name="Google Shape;557;p77"/>
          <p:cNvSpPr txBox="1"/>
          <p:nvPr/>
        </p:nvSpPr>
        <p:spPr>
          <a:xfrm>
            <a:off x="5446450" y="2295400"/>
            <a:ext cx="28125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“Streaming TV” and “Streaming Movie” show no significant difference in churn rate.</a:t>
            </a:r>
            <a:endParaRPr/>
          </a:p>
        </p:txBody>
      </p:sp>
      <p:pic>
        <p:nvPicPr>
          <p:cNvPr id="558" name="Google Shape;558;p77"/>
          <p:cNvPicPr preferRelativeResize="0"/>
          <p:nvPr/>
        </p:nvPicPr>
        <p:blipFill>
          <a:blip r:embed="rId3">
            <a:alphaModFix/>
          </a:blip>
          <a:stretch>
            <a:fillRect/>
          </a:stretch>
        </p:blipFill>
        <p:spPr>
          <a:xfrm>
            <a:off x="952600" y="1313775"/>
            <a:ext cx="4419599" cy="3355124"/>
          </a:xfrm>
          <a:prstGeom prst="rect">
            <a:avLst/>
          </a:prstGeom>
          <a:noFill/>
          <a:ln w="9525" cap="flat" cmpd="sng">
            <a:solidFill>
              <a:srgbClr val="000000"/>
            </a:solidFill>
            <a:prstDash val="solid"/>
            <a:round/>
            <a:headEnd type="none" w="sm" len="sm"/>
            <a:tailEnd type="none" w="sm" len="sm"/>
          </a:ln>
        </p:spPr>
      </p:pic>
      <p:cxnSp>
        <p:nvCxnSpPr>
          <p:cNvPr id="559" name="Google Shape;559;p77"/>
          <p:cNvCxnSpPr/>
          <p:nvPr/>
        </p:nvCxnSpPr>
        <p:spPr>
          <a:xfrm>
            <a:off x="2943325" y="2009800"/>
            <a:ext cx="657300" cy="305100"/>
          </a:xfrm>
          <a:prstGeom prst="straightConnector1">
            <a:avLst/>
          </a:prstGeom>
          <a:noFill/>
          <a:ln w="9525" cap="flat" cmpd="sng">
            <a:solidFill>
              <a:schemeClr val="dk2"/>
            </a:solidFill>
            <a:prstDash val="solid"/>
            <a:round/>
            <a:headEnd type="none" w="med" len="med"/>
            <a:tailEnd type="triangle" w="med" len="med"/>
          </a:ln>
        </p:spPr>
      </p:cxnSp>
      <p:sp>
        <p:nvSpPr>
          <p:cNvPr id="560" name="Google Shape;560;p77"/>
          <p:cNvSpPr txBox="1"/>
          <p:nvPr/>
        </p:nvSpPr>
        <p:spPr>
          <a:xfrm>
            <a:off x="2400700" y="1762000"/>
            <a:ext cx="6573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a:t>No significant difference</a:t>
            </a:r>
            <a:endParaRPr sz="600"/>
          </a:p>
        </p:txBody>
      </p:sp>
      <p:cxnSp>
        <p:nvCxnSpPr>
          <p:cNvPr id="561" name="Google Shape;561;p77"/>
          <p:cNvCxnSpPr/>
          <p:nvPr/>
        </p:nvCxnSpPr>
        <p:spPr>
          <a:xfrm flipH="1">
            <a:off x="1781200" y="2038900"/>
            <a:ext cx="733500" cy="256500"/>
          </a:xfrm>
          <a:prstGeom prst="straightConnector1">
            <a:avLst/>
          </a:prstGeom>
          <a:noFill/>
          <a:ln w="9525" cap="flat" cmpd="sng">
            <a:solidFill>
              <a:schemeClr val="dk2"/>
            </a:solidFill>
            <a:prstDash val="solid"/>
            <a:round/>
            <a:headEnd type="none" w="med" len="med"/>
            <a:tailEnd type="triangle" w="med" len="med"/>
          </a:ln>
        </p:spPr>
      </p:cxnSp>
      <p:cxnSp>
        <p:nvCxnSpPr>
          <p:cNvPr id="562" name="Google Shape;562;p77"/>
          <p:cNvCxnSpPr/>
          <p:nvPr/>
        </p:nvCxnSpPr>
        <p:spPr>
          <a:xfrm>
            <a:off x="2895700" y="3895750"/>
            <a:ext cx="657300" cy="305100"/>
          </a:xfrm>
          <a:prstGeom prst="straightConnector1">
            <a:avLst/>
          </a:prstGeom>
          <a:noFill/>
          <a:ln w="9525" cap="flat" cmpd="sng">
            <a:solidFill>
              <a:schemeClr val="dk2"/>
            </a:solidFill>
            <a:prstDash val="solid"/>
            <a:round/>
            <a:headEnd type="none" w="med" len="med"/>
            <a:tailEnd type="triangle" w="med" len="med"/>
          </a:ln>
        </p:spPr>
      </p:cxnSp>
      <p:sp>
        <p:nvSpPr>
          <p:cNvPr id="563" name="Google Shape;563;p77"/>
          <p:cNvSpPr txBox="1"/>
          <p:nvPr/>
        </p:nvSpPr>
        <p:spPr>
          <a:xfrm>
            <a:off x="2362225" y="3619375"/>
            <a:ext cx="6573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a:t>No significant difference</a:t>
            </a:r>
            <a:endParaRPr sz="600"/>
          </a:p>
        </p:txBody>
      </p:sp>
      <p:cxnSp>
        <p:nvCxnSpPr>
          <p:cNvPr id="564" name="Google Shape;564;p77"/>
          <p:cNvCxnSpPr/>
          <p:nvPr/>
        </p:nvCxnSpPr>
        <p:spPr>
          <a:xfrm flipH="1">
            <a:off x="1783225" y="3915325"/>
            <a:ext cx="655200" cy="2469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568"/>
        <p:cNvGrpSpPr/>
        <p:nvPr/>
      </p:nvGrpSpPr>
      <p:grpSpPr>
        <a:xfrm>
          <a:off x="0" y="0"/>
          <a:ext cx="0" cy="0"/>
          <a:chOff x="0" y="0"/>
          <a:chExt cx="0" cy="0"/>
        </a:xfrm>
      </p:grpSpPr>
      <p:sp>
        <p:nvSpPr>
          <p:cNvPr id="569" name="Google Shape;569;p78"/>
          <p:cNvSpPr txBox="1">
            <a:spLocks noGrp="1"/>
          </p:cNvSpPr>
          <p:nvPr>
            <p:ph type="title"/>
          </p:nvPr>
        </p:nvSpPr>
        <p:spPr>
          <a:xfrm>
            <a:off x="845826" y="311050"/>
            <a:ext cx="6920100" cy="816000"/>
          </a:xfrm>
          <a:prstGeom prst="rect">
            <a:avLst/>
          </a:prstGeom>
          <a:noFill/>
          <a:ln>
            <a:noFill/>
          </a:ln>
        </p:spPr>
        <p:txBody>
          <a:bodyPr spcFirstLastPara="1" wrap="square" lIns="68575" tIns="34275" rIns="68575" bIns="34275" anchor="b" anchorCtr="0">
            <a:noAutofit/>
          </a:bodyPr>
          <a:lstStyle/>
          <a:p>
            <a:pPr marL="0" lvl="0" indent="0" algn="l" rtl="0">
              <a:lnSpc>
                <a:spcPct val="85000"/>
              </a:lnSpc>
              <a:spcBef>
                <a:spcPts val="0"/>
              </a:spcBef>
              <a:spcAft>
                <a:spcPts val="0"/>
              </a:spcAft>
              <a:buClr>
                <a:srgbClr val="3F3F3F"/>
              </a:buClr>
              <a:buSzPts val="3600"/>
              <a:buFont typeface="Calibri"/>
              <a:buNone/>
            </a:pPr>
            <a:r>
              <a:rPr lang="en" sz="3000" b="1"/>
              <a:t>Data Exploration: </a:t>
            </a:r>
            <a:endParaRPr sz="3000" b="1"/>
          </a:p>
          <a:p>
            <a:pPr marL="0" lvl="0" indent="0" algn="l" rtl="0">
              <a:lnSpc>
                <a:spcPct val="85000"/>
              </a:lnSpc>
              <a:spcBef>
                <a:spcPts val="0"/>
              </a:spcBef>
              <a:spcAft>
                <a:spcPts val="0"/>
              </a:spcAft>
              <a:buClr>
                <a:srgbClr val="3F3F3F"/>
              </a:buClr>
              <a:buSzPts val="3600"/>
              <a:buFont typeface="Calibri"/>
              <a:buNone/>
            </a:pPr>
            <a:r>
              <a:rPr lang="en" sz="3000" b="1"/>
              <a:t>Features with Low Importance</a:t>
            </a:r>
            <a:endParaRPr sz="3000" b="1"/>
          </a:p>
        </p:txBody>
      </p:sp>
      <p:pic>
        <p:nvPicPr>
          <p:cNvPr id="570" name="Google Shape;570;p78"/>
          <p:cNvPicPr preferRelativeResize="0"/>
          <p:nvPr/>
        </p:nvPicPr>
        <p:blipFill rotWithShape="1">
          <a:blip r:embed="rId3">
            <a:alphaModFix/>
          </a:blip>
          <a:srcRect/>
          <a:stretch/>
        </p:blipFill>
        <p:spPr>
          <a:xfrm>
            <a:off x="927050" y="1224150"/>
            <a:ext cx="4689849" cy="3441801"/>
          </a:xfrm>
          <a:prstGeom prst="rect">
            <a:avLst/>
          </a:prstGeom>
          <a:noFill/>
          <a:ln w="9525" cap="flat" cmpd="sng">
            <a:solidFill>
              <a:srgbClr val="000000"/>
            </a:solidFill>
            <a:prstDash val="solid"/>
            <a:round/>
            <a:headEnd type="none" w="sm" len="sm"/>
            <a:tailEnd type="none" w="sm" len="sm"/>
          </a:ln>
        </p:spPr>
      </p:pic>
      <p:sp>
        <p:nvSpPr>
          <p:cNvPr id="571" name="Google Shape;571;p78"/>
          <p:cNvSpPr txBox="1"/>
          <p:nvPr/>
        </p:nvSpPr>
        <p:spPr>
          <a:xfrm>
            <a:off x="5644000" y="2156100"/>
            <a:ext cx="28125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“Phone Services” show no significant difference in churn rate.</a:t>
            </a:r>
            <a:endParaRPr/>
          </a:p>
        </p:txBody>
      </p:sp>
      <p:cxnSp>
        <p:nvCxnSpPr>
          <p:cNvPr id="572" name="Google Shape;572;p78"/>
          <p:cNvCxnSpPr/>
          <p:nvPr/>
        </p:nvCxnSpPr>
        <p:spPr>
          <a:xfrm>
            <a:off x="2886175" y="3790975"/>
            <a:ext cx="657300" cy="305100"/>
          </a:xfrm>
          <a:prstGeom prst="straightConnector1">
            <a:avLst/>
          </a:prstGeom>
          <a:noFill/>
          <a:ln w="9525" cap="flat" cmpd="sng">
            <a:solidFill>
              <a:schemeClr val="dk2"/>
            </a:solidFill>
            <a:prstDash val="solid"/>
            <a:round/>
            <a:headEnd type="none" w="med" len="med"/>
            <a:tailEnd type="triangle" w="med" len="med"/>
          </a:ln>
        </p:spPr>
      </p:cxnSp>
      <p:sp>
        <p:nvSpPr>
          <p:cNvPr id="573" name="Google Shape;573;p78"/>
          <p:cNvSpPr txBox="1"/>
          <p:nvPr/>
        </p:nvSpPr>
        <p:spPr>
          <a:xfrm>
            <a:off x="2343550" y="3543175"/>
            <a:ext cx="6573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a:t>No significant difference</a:t>
            </a:r>
            <a:endParaRPr sz="600"/>
          </a:p>
        </p:txBody>
      </p:sp>
      <p:cxnSp>
        <p:nvCxnSpPr>
          <p:cNvPr id="574" name="Google Shape;574;p78"/>
          <p:cNvCxnSpPr/>
          <p:nvPr/>
        </p:nvCxnSpPr>
        <p:spPr>
          <a:xfrm flipH="1">
            <a:off x="1802350" y="3820075"/>
            <a:ext cx="655200" cy="246900"/>
          </a:xfrm>
          <a:prstGeom prst="straightConnector1">
            <a:avLst/>
          </a:prstGeom>
          <a:noFill/>
          <a:ln w="9525" cap="flat" cmpd="sng">
            <a:solidFill>
              <a:schemeClr val="dk2"/>
            </a:solidFill>
            <a:prstDash val="solid"/>
            <a:round/>
            <a:headEnd type="none" w="med" len="med"/>
            <a:tailEnd type="triangle" w="med" len="med"/>
          </a:ln>
        </p:spPr>
      </p:cxnSp>
      <p:cxnSp>
        <p:nvCxnSpPr>
          <p:cNvPr id="575" name="Google Shape;575;p78"/>
          <p:cNvCxnSpPr/>
          <p:nvPr/>
        </p:nvCxnSpPr>
        <p:spPr>
          <a:xfrm>
            <a:off x="2943325" y="2009800"/>
            <a:ext cx="657300" cy="305100"/>
          </a:xfrm>
          <a:prstGeom prst="straightConnector1">
            <a:avLst/>
          </a:prstGeom>
          <a:noFill/>
          <a:ln w="9525" cap="flat" cmpd="sng">
            <a:solidFill>
              <a:schemeClr val="dk2"/>
            </a:solidFill>
            <a:prstDash val="solid"/>
            <a:round/>
            <a:headEnd type="none" w="med" len="med"/>
            <a:tailEnd type="triangle" w="med" len="med"/>
          </a:ln>
        </p:spPr>
      </p:cxnSp>
      <p:sp>
        <p:nvSpPr>
          <p:cNvPr id="576" name="Google Shape;576;p78"/>
          <p:cNvSpPr txBox="1"/>
          <p:nvPr/>
        </p:nvSpPr>
        <p:spPr>
          <a:xfrm>
            <a:off x="2400700" y="1762000"/>
            <a:ext cx="6573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a:t>No significant difference</a:t>
            </a:r>
            <a:endParaRPr sz="600"/>
          </a:p>
        </p:txBody>
      </p:sp>
      <p:cxnSp>
        <p:nvCxnSpPr>
          <p:cNvPr id="577" name="Google Shape;577;p78"/>
          <p:cNvCxnSpPr/>
          <p:nvPr/>
        </p:nvCxnSpPr>
        <p:spPr>
          <a:xfrm flipH="1">
            <a:off x="1859500" y="2038900"/>
            <a:ext cx="655200" cy="246900"/>
          </a:xfrm>
          <a:prstGeom prst="straightConnector1">
            <a:avLst/>
          </a:prstGeom>
          <a:noFill/>
          <a:ln w="9525" cap="flat" cmpd="sng">
            <a:solidFill>
              <a:schemeClr val="dk2"/>
            </a:solidFill>
            <a:prstDash val="solid"/>
            <a:round/>
            <a:headEnd type="none" w="med" len="med"/>
            <a:tailEnd type="triangle" w="med" len="med"/>
          </a:ln>
        </p:spPr>
      </p:cxnSp>
      <p:sp>
        <p:nvSpPr>
          <p:cNvPr id="578" name="Google Shape;578;p78"/>
          <p:cNvSpPr txBox="1"/>
          <p:nvPr/>
        </p:nvSpPr>
        <p:spPr>
          <a:xfrm>
            <a:off x="5644000" y="3204475"/>
            <a:ext cx="30000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dk1"/>
                </a:solidFill>
              </a:rPr>
              <a:t>“Gender” show no significant difference in churn rate.</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582"/>
        <p:cNvGrpSpPr/>
        <p:nvPr/>
      </p:nvGrpSpPr>
      <p:grpSpPr>
        <a:xfrm>
          <a:off x="0" y="0"/>
          <a:ext cx="0" cy="0"/>
          <a:chOff x="0" y="0"/>
          <a:chExt cx="0" cy="0"/>
        </a:xfrm>
      </p:grpSpPr>
      <p:sp>
        <p:nvSpPr>
          <p:cNvPr id="583" name="Google Shape;583;p79"/>
          <p:cNvSpPr txBox="1">
            <a:spLocks noGrp="1"/>
          </p:cNvSpPr>
          <p:nvPr>
            <p:ph type="title"/>
          </p:nvPr>
        </p:nvSpPr>
        <p:spPr>
          <a:xfrm>
            <a:off x="822960" y="214952"/>
            <a:ext cx="7543800" cy="1088100"/>
          </a:xfrm>
          <a:prstGeom prst="rect">
            <a:avLst/>
          </a:prstGeom>
        </p:spPr>
        <p:txBody>
          <a:bodyPr spcFirstLastPara="1" wrap="square" lIns="68575" tIns="34275" rIns="68575" bIns="34275" anchor="b" anchorCtr="0">
            <a:normAutofit fontScale="90000"/>
          </a:bodyPr>
          <a:lstStyle/>
          <a:p>
            <a:pPr marL="0" lvl="0" indent="0" algn="l" rtl="0">
              <a:spcBef>
                <a:spcPts val="0"/>
              </a:spcBef>
              <a:spcAft>
                <a:spcPts val="0"/>
              </a:spcAft>
              <a:buClr>
                <a:srgbClr val="3F3F3F"/>
              </a:buClr>
              <a:buSzPct val="120000"/>
              <a:buFont typeface="Calibri"/>
              <a:buNone/>
            </a:pPr>
            <a:r>
              <a:rPr lang="en" sz="3000" b="1"/>
              <a:t>Data Exploration: </a:t>
            </a:r>
            <a:endParaRPr sz="3000" b="1"/>
          </a:p>
          <a:p>
            <a:pPr marL="0" lvl="0" indent="0" algn="l" rtl="0">
              <a:spcBef>
                <a:spcPts val="0"/>
              </a:spcBef>
              <a:spcAft>
                <a:spcPts val="0"/>
              </a:spcAft>
              <a:buClr>
                <a:srgbClr val="3F3F3F"/>
              </a:buClr>
              <a:buSzPct val="120000"/>
              <a:buFont typeface="Calibri"/>
              <a:buNone/>
            </a:pPr>
            <a:r>
              <a:rPr lang="en" sz="3000" b="1"/>
              <a:t>Numerical Features with High Importance</a:t>
            </a:r>
            <a:endParaRPr sz="2100" b="1"/>
          </a:p>
        </p:txBody>
      </p:sp>
      <p:pic>
        <p:nvPicPr>
          <p:cNvPr id="584" name="Google Shape;584;p79"/>
          <p:cNvPicPr preferRelativeResize="0"/>
          <p:nvPr/>
        </p:nvPicPr>
        <p:blipFill>
          <a:blip r:embed="rId3">
            <a:alphaModFix/>
          </a:blip>
          <a:stretch>
            <a:fillRect/>
          </a:stretch>
        </p:blipFill>
        <p:spPr>
          <a:xfrm>
            <a:off x="923925" y="1460100"/>
            <a:ext cx="4856201" cy="3167275"/>
          </a:xfrm>
          <a:prstGeom prst="rect">
            <a:avLst/>
          </a:prstGeom>
          <a:noFill/>
          <a:ln w="9525" cap="flat" cmpd="sng">
            <a:solidFill>
              <a:schemeClr val="dk2"/>
            </a:solidFill>
            <a:prstDash val="solid"/>
            <a:round/>
            <a:headEnd type="none" w="sm" len="sm"/>
            <a:tailEnd type="none" w="sm" len="sm"/>
          </a:ln>
        </p:spPr>
      </p:pic>
      <p:sp>
        <p:nvSpPr>
          <p:cNvPr id="585" name="Google Shape;585;p79"/>
          <p:cNvSpPr txBox="1"/>
          <p:nvPr/>
        </p:nvSpPr>
        <p:spPr>
          <a:xfrm>
            <a:off x="5856325" y="2412688"/>
            <a:ext cx="2812500" cy="1908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“Tenure” duration shows significant difference in churn rate.</a:t>
            </a:r>
            <a:endParaRPr/>
          </a:p>
          <a:p>
            <a:pPr marL="0" lvl="0" indent="0" algn="l" rtl="0">
              <a:spcBef>
                <a:spcPts val="0"/>
              </a:spcBef>
              <a:spcAft>
                <a:spcPts val="0"/>
              </a:spcAft>
              <a:buNone/>
            </a:pPr>
            <a:endParaRPr/>
          </a:p>
          <a:p>
            <a:pPr marL="0" lvl="0" indent="0" algn="l" rtl="0">
              <a:spcBef>
                <a:spcPts val="0"/>
              </a:spcBef>
              <a:spcAft>
                <a:spcPts val="0"/>
              </a:spcAft>
              <a:buNone/>
            </a:pPr>
            <a:r>
              <a:rPr lang="en"/>
              <a:t>Note: Churn rate decreases as tenure increases.</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586" name="Google Shape;586;p79"/>
          <p:cNvSpPr/>
          <p:nvPr/>
        </p:nvSpPr>
        <p:spPr>
          <a:xfrm>
            <a:off x="609700" y="3007275"/>
            <a:ext cx="266700" cy="1476300"/>
          </a:xfrm>
          <a:prstGeom prst="leftBrace">
            <a:avLst>
              <a:gd name="adj1" fmla="val 50000"/>
              <a:gd name="adj2" fmla="val 49035"/>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79"/>
          <p:cNvSpPr txBox="1"/>
          <p:nvPr/>
        </p:nvSpPr>
        <p:spPr>
          <a:xfrm>
            <a:off x="104775" y="3529875"/>
            <a:ext cx="6858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a:t>Customer churn</a:t>
            </a:r>
            <a:endParaRPr sz="600"/>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591"/>
        <p:cNvGrpSpPr/>
        <p:nvPr/>
      </p:nvGrpSpPr>
      <p:grpSpPr>
        <a:xfrm>
          <a:off x="0" y="0"/>
          <a:ext cx="0" cy="0"/>
          <a:chOff x="0" y="0"/>
          <a:chExt cx="0" cy="0"/>
        </a:xfrm>
      </p:grpSpPr>
      <p:sp>
        <p:nvSpPr>
          <p:cNvPr id="592" name="Google Shape;592;p80"/>
          <p:cNvSpPr txBox="1">
            <a:spLocks noGrp="1"/>
          </p:cNvSpPr>
          <p:nvPr>
            <p:ph type="title"/>
          </p:nvPr>
        </p:nvSpPr>
        <p:spPr>
          <a:xfrm>
            <a:off x="822960" y="214952"/>
            <a:ext cx="7543800" cy="1088100"/>
          </a:xfrm>
          <a:prstGeom prst="rect">
            <a:avLst/>
          </a:prstGeom>
        </p:spPr>
        <p:txBody>
          <a:bodyPr spcFirstLastPara="1" wrap="square" lIns="68575" tIns="34275" rIns="68575" bIns="34275" anchor="b" anchorCtr="0">
            <a:normAutofit fontScale="90000"/>
          </a:bodyPr>
          <a:lstStyle/>
          <a:p>
            <a:pPr marL="0" lvl="0" indent="0" algn="l" rtl="0">
              <a:spcBef>
                <a:spcPts val="0"/>
              </a:spcBef>
              <a:spcAft>
                <a:spcPts val="0"/>
              </a:spcAft>
              <a:buClr>
                <a:srgbClr val="3F3F3F"/>
              </a:buClr>
              <a:buSzPct val="120000"/>
              <a:buFont typeface="Calibri"/>
              <a:buNone/>
            </a:pPr>
            <a:r>
              <a:rPr lang="en" sz="3000" b="1"/>
              <a:t>Data Exploration: </a:t>
            </a:r>
            <a:endParaRPr sz="3000" b="1"/>
          </a:p>
          <a:p>
            <a:pPr marL="0" lvl="0" indent="0" algn="l" rtl="0">
              <a:spcBef>
                <a:spcPts val="0"/>
              </a:spcBef>
              <a:spcAft>
                <a:spcPts val="0"/>
              </a:spcAft>
              <a:buClr>
                <a:srgbClr val="3F3F3F"/>
              </a:buClr>
              <a:buSzPct val="120000"/>
              <a:buFont typeface="Calibri"/>
              <a:buNone/>
            </a:pPr>
            <a:r>
              <a:rPr lang="en" sz="3000" b="1"/>
              <a:t>Numerical Features with Some Importance</a:t>
            </a:r>
            <a:endParaRPr sz="2100" b="1"/>
          </a:p>
        </p:txBody>
      </p:sp>
      <p:sp>
        <p:nvSpPr>
          <p:cNvPr id="593" name="Google Shape;593;p80"/>
          <p:cNvSpPr txBox="1"/>
          <p:nvPr/>
        </p:nvSpPr>
        <p:spPr>
          <a:xfrm>
            <a:off x="6192250" y="1996900"/>
            <a:ext cx="2265900" cy="1477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“Total Charge” show some significant difference in churn rate. </a:t>
            </a:r>
            <a:endParaRPr/>
          </a:p>
          <a:p>
            <a:pPr marL="0" lvl="0" indent="0" algn="l" rtl="0">
              <a:spcBef>
                <a:spcPts val="0"/>
              </a:spcBef>
              <a:spcAft>
                <a:spcPts val="0"/>
              </a:spcAft>
              <a:buNone/>
            </a:pPr>
            <a:endParaRPr/>
          </a:p>
          <a:p>
            <a:pPr marL="0" lvl="0" indent="0" algn="l" rtl="0">
              <a:spcBef>
                <a:spcPts val="0"/>
              </a:spcBef>
              <a:spcAft>
                <a:spcPts val="0"/>
              </a:spcAft>
              <a:buNone/>
            </a:pPr>
            <a:r>
              <a:rPr lang="en"/>
              <a:t>The pattern is similar to “Tenure”. </a:t>
            </a:r>
            <a:endParaRPr/>
          </a:p>
        </p:txBody>
      </p:sp>
      <p:pic>
        <p:nvPicPr>
          <p:cNvPr id="594" name="Google Shape;594;p80"/>
          <p:cNvPicPr preferRelativeResize="0"/>
          <p:nvPr/>
        </p:nvPicPr>
        <p:blipFill>
          <a:blip r:embed="rId3">
            <a:alphaModFix/>
          </a:blip>
          <a:stretch>
            <a:fillRect/>
          </a:stretch>
        </p:blipFill>
        <p:spPr>
          <a:xfrm>
            <a:off x="910725" y="1491375"/>
            <a:ext cx="5281524" cy="3099151"/>
          </a:xfrm>
          <a:prstGeom prst="rect">
            <a:avLst/>
          </a:prstGeom>
          <a:noFill/>
          <a:ln w="9525" cap="flat" cmpd="sng">
            <a:solidFill>
              <a:srgbClr val="000000"/>
            </a:solidFill>
            <a:prstDash val="solid"/>
            <a:round/>
            <a:headEnd type="none" w="sm" len="sm"/>
            <a:tailEnd type="none" w="sm" len="sm"/>
          </a:ln>
          <a:effectLst>
            <a:outerShdw blurRad="57150" dist="19050" dir="5400000" algn="bl" rotWithShape="0">
              <a:srgbClr val="000000">
                <a:alpha val="50000"/>
              </a:srgbClr>
            </a:outerShdw>
          </a:effectLst>
        </p:spPr>
      </p:pic>
      <p:sp>
        <p:nvSpPr>
          <p:cNvPr id="595" name="Google Shape;595;p80"/>
          <p:cNvSpPr/>
          <p:nvPr/>
        </p:nvSpPr>
        <p:spPr>
          <a:xfrm>
            <a:off x="533500" y="3395475"/>
            <a:ext cx="266700" cy="1088100"/>
          </a:xfrm>
          <a:prstGeom prst="leftBrace">
            <a:avLst>
              <a:gd name="adj1" fmla="val 50000"/>
              <a:gd name="adj2" fmla="val 49035"/>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80"/>
          <p:cNvSpPr txBox="1"/>
          <p:nvPr/>
        </p:nvSpPr>
        <p:spPr>
          <a:xfrm>
            <a:off x="38200" y="3678675"/>
            <a:ext cx="6858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a:t>Customer churn</a:t>
            </a:r>
            <a:endParaRPr sz="600"/>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600"/>
        <p:cNvGrpSpPr/>
        <p:nvPr/>
      </p:nvGrpSpPr>
      <p:grpSpPr>
        <a:xfrm>
          <a:off x="0" y="0"/>
          <a:ext cx="0" cy="0"/>
          <a:chOff x="0" y="0"/>
          <a:chExt cx="0" cy="0"/>
        </a:xfrm>
      </p:grpSpPr>
      <p:sp>
        <p:nvSpPr>
          <p:cNvPr id="601" name="Google Shape;601;p81"/>
          <p:cNvSpPr txBox="1">
            <a:spLocks noGrp="1"/>
          </p:cNvSpPr>
          <p:nvPr>
            <p:ph type="title"/>
          </p:nvPr>
        </p:nvSpPr>
        <p:spPr>
          <a:xfrm>
            <a:off x="822960" y="214952"/>
            <a:ext cx="7543800" cy="1088100"/>
          </a:xfrm>
          <a:prstGeom prst="rect">
            <a:avLst/>
          </a:prstGeom>
        </p:spPr>
        <p:txBody>
          <a:bodyPr spcFirstLastPara="1" wrap="square" lIns="68575" tIns="34275" rIns="68575" bIns="34275" anchor="b" anchorCtr="0">
            <a:normAutofit fontScale="90000"/>
          </a:bodyPr>
          <a:lstStyle/>
          <a:p>
            <a:pPr marL="0" lvl="0" indent="0" algn="l" rtl="0">
              <a:spcBef>
                <a:spcPts val="0"/>
              </a:spcBef>
              <a:spcAft>
                <a:spcPts val="0"/>
              </a:spcAft>
              <a:buClr>
                <a:srgbClr val="3F3F3F"/>
              </a:buClr>
              <a:buSzPct val="120000"/>
              <a:buFont typeface="Calibri"/>
              <a:buNone/>
            </a:pPr>
            <a:r>
              <a:rPr lang="en" sz="3000" b="1"/>
              <a:t>Data Exploration: </a:t>
            </a:r>
            <a:endParaRPr sz="3000" b="1"/>
          </a:p>
          <a:p>
            <a:pPr marL="0" lvl="0" indent="0" algn="l" rtl="0">
              <a:spcBef>
                <a:spcPts val="0"/>
              </a:spcBef>
              <a:spcAft>
                <a:spcPts val="0"/>
              </a:spcAft>
              <a:buClr>
                <a:srgbClr val="3F3F3F"/>
              </a:buClr>
              <a:buSzPct val="120000"/>
              <a:buFont typeface="Calibri"/>
              <a:buNone/>
            </a:pPr>
            <a:r>
              <a:rPr lang="en" sz="3000" b="1"/>
              <a:t>Numerical Features with Some Importance</a:t>
            </a:r>
            <a:endParaRPr sz="2100" b="1"/>
          </a:p>
        </p:txBody>
      </p:sp>
      <p:sp>
        <p:nvSpPr>
          <p:cNvPr id="602" name="Google Shape;602;p81"/>
          <p:cNvSpPr txBox="1"/>
          <p:nvPr/>
        </p:nvSpPr>
        <p:spPr>
          <a:xfrm>
            <a:off x="5551400" y="2520700"/>
            <a:ext cx="2812500" cy="1046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“Monthly Charge” show some significant difference in churn rate for monthly charges between $70 to $100.</a:t>
            </a:r>
            <a:endParaRPr/>
          </a:p>
        </p:txBody>
      </p:sp>
      <p:grpSp>
        <p:nvGrpSpPr>
          <p:cNvPr id="603" name="Google Shape;603;p81"/>
          <p:cNvGrpSpPr/>
          <p:nvPr/>
        </p:nvGrpSpPr>
        <p:grpSpPr>
          <a:xfrm>
            <a:off x="911450" y="1497000"/>
            <a:ext cx="4639949" cy="3161550"/>
            <a:chOff x="1086225" y="1497000"/>
            <a:chExt cx="4639949" cy="3161550"/>
          </a:xfrm>
        </p:grpSpPr>
        <p:pic>
          <p:nvPicPr>
            <p:cNvPr id="604" name="Google Shape;604;p81"/>
            <p:cNvPicPr preferRelativeResize="0"/>
            <p:nvPr/>
          </p:nvPicPr>
          <p:blipFill>
            <a:blip r:embed="rId3">
              <a:alphaModFix/>
            </a:blip>
            <a:stretch>
              <a:fillRect/>
            </a:stretch>
          </p:blipFill>
          <p:spPr>
            <a:xfrm>
              <a:off x="1086225" y="1497000"/>
              <a:ext cx="4639949" cy="3161550"/>
            </a:xfrm>
            <a:prstGeom prst="rect">
              <a:avLst/>
            </a:prstGeom>
            <a:noFill/>
            <a:ln w="9525" cap="flat" cmpd="sng">
              <a:solidFill>
                <a:schemeClr val="dk2"/>
              </a:solidFill>
              <a:prstDash val="solid"/>
              <a:round/>
              <a:headEnd type="none" w="sm" len="sm"/>
              <a:tailEnd type="none" w="sm" len="sm"/>
            </a:ln>
          </p:spPr>
        </p:pic>
        <p:sp>
          <p:nvSpPr>
            <p:cNvPr id="605" name="Google Shape;605;p81"/>
            <p:cNvSpPr/>
            <p:nvPr/>
          </p:nvSpPr>
          <p:spPr>
            <a:xfrm>
              <a:off x="3547675" y="3446250"/>
              <a:ext cx="1179300" cy="1212300"/>
            </a:xfrm>
            <a:prstGeom prst="roundRect">
              <a:avLst>
                <a:gd name="adj" fmla="val 16667"/>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609"/>
        <p:cNvGrpSpPr/>
        <p:nvPr/>
      </p:nvGrpSpPr>
      <p:grpSpPr>
        <a:xfrm>
          <a:off x="0" y="0"/>
          <a:ext cx="0" cy="0"/>
          <a:chOff x="0" y="0"/>
          <a:chExt cx="0" cy="0"/>
        </a:xfrm>
      </p:grpSpPr>
      <p:sp>
        <p:nvSpPr>
          <p:cNvPr id="610" name="Google Shape;610;p82"/>
          <p:cNvSpPr txBox="1">
            <a:spLocks noGrp="1"/>
          </p:cNvSpPr>
          <p:nvPr>
            <p:ph type="title"/>
          </p:nvPr>
        </p:nvSpPr>
        <p:spPr>
          <a:xfrm>
            <a:off x="899160" y="214952"/>
            <a:ext cx="7543800" cy="1088100"/>
          </a:xfrm>
          <a:prstGeom prst="rect">
            <a:avLst/>
          </a:prstGeom>
        </p:spPr>
        <p:txBody>
          <a:bodyPr spcFirstLastPara="1" wrap="square" lIns="68575" tIns="34275" rIns="68575" bIns="34275" anchor="b" anchorCtr="0">
            <a:normAutofit/>
          </a:bodyPr>
          <a:lstStyle/>
          <a:p>
            <a:pPr marL="0" lvl="0" indent="0" algn="l" rtl="0">
              <a:spcBef>
                <a:spcPts val="0"/>
              </a:spcBef>
              <a:spcAft>
                <a:spcPts val="0"/>
              </a:spcAft>
              <a:buNone/>
            </a:pPr>
            <a:r>
              <a:rPr lang="en" sz="3000" b="1"/>
              <a:t>Correlation Among Variables</a:t>
            </a:r>
            <a:endParaRPr/>
          </a:p>
        </p:txBody>
      </p:sp>
      <p:sp>
        <p:nvSpPr>
          <p:cNvPr id="611" name="Google Shape;611;p82"/>
          <p:cNvSpPr txBox="1">
            <a:spLocks noGrp="1"/>
          </p:cNvSpPr>
          <p:nvPr>
            <p:ph type="body" idx="1"/>
          </p:nvPr>
        </p:nvSpPr>
        <p:spPr>
          <a:xfrm>
            <a:off x="994850" y="1369625"/>
            <a:ext cx="7924800" cy="3017400"/>
          </a:xfrm>
          <a:prstGeom prst="rect">
            <a:avLst/>
          </a:prstGeom>
        </p:spPr>
        <p:txBody>
          <a:bodyPr spcFirstLastPara="1" wrap="square" lIns="0" tIns="34275" rIns="0" bIns="34275" anchor="t" anchorCtr="0">
            <a:normAutofit/>
          </a:bodyPr>
          <a:lstStyle/>
          <a:p>
            <a:pPr marL="0" lvl="0" indent="0" algn="l" rtl="0">
              <a:lnSpc>
                <a:spcPct val="115000"/>
              </a:lnSpc>
              <a:spcBef>
                <a:spcPts val="900"/>
              </a:spcBef>
              <a:spcAft>
                <a:spcPts val="0"/>
              </a:spcAft>
              <a:buNone/>
            </a:pPr>
            <a:r>
              <a:rPr lang="en" sz="1150">
                <a:solidFill>
                  <a:srgbClr val="333333"/>
                </a:solidFill>
                <a:latin typeface="Verdana"/>
                <a:ea typeface="Verdana"/>
                <a:cs typeface="Verdana"/>
                <a:sym typeface="Verdana"/>
              </a:rPr>
              <a:t>Correlation is a statistical measure that expresses the extent to which 2 variables are related. When 2 variables are strongly linked they have </a:t>
            </a:r>
            <a:r>
              <a:rPr lang="en" sz="1150" b="1">
                <a:solidFill>
                  <a:srgbClr val="333333"/>
                </a:solidFill>
                <a:latin typeface="Verdana"/>
                <a:ea typeface="Verdana"/>
                <a:cs typeface="Verdana"/>
                <a:sym typeface="Verdana"/>
              </a:rPr>
              <a:t>High Correlation</a:t>
            </a:r>
            <a:r>
              <a:rPr lang="en" sz="1150">
                <a:solidFill>
                  <a:srgbClr val="333333"/>
                </a:solidFill>
                <a:latin typeface="Verdana"/>
                <a:ea typeface="Verdana"/>
                <a:cs typeface="Verdana"/>
                <a:sym typeface="Verdana"/>
              </a:rPr>
              <a:t>.</a:t>
            </a:r>
            <a:endParaRPr sz="1150">
              <a:solidFill>
                <a:srgbClr val="333333"/>
              </a:solidFill>
              <a:latin typeface="Verdana"/>
              <a:ea typeface="Verdana"/>
              <a:cs typeface="Verdana"/>
              <a:sym typeface="Verdana"/>
            </a:endParaRPr>
          </a:p>
          <a:p>
            <a:pPr marL="0" lvl="0" indent="0" algn="l" rtl="0">
              <a:lnSpc>
                <a:spcPct val="115000"/>
              </a:lnSpc>
              <a:spcBef>
                <a:spcPts val="900"/>
              </a:spcBef>
              <a:spcAft>
                <a:spcPts val="0"/>
              </a:spcAft>
              <a:buNone/>
            </a:pPr>
            <a:r>
              <a:rPr lang="en" sz="1150">
                <a:solidFill>
                  <a:srgbClr val="333333"/>
                </a:solidFill>
                <a:latin typeface="Verdana"/>
                <a:ea typeface="Verdana"/>
                <a:cs typeface="Verdana"/>
                <a:sym typeface="Verdana"/>
              </a:rPr>
              <a:t>There are correlation measures for linear and non-linear relationships. The most common being Pearson correlation coefficient ‘r’ which is sensitive only to linear relationship. It ranges from +1 to -1.</a:t>
            </a:r>
            <a:endParaRPr sz="1150">
              <a:solidFill>
                <a:srgbClr val="333333"/>
              </a:solidFill>
              <a:latin typeface="Verdana"/>
              <a:ea typeface="Verdana"/>
              <a:cs typeface="Verdana"/>
              <a:sym typeface="Verdana"/>
            </a:endParaRPr>
          </a:p>
          <a:p>
            <a:pPr marL="0" lvl="0" indent="0" algn="l" rtl="0">
              <a:lnSpc>
                <a:spcPct val="115000"/>
              </a:lnSpc>
              <a:spcBef>
                <a:spcPts val="1100"/>
              </a:spcBef>
              <a:spcAft>
                <a:spcPts val="0"/>
              </a:spcAft>
              <a:buNone/>
            </a:pPr>
            <a:endParaRPr sz="1150">
              <a:solidFill>
                <a:srgbClr val="333333"/>
              </a:solidFill>
              <a:latin typeface="Verdana"/>
              <a:ea typeface="Verdana"/>
              <a:cs typeface="Verdana"/>
              <a:sym typeface="Verdana"/>
            </a:endParaRPr>
          </a:p>
          <a:p>
            <a:pPr marL="0" lvl="0" indent="0" algn="l" rtl="0">
              <a:spcBef>
                <a:spcPts val="1100"/>
              </a:spcBef>
              <a:spcAft>
                <a:spcPts val="200"/>
              </a:spcAft>
              <a:buNone/>
            </a:pPr>
            <a:endParaRPr sz="1150">
              <a:solidFill>
                <a:srgbClr val="333333"/>
              </a:solidFill>
              <a:latin typeface="Verdana"/>
              <a:ea typeface="Verdana"/>
              <a:cs typeface="Verdana"/>
              <a:sym typeface="Verdana"/>
            </a:endParaRPr>
          </a:p>
        </p:txBody>
      </p:sp>
      <p:pic>
        <p:nvPicPr>
          <p:cNvPr id="612" name="Google Shape;612;p82"/>
          <p:cNvPicPr preferRelativeResize="0"/>
          <p:nvPr/>
        </p:nvPicPr>
        <p:blipFill>
          <a:blip r:embed="rId3">
            <a:alphaModFix/>
          </a:blip>
          <a:stretch>
            <a:fillRect/>
          </a:stretch>
        </p:blipFill>
        <p:spPr>
          <a:xfrm>
            <a:off x="1400275" y="2328525"/>
            <a:ext cx="4814116" cy="1088100"/>
          </a:xfrm>
          <a:prstGeom prst="rect">
            <a:avLst/>
          </a:prstGeom>
          <a:noFill/>
          <a:ln>
            <a:noFill/>
          </a:ln>
        </p:spPr>
      </p:pic>
      <p:sp>
        <p:nvSpPr>
          <p:cNvPr id="613" name="Google Shape;613;p82"/>
          <p:cNvSpPr txBox="1"/>
          <p:nvPr/>
        </p:nvSpPr>
        <p:spPr>
          <a:xfrm>
            <a:off x="899150" y="3299775"/>
            <a:ext cx="8116200" cy="18495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1100"/>
              </a:spcBef>
              <a:spcAft>
                <a:spcPts val="0"/>
              </a:spcAft>
              <a:buNone/>
            </a:pPr>
            <a:r>
              <a:rPr lang="en" sz="1150">
                <a:solidFill>
                  <a:srgbClr val="333333"/>
                </a:solidFill>
                <a:latin typeface="Verdana"/>
                <a:ea typeface="Verdana"/>
                <a:cs typeface="Verdana"/>
                <a:sym typeface="Verdana"/>
              </a:rPr>
              <a:t>In above example, the ‘r’ numerical value shows </a:t>
            </a:r>
            <a:r>
              <a:rPr lang="en" sz="1150" b="1">
                <a:solidFill>
                  <a:srgbClr val="333333"/>
                </a:solidFill>
                <a:latin typeface="Verdana"/>
                <a:ea typeface="Verdana"/>
                <a:cs typeface="Verdana"/>
                <a:sym typeface="Verdana"/>
              </a:rPr>
              <a:t>how strong the correlation is</a:t>
            </a:r>
            <a:r>
              <a:rPr lang="en" sz="1150">
                <a:solidFill>
                  <a:srgbClr val="333333"/>
                </a:solidFill>
                <a:latin typeface="Verdana"/>
                <a:ea typeface="Verdana"/>
                <a:cs typeface="Verdana"/>
                <a:sym typeface="Verdana"/>
              </a:rPr>
              <a:t>, and if it is positive or negative.</a:t>
            </a:r>
            <a:endParaRPr sz="1150">
              <a:solidFill>
                <a:srgbClr val="333333"/>
              </a:solidFill>
              <a:latin typeface="Verdana"/>
              <a:ea typeface="Verdana"/>
              <a:cs typeface="Verdana"/>
              <a:sym typeface="Verdana"/>
            </a:endParaRPr>
          </a:p>
          <a:p>
            <a:pPr marL="457200" lvl="0" indent="0" algn="l" rtl="0">
              <a:lnSpc>
                <a:spcPct val="50000"/>
              </a:lnSpc>
              <a:spcBef>
                <a:spcPts val="1100"/>
              </a:spcBef>
              <a:spcAft>
                <a:spcPts val="0"/>
              </a:spcAft>
              <a:buNone/>
            </a:pPr>
            <a:r>
              <a:rPr lang="en" sz="1150">
                <a:solidFill>
                  <a:srgbClr val="333333"/>
                </a:solidFill>
                <a:latin typeface="Verdana"/>
                <a:ea typeface="Verdana"/>
                <a:cs typeface="Verdana"/>
                <a:sym typeface="Verdana"/>
              </a:rPr>
              <a:t>Correlation is </a:t>
            </a:r>
            <a:r>
              <a:rPr lang="en" sz="1150" b="1">
                <a:solidFill>
                  <a:srgbClr val="333333"/>
                </a:solidFill>
                <a:latin typeface="Verdana"/>
                <a:ea typeface="Verdana"/>
                <a:cs typeface="Verdana"/>
                <a:sym typeface="Verdana"/>
              </a:rPr>
              <a:t>Positive</a:t>
            </a:r>
            <a:r>
              <a:rPr lang="en" sz="1150">
                <a:solidFill>
                  <a:srgbClr val="333333"/>
                </a:solidFill>
                <a:latin typeface="Verdana"/>
                <a:ea typeface="Verdana"/>
                <a:cs typeface="Verdana"/>
                <a:sym typeface="Verdana"/>
              </a:rPr>
              <a:t> when the values </a:t>
            </a:r>
            <a:r>
              <a:rPr lang="en" sz="1150" b="1">
                <a:solidFill>
                  <a:srgbClr val="333333"/>
                </a:solidFill>
                <a:latin typeface="Verdana"/>
                <a:ea typeface="Verdana"/>
                <a:cs typeface="Verdana"/>
                <a:sym typeface="Verdana"/>
              </a:rPr>
              <a:t>increase</a:t>
            </a:r>
            <a:r>
              <a:rPr lang="en" sz="1150">
                <a:solidFill>
                  <a:srgbClr val="333333"/>
                </a:solidFill>
                <a:latin typeface="Verdana"/>
                <a:ea typeface="Verdana"/>
                <a:cs typeface="Verdana"/>
                <a:sym typeface="Verdana"/>
              </a:rPr>
              <a:t> together, and</a:t>
            </a:r>
            <a:endParaRPr sz="1150">
              <a:solidFill>
                <a:srgbClr val="333333"/>
              </a:solidFill>
              <a:latin typeface="Verdana"/>
              <a:ea typeface="Verdana"/>
              <a:cs typeface="Verdana"/>
              <a:sym typeface="Verdana"/>
            </a:endParaRPr>
          </a:p>
          <a:p>
            <a:pPr marL="0" lvl="0" indent="457200" algn="l" rtl="0">
              <a:lnSpc>
                <a:spcPct val="50000"/>
              </a:lnSpc>
              <a:spcBef>
                <a:spcPts val="1100"/>
              </a:spcBef>
              <a:spcAft>
                <a:spcPts val="0"/>
              </a:spcAft>
              <a:buNone/>
            </a:pPr>
            <a:r>
              <a:rPr lang="en" sz="1150">
                <a:solidFill>
                  <a:srgbClr val="333333"/>
                </a:solidFill>
                <a:latin typeface="Verdana"/>
                <a:ea typeface="Verdana"/>
                <a:cs typeface="Verdana"/>
                <a:sym typeface="Verdana"/>
              </a:rPr>
              <a:t>Correlation is </a:t>
            </a:r>
            <a:r>
              <a:rPr lang="en" sz="1150" b="1">
                <a:solidFill>
                  <a:srgbClr val="333333"/>
                </a:solidFill>
                <a:latin typeface="Verdana"/>
                <a:ea typeface="Verdana"/>
                <a:cs typeface="Verdana"/>
                <a:sym typeface="Verdana"/>
              </a:rPr>
              <a:t>Negative</a:t>
            </a:r>
            <a:r>
              <a:rPr lang="en" sz="1150">
                <a:solidFill>
                  <a:srgbClr val="333333"/>
                </a:solidFill>
                <a:latin typeface="Verdana"/>
                <a:ea typeface="Verdana"/>
                <a:cs typeface="Verdana"/>
                <a:sym typeface="Verdana"/>
              </a:rPr>
              <a:t> when one value </a:t>
            </a:r>
            <a:r>
              <a:rPr lang="en" sz="1150" b="1">
                <a:solidFill>
                  <a:srgbClr val="333333"/>
                </a:solidFill>
                <a:latin typeface="Verdana"/>
                <a:ea typeface="Verdana"/>
                <a:cs typeface="Verdana"/>
                <a:sym typeface="Verdana"/>
              </a:rPr>
              <a:t>decreases</a:t>
            </a:r>
            <a:r>
              <a:rPr lang="en" sz="1150">
                <a:solidFill>
                  <a:srgbClr val="333333"/>
                </a:solidFill>
                <a:latin typeface="Verdana"/>
                <a:ea typeface="Verdana"/>
                <a:cs typeface="Verdana"/>
                <a:sym typeface="Verdana"/>
              </a:rPr>
              <a:t> as the other increases </a:t>
            </a:r>
            <a:endParaRPr sz="1150">
              <a:solidFill>
                <a:srgbClr val="333333"/>
              </a:solidFill>
              <a:latin typeface="Verdana"/>
              <a:ea typeface="Verdana"/>
              <a:cs typeface="Verdana"/>
              <a:sym typeface="Verdana"/>
            </a:endParaRPr>
          </a:p>
          <a:p>
            <a:pPr marL="0" lvl="0" indent="0" algn="l" rtl="0">
              <a:lnSpc>
                <a:spcPct val="100000"/>
              </a:lnSpc>
              <a:spcBef>
                <a:spcPts val="1100"/>
              </a:spcBef>
              <a:spcAft>
                <a:spcPts val="0"/>
              </a:spcAft>
              <a:buNone/>
            </a:pPr>
            <a:r>
              <a:rPr lang="en" sz="1150" b="1">
                <a:solidFill>
                  <a:srgbClr val="333333"/>
                </a:solidFill>
                <a:latin typeface="Verdana"/>
                <a:ea typeface="Verdana"/>
                <a:cs typeface="Verdana"/>
                <a:sym typeface="Verdana"/>
              </a:rPr>
              <a:t>Limitations: </a:t>
            </a:r>
            <a:r>
              <a:rPr lang="en" sz="1150">
                <a:solidFill>
                  <a:srgbClr val="333333"/>
                </a:solidFill>
                <a:latin typeface="Verdana"/>
                <a:ea typeface="Verdana"/>
                <a:cs typeface="Verdana"/>
                <a:sym typeface="Verdana"/>
              </a:rPr>
              <a:t>Correlation cannot look at the presence or effect of other variables outside the 2 variables being explored. It does not tell us cause and effect. </a:t>
            </a:r>
            <a:endParaRPr sz="1150">
              <a:solidFill>
                <a:srgbClr val="333333"/>
              </a:solidFill>
              <a:latin typeface="Verdana"/>
              <a:ea typeface="Verdana"/>
              <a:cs typeface="Verdana"/>
              <a:sym typeface="Verdana"/>
            </a:endParaRPr>
          </a:p>
          <a:p>
            <a:pPr marL="0" lvl="0" indent="0" algn="l" rtl="0">
              <a:spcBef>
                <a:spcPts val="1100"/>
              </a:spcBef>
              <a:spcAft>
                <a:spcPts val="0"/>
              </a:spcAft>
              <a:buNone/>
            </a:pPr>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617"/>
        <p:cNvGrpSpPr/>
        <p:nvPr/>
      </p:nvGrpSpPr>
      <p:grpSpPr>
        <a:xfrm>
          <a:off x="0" y="0"/>
          <a:ext cx="0" cy="0"/>
          <a:chOff x="0" y="0"/>
          <a:chExt cx="0" cy="0"/>
        </a:xfrm>
      </p:grpSpPr>
      <p:sp>
        <p:nvSpPr>
          <p:cNvPr id="618" name="Google Shape;618;p83"/>
          <p:cNvSpPr txBox="1">
            <a:spLocks noGrp="1"/>
          </p:cNvSpPr>
          <p:nvPr>
            <p:ph type="title"/>
          </p:nvPr>
        </p:nvSpPr>
        <p:spPr>
          <a:xfrm>
            <a:off x="788899" y="589450"/>
            <a:ext cx="8091300" cy="1088100"/>
          </a:xfrm>
          <a:prstGeom prst="rect">
            <a:avLst/>
          </a:prstGeom>
        </p:spPr>
        <p:txBody>
          <a:bodyPr spcFirstLastPara="1" wrap="square" lIns="68575" tIns="34275" rIns="68575" bIns="34275" anchor="b" anchorCtr="0">
            <a:normAutofit/>
          </a:bodyPr>
          <a:lstStyle/>
          <a:p>
            <a:pPr marL="0" lvl="0" indent="0" algn="l" rtl="0">
              <a:spcBef>
                <a:spcPts val="0"/>
              </a:spcBef>
              <a:spcAft>
                <a:spcPts val="0"/>
              </a:spcAft>
              <a:buClr>
                <a:srgbClr val="3F3F3F"/>
              </a:buClr>
              <a:buSzPts val="3600"/>
              <a:buFont typeface="Calibri"/>
              <a:buNone/>
            </a:pPr>
            <a:r>
              <a:rPr lang="en" sz="3122" b="1"/>
              <a:t>Data Exploration: </a:t>
            </a:r>
            <a:endParaRPr sz="3122" b="1"/>
          </a:p>
          <a:p>
            <a:pPr marL="0" lvl="0" indent="0" algn="l" rtl="0">
              <a:spcBef>
                <a:spcPts val="0"/>
              </a:spcBef>
              <a:spcAft>
                <a:spcPts val="0"/>
              </a:spcAft>
              <a:buClr>
                <a:srgbClr val="3F3F3F"/>
              </a:buClr>
              <a:buSzPts val="3600"/>
              <a:buFont typeface="Calibri"/>
              <a:buNone/>
            </a:pPr>
            <a:r>
              <a:rPr lang="en" sz="3122" b="1"/>
              <a:t>Correlation of Features To Target</a:t>
            </a:r>
            <a:endParaRPr sz="3122" b="1"/>
          </a:p>
          <a:p>
            <a:pPr marL="0" lvl="0" indent="0" algn="l" rtl="0">
              <a:spcBef>
                <a:spcPts val="0"/>
              </a:spcBef>
              <a:spcAft>
                <a:spcPts val="0"/>
              </a:spcAft>
              <a:buNone/>
            </a:pPr>
            <a:endParaRPr sz="1211"/>
          </a:p>
        </p:txBody>
      </p:sp>
      <p:grpSp>
        <p:nvGrpSpPr>
          <p:cNvPr id="619" name="Google Shape;619;p83"/>
          <p:cNvGrpSpPr/>
          <p:nvPr/>
        </p:nvGrpSpPr>
        <p:grpSpPr>
          <a:xfrm>
            <a:off x="864142" y="2298128"/>
            <a:ext cx="7268465" cy="2322738"/>
            <a:chOff x="752794" y="1683468"/>
            <a:chExt cx="8168651" cy="2777731"/>
          </a:xfrm>
        </p:grpSpPr>
        <p:pic>
          <p:nvPicPr>
            <p:cNvPr id="620" name="Google Shape;620;p83"/>
            <p:cNvPicPr preferRelativeResize="0"/>
            <p:nvPr/>
          </p:nvPicPr>
          <p:blipFill>
            <a:blip r:embed="rId3">
              <a:alphaModFix/>
            </a:blip>
            <a:stretch>
              <a:fillRect/>
            </a:stretch>
          </p:blipFill>
          <p:spPr>
            <a:xfrm>
              <a:off x="752794" y="1683468"/>
              <a:ext cx="8168651" cy="2777731"/>
            </a:xfrm>
            <a:prstGeom prst="rect">
              <a:avLst/>
            </a:prstGeom>
            <a:noFill/>
            <a:ln w="9525" cap="flat" cmpd="sng">
              <a:solidFill>
                <a:srgbClr val="000000"/>
              </a:solidFill>
              <a:prstDash val="solid"/>
              <a:round/>
              <a:headEnd type="none" w="sm" len="sm"/>
              <a:tailEnd type="none" w="sm" len="sm"/>
            </a:ln>
          </p:spPr>
        </p:pic>
        <p:sp>
          <p:nvSpPr>
            <p:cNvPr id="621" name="Google Shape;621;p83"/>
            <p:cNvSpPr/>
            <p:nvPr/>
          </p:nvSpPr>
          <p:spPr>
            <a:xfrm>
              <a:off x="2230071" y="4210000"/>
              <a:ext cx="2689800" cy="251100"/>
            </a:xfrm>
            <a:prstGeom prst="roundRect">
              <a:avLst>
                <a:gd name="adj" fmla="val 16667"/>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83"/>
            <p:cNvSpPr/>
            <p:nvPr/>
          </p:nvSpPr>
          <p:spPr>
            <a:xfrm>
              <a:off x="5649288" y="4210000"/>
              <a:ext cx="2689800" cy="251100"/>
            </a:xfrm>
            <a:prstGeom prst="roundRect">
              <a:avLst>
                <a:gd name="adj" fmla="val 16667"/>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3" name="Google Shape;623;p83"/>
          <p:cNvSpPr txBox="1"/>
          <p:nvPr/>
        </p:nvSpPr>
        <p:spPr>
          <a:xfrm>
            <a:off x="788900" y="1497550"/>
            <a:ext cx="8343900" cy="1200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solidFill>
                  <a:schemeClr val="dk1"/>
                </a:solidFill>
              </a:rPr>
              <a:t>Features with </a:t>
            </a:r>
            <a:r>
              <a:rPr lang="en" sz="1100" b="1">
                <a:solidFill>
                  <a:schemeClr val="dk1"/>
                </a:solidFill>
              </a:rPr>
              <a:t>no or negligible correlation</a:t>
            </a:r>
            <a:r>
              <a:rPr lang="en" sz="1100">
                <a:solidFill>
                  <a:schemeClr val="dk1"/>
                </a:solidFill>
              </a:rPr>
              <a:t> to Target: Gender, Phone Service. Drop no/negligible correlation features from model.</a:t>
            </a:r>
            <a:endParaRPr sz="1100">
              <a:solidFill>
                <a:schemeClr val="dk1"/>
              </a:solidFill>
            </a:endParaRPr>
          </a:p>
          <a:p>
            <a:pPr marL="0" lvl="0" indent="0" algn="l" rtl="0">
              <a:spcBef>
                <a:spcPts val="0"/>
              </a:spcBef>
              <a:spcAft>
                <a:spcPts val="0"/>
              </a:spcAft>
              <a:buNone/>
            </a:pPr>
            <a:endParaRPr sz="1100"/>
          </a:p>
          <a:p>
            <a:pPr marL="0" lvl="0" indent="0" algn="l" rtl="0">
              <a:spcBef>
                <a:spcPts val="0"/>
              </a:spcBef>
              <a:spcAft>
                <a:spcPts val="0"/>
              </a:spcAft>
              <a:buNone/>
            </a:pPr>
            <a:r>
              <a:rPr lang="en" sz="1100"/>
              <a:t>Features with </a:t>
            </a:r>
            <a:r>
              <a:rPr lang="en" sz="1100" b="1"/>
              <a:t>very weak or weak</a:t>
            </a:r>
            <a:r>
              <a:rPr lang="en" sz="1100"/>
              <a:t> </a:t>
            </a:r>
            <a:r>
              <a:rPr lang="en" sz="1100" b="1"/>
              <a:t>correlation</a:t>
            </a:r>
            <a:r>
              <a:rPr lang="en" sz="1100"/>
              <a:t> to Target: Tenure, Total Charges, Monthly Charges, Paperless Billing, Dependents, Senior Citizen, Partner.</a:t>
            </a:r>
            <a:endParaRPr sz="1100"/>
          </a:p>
          <a:p>
            <a:pPr marL="0" lvl="0" indent="0" algn="l" rtl="0">
              <a:spcBef>
                <a:spcPts val="0"/>
              </a:spcBef>
              <a:spcAft>
                <a:spcPts val="0"/>
              </a:spcAft>
              <a:buNone/>
            </a:pPr>
            <a:endParaRPr sz="1100"/>
          </a:p>
          <a:p>
            <a:pPr marL="0" lvl="0" indent="0" algn="l" rtl="0">
              <a:spcBef>
                <a:spcPts val="0"/>
              </a:spcBef>
              <a:spcAft>
                <a:spcPts val="0"/>
              </a:spcAft>
              <a:buNone/>
            </a:pPr>
            <a:endParaRPr sz="1100"/>
          </a:p>
        </p:txBody>
      </p:sp>
      <p:cxnSp>
        <p:nvCxnSpPr>
          <p:cNvPr id="624" name="Google Shape;624;p83"/>
          <p:cNvCxnSpPr/>
          <p:nvPr/>
        </p:nvCxnSpPr>
        <p:spPr>
          <a:xfrm flipH="1">
            <a:off x="1981100" y="1767675"/>
            <a:ext cx="11100" cy="2661300"/>
          </a:xfrm>
          <a:prstGeom prst="straightConnector1">
            <a:avLst/>
          </a:prstGeom>
          <a:noFill/>
          <a:ln w="9525" cap="flat" cmpd="sng">
            <a:solidFill>
              <a:schemeClr val="dk2"/>
            </a:solidFill>
            <a:prstDash val="solid"/>
            <a:round/>
            <a:headEnd type="none" w="med" len="med"/>
            <a:tailEnd type="triangle" w="med" len="med"/>
          </a:ln>
        </p:spPr>
      </p:cxnSp>
      <p:cxnSp>
        <p:nvCxnSpPr>
          <p:cNvPr id="625" name="Google Shape;625;p83"/>
          <p:cNvCxnSpPr/>
          <p:nvPr/>
        </p:nvCxnSpPr>
        <p:spPr>
          <a:xfrm>
            <a:off x="2059725" y="1767675"/>
            <a:ext cx="2674500" cy="2642700"/>
          </a:xfrm>
          <a:prstGeom prst="straightConnector1">
            <a:avLst/>
          </a:prstGeom>
          <a:noFill/>
          <a:ln w="9525" cap="flat" cmpd="sng">
            <a:solidFill>
              <a:schemeClr val="dk2"/>
            </a:solidFill>
            <a:prstDash val="solid"/>
            <a:round/>
            <a:headEnd type="none" w="med" len="med"/>
            <a:tailEnd type="triangle" w="med" len="med"/>
          </a:ln>
        </p:spPr>
      </p:cxnSp>
      <p:cxnSp>
        <p:nvCxnSpPr>
          <p:cNvPr id="626" name="Google Shape;626;p83"/>
          <p:cNvCxnSpPr/>
          <p:nvPr/>
        </p:nvCxnSpPr>
        <p:spPr>
          <a:xfrm>
            <a:off x="2318600" y="2082800"/>
            <a:ext cx="4070400" cy="2337600"/>
          </a:xfrm>
          <a:prstGeom prst="straightConnector1">
            <a:avLst/>
          </a:prstGeom>
          <a:noFill/>
          <a:ln w="9525" cap="flat" cmpd="sng">
            <a:solidFill>
              <a:srgbClr val="FF0000"/>
            </a:solidFill>
            <a:prstDash val="solid"/>
            <a:round/>
            <a:headEnd type="none" w="med" len="med"/>
            <a:tailEnd type="triangle" w="med" len="med"/>
          </a:ln>
        </p:spPr>
      </p:cxnSp>
      <p:cxnSp>
        <p:nvCxnSpPr>
          <p:cNvPr id="627" name="Google Shape;627;p83"/>
          <p:cNvCxnSpPr>
            <a:endCxn id="621" idx="0"/>
          </p:cNvCxnSpPr>
          <p:nvPr/>
        </p:nvCxnSpPr>
        <p:spPr>
          <a:xfrm>
            <a:off x="2251214" y="2094213"/>
            <a:ext cx="1124100" cy="2316600"/>
          </a:xfrm>
          <a:prstGeom prst="straightConnector1">
            <a:avLst/>
          </a:prstGeom>
          <a:noFill/>
          <a:ln w="9525" cap="flat" cmpd="sng">
            <a:solidFill>
              <a:srgbClr val="FF0000"/>
            </a:solidFill>
            <a:prstDash val="solid"/>
            <a:round/>
            <a:headEnd type="none" w="med" len="med"/>
            <a:tailEnd type="triangle" w="med" len="med"/>
          </a:ln>
        </p:spPr>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pic>
        <p:nvPicPr>
          <p:cNvPr id="112" name="Google Shape;112;p21"/>
          <p:cNvPicPr preferRelativeResize="0"/>
          <p:nvPr/>
        </p:nvPicPr>
        <p:blipFill>
          <a:blip r:embed="rId3">
            <a:alphaModFix amt="35000"/>
          </a:blip>
          <a:stretch>
            <a:fillRect/>
          </a:stretch>
        </p:blipFill>
        <p:spPr>
          <a:xfrm>
            <a:off x="98700" y="285750"/>
            <a:ext cx="9143999" cy="4572000"/>
          </a:xfrm>
          <a:prstGeom prst="rect">
            <a:avLst/>
          </a:prstGeom>
          <a:noFill/>
          <a:ln>
            <a:noFill/>
          </a:ln>
        </p:spPr>
      </p:pic>
      <p:sp>
        <p:nvSpPr>
          <p:cNvPr id="113" name="Google Shape;113;p21"/>
          <p:cNvSpPr txBox="1"/>
          <p:nvPr/>
        </p:nvSpPr>
        <p:spPr>
          <a:xfrm>
            <a:off x="3053100" y="1336025"/>
            <a:ext cx="6090900" cy="3357900"/>
          </a:xfrm>
          <a:prstGeom prst="rect">
            <a:avLst/>
          </a:prstGeom>
          <a:noFill/>
          <a:ln>
            <a:noFill/>
          </a:ln>
        </p:spPr>
        <p:txBody>
          <a:bodyPr spcFirstLastPara="1" wrap="square" lIns="91425" tIns="91425" rIns="91425" bIns="91425" anchor="t" anchorCtr="0">
            <a:normAutofit lnSpcReduction="10000"/>
          </a:bodyPr>
          <a:lstStyle/>
          <a:p>
            <a:pPr marL="457200" lvl="0" indent="-349250" algn="l" rtl="0">
              <a:lnSpc>
                <a:spcPct val="115000"/>
              </a:lnSpc>
              <a:spcBef>
                <a:spcPts val="1500"/>
              </a:spcBef>
              <a:spcAft>
                <a:spcPts val="0"/>
              </a:spcAft>
              <a:buClr>
                <a:srgbClr val="1C4587"/>
              </a:buClr>
              <a:buSzPts val="1900"/>
              <a:buChar char="●"/>
            </a:pPr>
            <a:r>
              <a:rPr lang="en" sz="1900" b="1">
                <a:solidFill>
                  <a:srgbClr val="1C4587"/>
                </a:solidFill>
              </a:rPr>
              <a:t>Customer churn is calculated by the number of customers who leave a company during a given time period. In a more down-to-earth sense, churn rate can show how your business is doing ...</a:t>
            </a:r>
            <a:endParaRPr sz="1900" b="1">
              <a:solidFill>
                <a:srgbClr val="1C4587"/>
              </a:solidFill>
            </a:endParaRPr>
          </a:p>
          <a:p>
            <a:pPr marL="457200" lvl="0" indent="0" algn="l" rtl="0">
              <a:lnSpc>
                <a:spcPct val="115000"/>
              </a:lnSpc>
              <a:spcBef>
                <a:spcPts val="1500"/>
              </a:spcBef>
              <a:spcAft>
                <a:spcPts val="0"/>
              </a:spcAft>
              <a:buNone/>
            </a:pPr>
            <a:endParaRPr sz="1900" b="1">
              <a:solidFill>
                <a:srgbClr val="1C4587"/>
              </a:solidFill>
            </a:endParaRPr>
          </a:p>
          <a:p>
            <a:pPr marL="457200" lvl="0" indent="-349250" algn="l" rtl="0">
              <a:lnSpc>
                <a:spcPct val="115000"/>
              </a:lnSpc>
              <a:spcBef>
                <a:spcPts val="1500"/>
              </a:spcBef>
              <a:spcAft>
                <a:spcPts val="0"/>
              </a:spcAft>
              <a:buClr>
                <a:srgbClr val="1C4587"/>
              </a:buClr>
              <a:buSzPts val="1900"/>
              <a:buChar char="●"/>
            </a:pPr>
            <a:r>
              <a:rPr lang="en" sz="1900" b="1">
                <a:solidFill>
                  <a:srgbClr val="1C4587"/>
                </a:solidFill>
              </a:rPr>
              <a:t>In short  , it costs </a:t>
            </a:r>
            <a:r>
              <a:rPr lang="en" sz="1900" b="1" i="1" u="sng">
                <a:solidFill>
                  <a:srgbClr val="1C4587"/>
                </a:solidFill>
              </a:rPr>
              <a:t>too much to ignore</a:t>
            </a:r>
            <a:r>
              <a:rPr lang="en" sz="1900" b="1" u="sng">
                <a:solidFill>
                  <a:srgbClr val="1C4587"/>
                </a:solidFill>
              </a:rPr>
              <a:t>  </a:t>
            </a:r>
            <a:r>
              <a:rPr lang="en" sz="1900" b="1">
                <a:solidFill>
                  <a:srgbClr val="1C4587"/>
                </a:solidFill>
              </a:rPr>
              <a:t>customers who stop doing business with you</a:t>
            </a:r>
            <a:endParaRPr sz="2000" b="1">
              <a:solidFill>
                <a:srgbClr val="1C4587"/>
              </a:solidFill>
            </a:endParaRPr>
          </a:p>
        </p:txBody>
      </p:sp>
      <p:sp>
        <p:nvSpPr>
          <p:cNvPr id="114" name="Google Shape;114;p21"/>
          <p:cNvSpPr txBox="1"/>
          <p:nvPr/>
        </p:nvSpPr>
        <p:spPr>
          <a:xfrm>
            <a:off x="477275" y="140650"/>
            <a:ext cx="3595200" cy="10380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1500"/>
              </a:spcBef>
              <a:spcAft>
                <a:spcPts val="0"/>
              </a:spcAft>
              <a:buNone/>
            </a:pPr>
            <a:r>
              <a:rPr lang="en" sz="3100" i="1">
                <a:solidFill>
                  <a:srgbClr val="073763"/>
                </a:solidFill>
                <a:latin typeface="Impact"/>
                <a:ea typeface="Impact"/>
                <a:cs typeface="Impact"/>
                <a:sym typeface="Impact"/>
              </a:rPr>
              <a:t>Customer churn</a:t>
            </a:r>
            <a:endParaRPr sz="3200" i="1">
              <a:solidFill>
                <a:srgbClr val="073763"/>
              </a:solidFill>
              <a:latin typeface="Impact"/>
              <a:ea typeface="Impact"/>
              <a:cs typeface="Impact"/>
              <a:sym typeface="Impact"/>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631"/>
        <p:cNvGrpSpPr/>
        <p:nvPr/>
      </p:nvGrpSpPr>
      <p:grpSpPr>
        <a:xfrm>
          <a:off x="0" y="0"/>
          <a:ext cx="0" cy="0"/>
          <a:chOff x="0" y="0"/>
          <a:chExt cx="0" cy="0"/>
        </a:xfrm>
      </p:grpSpPr>
      <p:sp>
        <p:nvSpPr>
          <p:cNvPr id="632" name="Google Shape;632;p84"/>
          <p:cNvSpPr txBox="1">
            <a:spLocks noGrp="1"/>
          </p:cNvSpPr>
          <p:nvPr>
            <p:ph type="title"/>
          </p:nvPr>
        </p:nvSpPr>
        <p:spPr>
          <a:xfrm>
            <a:off x="822949" y="214950"/>
            <a:ext cx="7991100" cy="1088100"/>
          </a:xfrm>
          <a:prstGeom prst="rect">
            <a:avLst/>
          </a:prstGeom>
        </p:spPr>
        <p:txBody>
          <a:bodyPr spcFirstLastPara="1" wrap="square" lIns="68575" tIns="34275" rIns="68575" bIns="34275" anchor="b" anchorCtr="0">
            <a:normAutofit/>
          </a:bodyPr>
          <a:lstStyle/>
          <a:p>
            <a:pPr marL="0" lvl="0" indent="0" algn="l" rtl="0">
              <a:spcBef>
                <a:spcPts val="0"/>
              </a:spcBef>
              <a:spcAft>
                <a:spcPts val="0"/>
              </a:spcAft>
              <a:buClr>
                <a:schemeClr val="dk1"/>
              </a:buClr>
              <a:buSzPts val="1100"/>
              <a:buFont typeface="Arial"/>
              <a:buNone/>
            </a:pPr>
            <a:r>
              <a:rPr lang="en" sz="3000" b="1"/>
              <a:t>Diagnostic Summary: Feature Importance </a:t>
            </a:r>
            <a:endParaRPr/>
          </a:p>
        </p:txBody>
      </p:sp>
      <p:sp>
        <p:nvSpPr>
          <p:cNvPr id="633" name="Google Shape;633;p84"/>
          <p:cNvSpPr txBox="1">
            <a:spLocks noGrp="1"/>
          </p:cNvSpPr>
          <p:nvPr>
            <p:ph type="body" idx="1"/>
          </p:nvPr>
        </p:nvSpPr>
        <p:spPr>
          <a:xfrm>
            <a:off x="924960" y="1496650"/>
            <a:ext cx="7543800" cy="3017400"/>
          </a:xfrm>
          <a:prstGeom prst="rect">
            <a:avLst/>
          </a:prstGeom>
        </p:spPr>
        <p:txBody>
          <a:bodyPr spcFirstLastPara="1" wrap="square" lIns="0" tIns="34275" rIns="0" bIns="34275" anchor="t" anchorCtr="0">
            <a:normAutofit/>
          </a:bodyPr>
          <a:lstStyle/>
          <a:p>
            <a:pPr marL="0" lvl="0" indent="0" algn="l" rtl="0">
              <a:spcBef>
                <a:spcPts val="900"/>
              </a:spcBef>
              <a:spcAft>
                <a:spcPts val="0"/>
              </a:spcAft>
              <a:buClr>
                <a:schemeClr val="dk1"/>
              </a:buClr>
              <a:buSzPts val="1100"/>
              <a:buFont typeface="Arial"/>
              <a:buNone/>
            </a:pPr>
            <a:r>
              <a:rPr lang="en" sz="1800"/>
              <a:t>Important Features</a:t>
            </a:r>
            <a:endParaRPr sz="1800"/>
          </a:p>
          <a:p>
            <a:pPr marL="457200" lvl="0" indent="-342900" algn="l" rtl="0">
              <a:spcBef>
                <a:spcPts val="0"/>
              </a:spcBef>
              <a:spcAft>
                <a:spcPts val="0"/>
              </a:spcAft>
              <a:buSzPts val="1800"/>
              <a:buChar char="●"/>
            </a:pPr>
            <a:r>
              <a:rPr lang="en" sz="1800"/>
              <a:t>Contract Type</a:t>
            </a:r>
            <a:endParaRPr sz="1800"/>
          </a:p>
          <a:p>
            <a:pPr marL="457200" lvl="0" indent="-342900" algn="l" rtl="0">
              <a:spcBef>
                <a:spcPts val="0"/>
              </a:spcBef>
              <a:spcAft>
                <a:spcPts val="0"/>
              </a:spcAft>
              <a:buSzPts val="1800"/>
              <a:buChar char="●"/>
            </a:pPr>
            <a:r>
              <a:rPr lang="en" sz="1800"/>
              <a:t>Payment Method</a:t>
            </a:r>
            <a:endParaRPr sz="1800"/>
          </a:p>
          <a:p>
            <a:pPr marL="457200" lvl="0" indent="-342900" algn="l" rtl="0">
              <a:spcBef>
                <a:spcPts val="0"/>
              </a:spcBef>
              <a:spcAft>
                <a:spcPts val="0"/>
              </a:spcAft>
              <a:buSzPts val="1800"/>
              <a:buChar char="●"/>
            </a:pPr>
            <a:r>
              <a:rPr lang="en" sz="1800"/>
              <a:t>Tenure</a:t>
            </a:r>
            <a:endParaRPr sz="1800"/>
          </a:p>
          <a:p>
            <a:pPr marL="457200" lvl="0" indent="-342900" algn="l" rtl="0">
              <a:spcBef>
                <a:spcPts val="0"/>
              </a:spcBef>
              <a:spcAft>
                <a:spcPts val="0"/>
              </a:spcAft>
              <a:buSzPts val="1800"/>
              <a:buChar char="●"/>
            </a:pPr>
            <a:r>
              <a:rPr lang="en" sz="1800"/>
              <a:t>Total Charges</a:t>
            </a:r>
            <a:endParaRPr sz="1800"/>
          </a:p>
          <a:p>
            <a:pPr marL="0" lvl="0" indent="0" algn="l" rtl="0">
              <a:spcBef>
                <a:spcPts val="900"/>
              </a:spcBef>
              <a:spcAft>
                <a:spcPts val="0"/>
              </a:spcAft>
              <a:buClr>
                <a:schemeClr val="dk1"/>
              </a:buClr>
              <a:buSzPts val="1100"/>
              <a:buFont typeface="Arial"/>
              <a:buNone/>
            </a:pPr>
            <a:r>
              <a:rPr lang="en" sz="1800"/>
              <a:t>Not Important Features</a:t>
            </a:r>
            <a:endParaRPr sz="1800"/>
          </a:p>
          <a:p>
            <a:pPr marL="457200" lvl="0" indent="-342900" algn="l" rtl="0">
              <a:spcBef>
                <a:spcPts val="0"/>
              </a:spcBef>
              <a:spcAft>
                <a:spcPts val="0"/>
              </a:spcAft>
              <a:buSzPts val="1800"/>
              <a:buChar char="●"/>
            </a:pPr>
            <a:r>
              <a:rPr lang="en" sz="1800"/>
              <a:t>Gender</a:t>
            </a:r>
            <a:endParaRPr sz="1800"/>
          </a:p>
          <a:p>
            <a:pPr marL="457200" lvl="0" indent="-342900" algn="l" rtl="0">
              <a:spcBef>
                <a:spcPts val="0"/>
              </a:spcBef>
              <a:spcAft>
                <a:spcPts val="0"/>
              </a:spcAft>
              <a:buSzPts val="1800"/>
              <a:buChar char="●"/>
            </a:pPr>
            <a:r>
              <a:rPr lang="en" sz="1800"/>
              <a:t>Phone Services</a:t>
            </a:r>
            <a:endParaRPr sz="1800"/>
          </a:p>
          <a:p>
            <a:pPr marL="0" lvl="0" indent="0" algn="l" rtl="0">
              <a:spcBef>
                <a:spcPts val="900"/>
              </a:spcBef>
              <a:spcAft>
                <a:spcPts val="200"/>
              </a:spcAft>
              <a:buNone/>
            </a:pPr>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637"/>
        <p:cNvGrpSpPr/>
        <p:nvPr/>
      </p:nvGrpSpPr>
      <p:grpSpPr>
        <a:xfrm>
          <a:off x="0" y="0"/>
          <a:ext cx="0" cy="0"/>
          <a:chOff x="0" y="0"/>
          <a:chExt cx="0" cy="0"/>
        </a:xfrm>
      </p:grpSpPr>
      <p:sp>
        <p:nvSpPr>
          <p:cNvPr id="638" name="Google Shape;638;p85"/>
          <p:cNvSpPr txBox="1">
            <a:spLocks noGrp="1"/>
          </p:cNvSpPr>
          <p:nvPr>
            <p:ph type="title"/>
          </p:nvPr>
        </p:nvSpPr>
        <p:spPr>
          <a:xfrm>
            <a:off x="822949" y="214950"/>
            <a:ext cx="8109900" cy="1088100"/>
          </a:xfrm>
          <a:prstGeom prst="rect">
            <a:avLst/>
          </a:prstGeom>
        </p:spPr>
        <p:txBody>
          <a:bodyPr spcFirstLastPara="1" wrap="square" lIns="68575" tIns="34275" rIns="68575" bIns="34275" anchor="b" anchorCtr="0">
            <a:normAutofit/>
          </a:bodyPr>
          <a:lstStyle/>
          <a:p>
            <a:pPr marL="0" lvl="0" indent="0" algn="l" rtl="0">
              <a:spcBef>
                <a:spcPts val="0"/>
              </a:spcBef>
              <a:spcAft>
                <a:spcPts val="0"/>
              </a:spcAft>
              <a:buClr>
                <a:srgbClr val="3F3F3F"/>
              </a:buClr>
              <a:buSzPts val="3600"/>
              <a:buFont typeface="Calibri"/>
              <a:buNone/>
            </a:pPr>
            <a:r>
              <a:rPr lang="en" sz="2800" b="1"/>
              <a:t>Diagnostic Summary: Churn Customer Profile</a:t>
            </a:r>
            <a:endParaRPr sz="900"/>
          </a:p>
        </p:txBody>
      </p:sp>
      <p:graphicFrame>
        <p:nvGraphicFramePr>
          <p:cNvPr id="639" name="Google Shape;639;p85"/>
          <p:cNvGraphicFramePr/>
          <p:nvPr/>
        </p:nvGraphicFramePr>
        <p:xfrm>
          <a:off x="901725" y="1303038"/>
          <a:ext cx="3000000" cy="3000000"/>
        </p:xfrm>
        <a:graphic>
          <a:graphicData uri="http://schemas.openxmlformats.org/drawingml/2006/table">
            <a:tbl>
              <a:tblPr>
                <a:noFill/>
                <a:tableStyleId>{B94F1407-AD16-4182-BEAE-3C67775D527A}</a:tableStyleId>
              </a:tblPr>
              <a:tblGrid>
                <a:gridCol w="1072525">
                  <a:extLst>
                    <a:ext uri="{9D8B030D-6E8A-4147-A177-3AD203B41FA5}">
                      <a16:colId xmlns:a16="http://schemas.microsoft.com/office/drawing/2014/main" val="20000"/>
                    </a:ext>
                  </a:extLst>
                </a:gridCol>
                <a:gridCol w="1604500">
                  <a:extLst>
                    <a:ext uri="{9D8B030D-6E8A-4147-A177-3AD203B41FA5}">
                      <a16:colId xmlns:a16="http://schemas.microsoft.com/office/drawing/2014/main" val="20001"/>
                    </a:ext>
                  </a:extLst>
                </a:gridCol>
                <a:gridCol w="1115075">
                  <a:extLst>
                    <a:ext uri="{9D8B030D-6E8A-4147-A177-3AD203B41FA5}">
                      <a16:colId xmlns:a16="http://schemas.microsoft.com/office/drawing/2014/main" val="20002"/>
                    </a:ext>
                  </a:extLst>
                </a:gridCol>
                <a:gridCol w="1274700">
                  <a:extLst>
                    <a:ext uri="{9D8B030D-6E8A-4147-A177-3AD203B41FA5}">
                      <a16:colId xmlns:a16="http://schemas.microsoft.com/office/drawing/2014/main" val="20003"/>
                    </a:ext>
                  </a:extLst>
                </a:gridCol>
                <a:gridCol w="2477000">
                  <a:extLst>
                    <a:ext uri="{9D8B030D-6E8A-4147-A177-3AD203B41FA5}">
                      <a16:colId xmlns:a16="http://schemas.microsoft.com/office/drawing/2014/main" val="20004"/>
                    </a:ext>
                  </a:extLst>
                </a:gridCol>
              </a:tblGrid>
              <a:tr h="422675">
                <a:tc>
                  <a:txBody>
                    <a:bodyPr/>
                    <a:lstStyle/>
                    <a:p>
                      <a:pPr marL="0" lvl="0" indent="0" algn="ctr" rtl="0">
                        <a:spcBef>
                          <a:spcPts val="0"/>
                        </a:spcBef>
                        <a:spcAft>
                          <a:spcPts val="0"/>
                        </a:spcAft>
                        <a:buNone/>
                      </a:pPr>
                      <a:r>
                        <a:rPr lang="en" sz="900" b="1">
                          <a:solidFill>
                            <a:srgbClr val="FFFFFF"/>
                          </a:solidFill>
                        </a:rPr>
                        <a:t>Profile</a:t>
                      </a:r>
                      <a:endParaRPr sz="900" b="1">
                        <a:solidFill>
                          <a:srgbClr val="FFFFFF"/>
                        </a:solidFill>
                      </a:endParaRPr>
                    </a:p>
                  </a:txBody>
                  <a:tcPr marL="91425" marR="91425" marT="91425" marB="91425">
                    <a:solidFill>
                      <a:srgbClr val="4A86E8"/>
                    </a:solidFill>
                  </a:tcPr>
                </a:tc>
                <a:tc>
                  <a:txBody>
                    <a:bodyPr/>
                    <a:lstStyle/>
                    <a:p>
                      <a:pPr marL="0" lvl="0" indent="0" algn="ctr" rtl="0">
                        <a:spcBef>
                          <a:spcPts val="0"/>
                        </a:spcBef>
                        <a:spcAft>
                          <a:spcPts val="0"/>
                        </a:spcAft>
                        <a:buNone/>
                      </a:pPr>
                      <a:r>
                        <a:rPr lang="en" sz="900" b="1">
                          <a:solidFill>
                            <a:srgbClr val="FFFFFF"/>
                          </a:solidFill>
                        </a:rPr>
                        <a:t>Value</a:t>
                      </a:r>
                      <a:endParaRPr sz="900" b="1">
                        <a:solidFill>
                          <a:srgbClr val="FFFFFF"/>
                        </a:solidFill>
                      </a:endParaRPr>
                    </a:p>
                  </a:txBody>
                  <a:tcPr marL="91425" marR="91425" marT="91425" marB="91425">
                    <a:lnR w="9525" cap="flat" cmpd="sng">
                      <a:solidFill>
                        <a:srgbClr val="9E9E9E"/>
                      </a:solidFill>
                      <a:prstDash val="solid"/>
                      <a:round/>
                      <a:headEnd type="none" w="sm" len="sm"/>
                      <a:tailEnd type="none" w="sm" len="sm"/>
                    </a:lnR>
                    <a:solidFill>
                      <a:srgbClr val="4A86E8"/>
                    </a:solidFill>
                  </a:tcPr>
                </a:tc>
                <a:tc>
                  <a:txBody>
                    <a:bodyPr/>
                    <a:lstStyle/>
                    <a:p>
                      <a:pPr marL="0" lvl="0" indent="0" algn="ctr" rtl="0">
                        <a:spcBef>
                          <a:spcPts val="0"/>
                        </a:spcBef>
                        <a:spcAft>
                          <a:spcPts val="0"/>
                        </a:spcAft>
                        <a:buNone/>
                      </a:pPr>
                      <a:r>
                        <a:rPr lang="en" sz="900" b="1">
                          <a:solidFill>
                            <a:srgbClr val="FFFFFF"/>
                          </a:solidFill>
                        </a:rPr>
                        <a:t>Churn Customers</a:t>
                      </a:r>
                      <a:endParaRPr sz="900" b="1">
                        <a:solidFill>
                          <a:srgbClr val="FFFFFF"/>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4A86E8"/>
                    </a:solidFill>
                  </a:tcPr>
                </a:tc>
                <a:tc>
                  <a:txBody>
                    <a:bodyPr/>
                    <a:lstStyle/>
                    <a:p>
                      <a:pPr marL="0" lvl="0" indent="0" algn="ctr" rtl="0">
                        <a:spcBef>
                          <a:spcPts val="0"/>
                        </a:spcBef>
                        <a:spcAft>
                          <a:spcPts val="0"/>
                        </a:spcAft>
                        <a:buNone/>
                      </a:pPr>
                      <a:r>
                        <a:rPr lang="en" sz="900" b="1">
                          <a:solidFill>
                            <a:srgbClr val="FFFFFF"/>
                          </a:solidFill>
                        </a:rPr>
                        <a:t>Non-Churn Customers</a:t>
                      </a:r>
                      <a:endParaRPr sz="900" b="1">
                        <a:solidFill>
                          <a:srgbClr val="FFFFFF"/>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4A86E8"/>
                    </a:solidFill>
                  </a:tcPr>
                </a:tc>
                <a:tc>
                  <a:txBody>
                    <a:bodyPr/>
                    <a:lstStyle/>
                    <a:p>
                      <a:pPr marL="0" lvl="0" indent="0" algn="ctr" rtl="0">
                        <a:spcBef>
                          <a:spcPts val="0"/>
                        </a:spcBef>
                        <a:spcAft>
                          <a:spcPts val="0"/>
                        </a:spcAft>
                        <a:buNone/>
                      </a:pPr>
                      <a:r>
                        <a:rPr lang="en" sz="900" b="1">
                          <a:solidFill>
                            <a:srgbClr val="FFFFFF"/>
                          </a:solidFill>
                        </a:rPr>
                        <a:t>Remarks</a:t>
                      </a:r>
                      <a:endParaRPr sz="900" b="1">
                        <a:solidFill>
                          <a:srgbClr val="FFFFFF"/>
                        </a:solidFill>
                      </a:endParaRPr>
                    </a:p>
                  </a:txBody>
                  <a:tcPr marL="91425" marR="91425" marT="91425" marB="91425">
                    <a:lnL w="9525" cap="flat" cmpd="sng">
                      <a:solidFill>
                        <a:srgbClr val="9E9E9E"/>
                      </a:solidFill>
                      <a:prstDash val="solid"/>
                      <a:round/>
                      <a:headEnd type="none" w="sm" len="sm"/>
                      <a:tailEnd type="none" w="sm" len="sm"/>
                    </a:lnL>
                    <a:solidFill>
                      <a:srgbClr val="4A86E8"/>
                    </a:solidFill>
                  </a:tcPr>
                </a:tc>
                <a:extLst>
                  <a:ext uri="{0D108BD9-81ED-4DB2-BD59-A6C34878D82A}">
                    <a16:rowId xmlns:a16="http://schemas.microsoft.com/office/drawing/2014/main" val="10000"/>
                  </a:ext>
                </a:extLst>
              </a:tr>
              <a:tr h="295850">
                <a:tc>
                  <a:txBody>
                    <a:bodyPr/>
                    <a:lstStyle/>
                    <a:p>
                      <a:pPr marL="0" lvl="0" indent="0" algn="l" rtl="0">
                        <a:spcBef>
                          <a:spcPts val="0"/>
                        </a:spcBef>
                        <a:spcAft>
                          <a:spcPts val="0"/>
                        </a:spcAft>
                        <a:buNone/>
                      </a:pPr>
                      <a:r>
                        <a:rPr lang="en" sz="800" b="1"/>
                        <a:t>Contract Type</a:t>
                      </a:r>
                      <a:endParaRPr sz="800" b="1"/>
                    </a:p>
                  </a:txBody>
                  <a:tcPr marL="91425" marR="91425" marT="91425" marB="91425"/>
                </a:tc>
                <a:tc>
                  <a:txBody>
                    <a:bodyPr/>
                    <a:lstStyle/>
                    <a:p>
                      <a:pPr marL="0" lvl="0" indent="0" algn="l" rtl="0">
                        <a:spcBef>
                          <a:spcPts val="0"/>
                        </a:spcBef>
                        <a:spcAft>
                          <a:spcPts val="0"/>
                        </a:spcAft>
                        <a:buNone/>
                      </a:pPr>
                      <a:r>
                        <a:rPr lang="en" sz="800" b="1"/>
                        <a:t>Month-to-Month</a:t>
                      </a:r>
                      <a:endParaRPr sz="800" b="1"/>
                    </a:p>
                  </a:txBody>
                  <a:tcPr marL="91425" marR="91425" marT="91425" marB="91425"/>
                </a:tc>
                <a:tc>
                  <a:txBody>
                    <a:bodyPr/>
                    <a:lstStyle/>
                    <a:p>
                      <a:pPr marL="0" lvl="0" indent="0" algn="ctr" rtl="0">
                        <a:spcBef>
                          <a:spcPts val="0"/>
                        </a:spcBef>
                        <a:spcAft>
                          <a:spcPts val="0"/>
                        </a:spcAft>
                        <a:buNone/>
                      </a:pPr>
                      <a:r>
                        <a:rPr lang="en" sz="800" b="1"/>
                        <a:t>89%</a:t>
                      </a:r>
                      <a:endParaRPr sz="800" b="1"/>
                    </a:p>
                  </a:txBody>
                  <a:tcPr marL="91425" marR="91425" marT="91425" marB="91425">
                    <a:lnT w="9525" cap="flat" cmpd="sng">
                      <a:solidFill>
                        <a:srgbClr val="9E9E9E"/>
                      </a:solidFill>
                      <a:prstDash val="solid"/>
                      <a:round/>
                      <a:headEnd type="none" w="sm" len="sm"/>
                      <a:tailEnd type="none" w="sm" len="sm"/>
                    </a:lnT>
                    <a:solidFill>
                      <a:srgbClr val="FFE599"/>
                    </a:solidFill>
                  </a:tcPr>
                </a:tc>
                <a:tc>
                  <a:txBody>
                    <a:bodyPr/>
                    <a:lstStyle/>
                    <a:p>
                      <a:pPr marL="0" lvl="0" indent="0" algn="ctr" rtl="0">
                        <a:spcBef>
                          <a:spcPts val="0"/>
                        </a:spcBef>
                        <a:spcAft>
                          <a:spcPts val="0"/>
                        </a:spcAft>
                        <a:buNone/>
                      </a:pPr>
                      <a:r>
                        <a:rPr lang="en" sz="800" b="1"/>
                        <a:t>43%</a:t>
                      </a:r>
                      <a:endParaRPr sz="800" b="1"/>
                    </a:p>
                  </a:txBody>
                  <a:tcPr marL="91425" marR="91425" marT="91425" marB="91425">
                    <a:lnT w="9525" cap="flat" cmpd="sng">
                      <a:solidFill>
                        <a:srgbClr val="9E9E9E"/>
                      </a:solidFill>
                      <a:prstDash val="solid"/>
                      <a:round/>
                      <a:headEnd type="none" w="sm" len="sm"/>
                      <a:tailEnd type="none" w="sm" len="sm"/>
                    </a:lnT>
                  </a:tcPr>
                </a:tc>
                <a:tc>
                  <a:txBody>
                    <a:bodyPr/>
                    <a:lstStyle/>
                    <a:p>
                      <a:pPr marL="0" lvl="0" indent="0" algn="l" rtl="0">
                        <a:spcBef>
                          <a:spcPts val="0"/>
                        </a:spcBef>
                        <a:spcAft>
                          <a:spcPts val="0"/>
                        </a:spcAft>
                        <a:buNone/>
                      </a:pPr>
                      <a:endParaRPr sz="800" b="1"/>
                    </a:p>
                  </a:txBody>
                  <a:tcPr marL="91425" marR="91425" marT="91425" marB="91425"/>
                </a:tc>
                <a:extLst>
                  <a:ext uri="{0D108BD9-81ED-4DB2-BD59-A6C34878D82A}">
                    <a16:rowId xmlns:a16="http://schemas.microsoft.com/office/drawing/2014/main" val="10001"/>
                  </a:ext>
                </a:extLst>
              </a:tr>
              <a:tr h="295850">
                <a:tc>
                  <a:txBody>
                    <a:bodyPr/>
                    <a:lstStyle/>
                    <a:p>
                      <a:pPr marL="0" lvl="0" indent="0" algn="l" rtl="0">
                        <a:spcBef>
                          <a:spcPts val="0"/>
                        </a:spcBef>
                        <a:spcAft>
                          <a:spcPts val="0"/>
                        </a:spcAft>
                        <a:buNone/>
                      </a:pPr>
                      <a:r>
                        <a:rPr lang="en" sz="800" b="1"/>
                        <a:t>Payment Type</a:t>
                      </a:r>
                      <a:endParaRPr sz="800" b="1"/>
                    </a:p>
                  </a:txBody>
                  <a:tcPr marL="91425" marR="91425" marT="91425" marB="91425"/>
                </a:tc>
                <a:tc>
                  <a:txBody>
                    <a:bodyPr/>
                    <a:lstStyle/>
                    <a:p>
                      <a:pPr marL="0" lvl="0" indent="0" algn="l" rtl="0">
                        <a:spcBef>
                          <a:spcPts val="0"/>
                        </a:spcBef>
                        <a:spcAft>
                          <a:spcPts val="0"/>
                        </a:spcAft>
                        <a:buNone/>
                      </a:pPr>
                      <a:r>
                        <a:rPr lang="en" sz="800" b="1"/>
                        <a:t>Electronic Check</a:t>
                      </a:r>
                      <a:endParaRPr sz="800" b="1"/>
                    </a:p>
                  </a:txBody>
                  <a:tcPr marL="91425" marR="91425" marT="91425" marB="91425"/>
                </a:tc>
                <a:tc>
                  <a:txBody>
                    <a:bodyPr/>
                    <a:lstStyle/>
                    <a:p>
                      <a:pPr marL="0" lvl="0" indent="0" algn="ctr" rtl="0">
                        <a:spcBef>
                          <a:spcPts val="0"/>
                        </a:spcBef>
                        <a:spcAft>
                          <a:spcPts val="0"/>
                        </a:spcAft>
                        <a:buNone/>
                      </a:pPr>
                      <a:r>
                        <a:rPr lang="en" sz="800" b="1"/>
                        <a:t>57%</a:t>
                      </a:r>
                      <a:endParaRPr sz="800" b="1"/>
                    </a:p>
                  </a:txBody>
                  <a:tcPr marL="91425" marR="91425" marT="91425" marB="91425">
                    <a:solidFill>
                      <a:srgbClr val="FFE599"/>
                    </a:solidFill>
                  </a:tcPr>
                </a:tc>
                <a:tc>
                  <a:txBody>
                    <a:bodyPr/>
                    <a:lstStyle/>
                    <a:p>
                      <a:pPr marL="0" lvl="0" indent="0" algn="ctr" rtl="0">
                        <a:spcBef>
                          <a:spcPts val="0"/>
                        </a:spcBef>
                        <a:spcAft>
                          <a:spcPts val="0"/>
                        </a:spcAft>
                        <a:buNone/>
                      </a:pPr>
                      <a:r>
                        <a:rPr lang="en" sz="800" b="1"/>
                        <a:t>25%</a:t>
                      </a:r>
                      <a:endParaRPr sz="800" b="1"/>
                    </a:p>
                  </a:txBody>
                  <a:tcPr marL="91425" marR="91425" marT="91425" marB="91425"/>
                </a:tc>
                <a:tc>
                  <a:txBody>
                    <a:bodyPr/>
                    <a:lstStyle/>
                    <a:p>
                      <a:pPr marL="0" lvl="0" indent="0" algn="l" rtl="0">
                        <a:spcBef>
                          <a:spcPts val="0"/>
                        </a:spcBef>
                        <a:spcAft>
                          <a:spcPts val="0"/>
                        </a:spcAft>
                        <a:buNone/>
                      </a:pPr>
                      <a:endParaRPr sz="800" b="1"/>
                    </a:p>
                  </a:txBody>
                  <a:tcPr marL="91425" marR="91425" marT="91425" marB="91425"/>
                </a:tc>
                <a:extLst>
                  <a:ext uri="{0D108BD9-81ED-4DB2-BD59-A6C34878D82A}">
                    <a16:rowId xmlns:a16="http://schemas.microsoft.com/office/drawing/2014/main" val="10002"/>
                  </a:ext>
                </a:extLst>
              </a:tr>
              <a:tr h="295850">
                <a:tc>
                  <a:txBody>
                    <a:bodyPr/>
                    <a:lstStyle/>
                    <a:p>
                      <a:pPr marL="0" lvl="0" indent="0" algn="l" rtl="0">
                        <a:spcBef>
                          <a:spcPts val="0"/>
                        </a:spcBef>
                        <a:spcAft>
                          <a:spcPts val="0"/>
                        </a:spcAft>
                        <a:buNone/>
                      </a:pPr>
                      <a:r>
                        <a:rPr lang="en" sz="800" b="1"/>
                        <a:t>Tenure</a:t>
                      </a:r>
                      <a:endParaRPr sz="800" b="1"/>
                    </a:p>
                  </a:txBody>
                  <a:tcPr marL="91425" marR="91425" marT="91425" marB="91425"/>
                </a:tc>
                <a:tc>
                  <a:txBody>
                    <a:bodyPr/>
                    <a:lstStyle/>
                    <a:p>
                      <a:pPr marL="0" lvl="0" indent="0" algn="l" rtl="0">
                        <a:spcBef>
                          <a:spcPts val="0"/>
                        </a:spcBef>
                        <a:spcAft>
                          <a:spcPts val="0"/>
                        </a:spcAft>
                        <a:buNone/>
                      </a:pPr>
                      <a:r>
                        <a:rPr lang="en" sz="800" b="1"/>
                        <a:t>&lt; 1 year</a:t>
                      </a:r>
                      <a:endParaRPr sz="800" b="1"/>
                    </a:p>
                  </a:txBody>
                  <a:tcPr marL="91425" marR="91425" marT="91425" marB="91425"/>
                </a:tc>
                <a:tc>
                  <a:txBody>
                    <a:bodyPr/>
                    <a:lstStyle/>
                    <a:p>
                      <a:pPr marL="0" lvl="0" indent="0" algn="ctr" rtl="0">
                        <a:spcBef>
                          <a:spcPts val="0"/>
                        </a:spcBef>
                        <a:spcAft>
                          <a:spcPts val="0"/>
                        </a:spcAft>
                        <a:buNone/>
                      </a:pPr>
                      <a:r>
                        <a:rPr lang="en" sz="800" b="1"/>
                        <a:t>53%</a:t>
                      </a:r>
                      <a:endParaRPr sz="800" b="1"/>
                    </a:p>
                  </a:txBody>
                  <a:tcPr marL="91425" marR="91425" marT="91425" marB="91425">
                    <a:solidFill>
                      <a:srgbClr val="FFE599"/>
                    </a:solidFill>
                  </a:tcPr>
                </a:tc>
                <a:tc>
                  <a:txBody>
                    <a:bodyPr/>
                    <a:lstStyle/>
                    <a:p>
                      <a:pPr marL="0" lvl="0" indent="0" algn="ctr" rtl="0">
                        <a:spcBef>
                          <a:spcPts val="0"/>
                        </a:spcBef>
                        <a:spcAft>
                          <a:spcPts val="0"/>
                        </a:spcAft>
                        <a:buNone/>
                      </a:pPr>
                      <a:r>
                        <a:rPr lang="en" sz="800" b="1"/>
                        <a:t>21%</a:t>
                      </a:r>
                      <a:endParaRPr sz="800" b="1"/>
                    </a:p>
                  </a:txBody>
                  <a:tcPr marL="91425" marR="91425" marT="91425" marB="91425"/>
                </a:tc>
                <a:tc>
                  <a:txBody>
                    <a:bodyPr/>
                    <a:lstStyle/>
                    <a:p>
                      <a:pPr marL="0" lvl="0" indent="0" algn="l" rtl="0">
                        <a:spcBef>
                          <a:spcPts val="0"/>
                        </a:spcBef>
                        <a:spcAft>
                          <a:spcPts val="0"/>
                        </a:spcAft>
                        <a:buNone/>
                      </a:pPr>
                      <a:endParaRPr sz="800" b="1"/>
                    </a:p>
                  </a:txBody>
                  <a:tcPr marL="91425" marR="91425" marT="91425" marB="91425"/>
                </a:tc>
                <a:extLst>
                  <a:ext uri="{0D108BD9-81ED-4DB2-BD59-A6C34878D82A}">
                    <a16:rowId xmlns:a16="http://schemas.microsoft.com/office/drawing/2014/main" val="10003"/>
                  </a:ext>
                </a:extLst>
              </a:tr>
              <a:tr h="259750">
                <a:tc rowSpan="4">
                  <a:txBody>
                    <a:bodyPr/>
                    <a:lstStyle/>
                    <a:p>
                      <a:pPr marL="0" lvl="0" indent="0" algn="l" rtl="0">
                        <a:spcBef>
                          <a:spcPts val="0"/>
                        </a:spcBef>
                        <a:spcAft>
                          <a:spcPts val="0"/>
                        </a:spcAft>
                        <a:buNone/>
                      </a:pPr>
                      <a:r>
                        <a:rPr lang="en" sz="800" b="1"/>
                        <a:t>Services</a:t>
                      </a:r>
                      <a:endParaRPr sz="800" b="1"/>
                    </a:p>
                  </a:txBody>
                  <a:tcPr marL="91425" marR="91425" marT="91425" marB="91425"/>
                </a:tc>
                <a:tc>
                  <a:txBody>
                    <a:bodyPr/>
                    <a:lstStyle/>
                    <a:p>
                      <a:pPr marL="0" lvl="0" indent="0" algn="l" rtl="0">
                        <a:spcBef>
                          <a:spcPts val="0"/>
                        </a:spcBef>
                        <a:spcAft>
                          <a:spcPts val="0"/>
                        </a:spcAft>
                        <a:buNone/>
                      </a:pPr>
                      <a:r>
                        <a:rPr lang="en" sz="800" b="1"/>
                        <a:t>Internet Service</a:t>
                      </a:r>
                      <a:endParaRPr sz="800" b="1"/>
                    </a:p>
                  </a:txBody>
                  <a:tcPr marL="91425" marR="91425" marT="91425" marB="91425">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800" b="1"/>
                        <a:t>94%</a:t>
                      </a:r>
                      <a:endParaRPr sz="800" b="1"/>
                    </a:p>
                  </a:txBody>
                  <a:tcPr marL="91425" marR="91425" marT="91425" marB="91425">
                    <a:lnB w="9525" cap="flat" cmpd="sng">
                      <a:solidFill>
                        <a:srgbClr val="9E9E9E"/>
                      </a:solidFill>
                      <a:prstDash val="solid"/>
                      <a:round/>
                      <a:headEnd type="none" w="sm" len="sm"/>
                      <a:tailEnd type="none" w="sm" len="sm"/>
                    </a:lnB>
                    <a:solidFill>
                      <a:srgbClr val="FFE599"/>
                    </a:solidFill>
                  </a:tcPr>
                </a:tc>
                <a:tc>
                  <a:txBody>
                    <a:bodyPr/>
                    <a:lstStyle/>
                    <a:p>
                      <a:pPr marL="0" lvl="0" indent="0" algn="ctr" rtl="0">
                        <a:spcBef>
                          <a:spcPts val="0"/>
                        </a:spcBef>
                        <a:spcAft>
                          <a:spcPts val="0"/>
                        </a:spcAft>
                        <a:buNone/>
                      </a:pPr>
                      <a:r>
                        <a:rPr lang="en" sz="800" b="1"/>
                        <a:t>73%</a:t>
                      </a:r>
                      <a:endParaRPr sz="800" b="1"/>
                    </a:p>
                  </a:txBody>
                  <a:tcPr marL="91425" marR="91425" marT="91425" marB="91425">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800" b="1"/>
                    </a:p>
                  </a:txBody>
                  <a:tcPr marL="91425" marR="91425" marT="91425" marB="91425">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4"/>
                  </a:ext>
                </a:extLst>
              </a:tr>
              <a:tr h="259750">
                <a:tc vMerge="1">
                  <a:txBody>
                    <a:bodyPr/>
                    <a:lstStyle/>
                    <a:p>
                      <a:endParaRPr lang="en-US"/>
                    </a:p>
                  </a:txBody>
                  <a:tcPr/>
                </a:tc>
                <a:tc>
                  <a:txBody>
                    <a:bodyPr/>
                    <a:lstStyle/>
                    <a:p>
                      <a:pPr marL="0" lvl="0" indent="0" algn="l" rtl="0">
                        <a:spcBef>
                          <a:spcPts val="0"/>
                        </a:spcBef>
                        <a:spcAft>
                          <a:spcPts val="0"/>
                        </a:spcAft>
                        <a:buNone/>
                      </a:pPr>
                      <a:r>
                        <a:rPr lang="en" sz="800" b="1"/>
                        <a:t>Phone Service</a:t>
                      </a:r>
                      <a:endParaRPr sz="800" b="1"/>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800" b="1"/>
                        <a:t>91%</a:t>
                      </a:r>
                      <a:endParaRPr sz="800" b="1"/>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FE599"/>
                    </a:solidFill>
                  </a:tcPr>
                </a:tc>
                <a:tc>
                  <a:txBody>
                    <a:bodyPr/>
                    <a:lstStyle/>
                    <a:p>
                      <a:pPr marL="0" lvl="0" indent="0" algn="ctr" rtl="0">
                        <a:spcBef>
                          <a:spcPts val="0"/>
                        </a:spcBef>
                        <a:spcAft>
                          <a:spcPts val="0"/>
                        </a:spcAft>
                        <a:buNone/>
                      </a:pPr>
                      <a:r>
                        <a:rPr lang="en" sz="800" b="1"/>
                        <a:t>90%</a:t>
                      </a:r>
                      <a:endParaRPr sz="800" b="1"/>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800" b="1"/>
                        <a:t>No significant difference between churn vs no-churn customers.</a:t>
                      </a:r>
                      <a:endParaRPr sz="800" b="1"/>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5"/>
                  </a:ext>
                </a:extLst>
              </a:tr>
              <a:tr h="271025">
                <a:tc vMerge="1">
                  <a:txBody>
                    <a:bodyPr/>
                    <a:lstStyle/>
                    <a:p>
                      <a:endParaRPr lang="en-US"/>
                    </a:p>
                  </a:txBody>
                  <a:tcPr/>
                </a:tc>
                <a:tc>
                  <a:txBody>
                    <a:bodyPr/>
                    <a:lstStyle/>
                    <a:p>
                      <a:pPr marL="0" lvl="0" indent="0" algn="l" rtl="0">
                        <a:spcBef>
                          <a:spcPts val="0"/>
                        </a:spcBef>
                        <a:spcAft>
                          <a:spcPts val="0"/>
                        </a:spcAft>
                        <a:buNone/>
                      </a:pPr>
                      <a:r>
                        <a:rPr lang="en" sz="800" b="1"/>
                        <a:t>TV / Movie Streaming</a:t>
                      </a:r>
                      <a:endParaRPr sz="800" b="1"/>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800" b="1"/>
                        <a:t>54%</a:t>
                      </a:r>
                      <a:endParaRPr sz="800" b="1"/>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FE599"/>
                    </a:solidFill>
                  </a:tcPr>
                </a:tc>
                <a:tc>
                  <a:txBody>
                    <a:bodyPr/>
                    <a:lstStyle/>
                    <a:p>
                      <a:pPr marL="0" lvl="0" indent="0" algn="ctr" rtl="0">
                        <a:spcBef>
                          <a:spcPts val="0"/>
                        </a:spcBef>
                        <a:spcAft>
                          <a:spcPts val="0"/>
                        </a:spcAft>
                        <a:buNone/>
                      </a:pPr>
                      <a:r>
                        <a:rPr lang="en" sz="800" b="1"/>
                        <a:t>50%</a:t>
                      </a:r>
                      <a:endParaRPr sz="800" b="1"/>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800" b="1"/>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6"/>
                  </a:ext>
                </a:extLst>
              </a:tr>
              <a:tr h="359150">
                <a:tc vMerge="1">
                  <a:txBody>
                    <a:bodyPr/>
                    <a:lstStyle/>
                    <a:p>
                      <a:endParaRPr lang="en-US"/>
                    </a:p>
                  </a:txBody>
                  <a:tcPr/>
                </a:tc>
                <a:tc>
                  <a:txBody>
                    <a:bodyPr/>
                    <a:lstStyle/>
                    <a:p>
                      <a:pPr marL="0" lvl="0" indent="0" algn="l" rtl="0">
                        <a:spcBef>
                          <a:spcPts val="0"/>
                        </a:spcBef>
                        <a:spcAft>
                          <a:spcPts val="0"/>
                        </a:spcAft>
                        <a:buNone/>
                      </a:pPr>
                      <a:r>
                        <a:rPr lang="en" sz="800" b="1"/>
                        <a:t>Security, Backup, Protection, Tech Support</a:t>
                      </a:r>
                      <a:endParaRPr sz="800" b="1"/>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800" b="1"/>
                        <a:t>24%</a:t>
                      </a:r>
                      <a:endParaRPr sz="800" b="1"/>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FE599"/>
                    </a:solidFill>
                  </a:tcPr>
                </a:tc>
                <a:tc>
                  <a:txBody>
                    <a:bodyPr/>
                    <a:lstStyle/>
                    <a:p>
                      <a:pPr marL="0" lvl="0" indent="0" algn="ctr" rtl="0">
                        <a:spcBef>
                          <a:spcPts val="0"/>
                        </a:spcBef>
                        <a:spcAft>
                          <a:spcPts val="0"/>
                        </a:spcAft>
                        <a:buNone/>
                      </a:pPr>
                      <a:r>
                        <a:rPr lang="en" sz="800" b="1"/>
                        <a:t>48%</a:t>
                      </a:r>
                      <a:endParaRPr sz="800" b="1"/>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800" b="1"/>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7"/>
                  </a:ext>
                </a:extLst>
              </a:tr>
              <a:tr h="0">
                <a:tc rowSpan="2">
                  <a:txBody>
                    <a:bodyPr/>
                    <a:lstStyle/>
                    <a:p>
                      <a:pPr marL="0" lvl="0" indent="0" algn="l" rtl="0">
                        <a:spcBef>
                          <a:spcPts val="0"/>
                        </a:spcBef>
                        <a:spcAft>
                          <a:spcPts val="0"/>
                        </a:spcAft>
                        <a:buNone/>
                      </a:pPr>
                      <a:r>
                        <a:rPr lang="en" sz="800" b="1"/>
                        <a:t>Demographic</a:t>
                      </a:r>
                      <a:endParaRPr sz="800" b="1"/>
                    </a:p>
                  </a:txBody>
                  <a:tcPr marL="91425" marR="91425" marT="91425" marB="91425">
                    <a:lnR w="9525" cap="flat" cmpd="sng">
                      <a:solidFill>
                        <a:srgbClr val="9E9E9E"/>
                      </a:solidFill>
                      <a:prstDash val="solid"/>
                      <a:round/>
                      <a:headEnd type="none" w="sm" len="sm"/>
                      <a:tailEnd type="none" w="sm" len="sm"/>
                    </a:lnR>
                  </a:tcPr>
                </a:tc>
                <a:tc>
                  <a:txBody>
                    <a:bodyPr/>
                    <a:lstStyle/>
                    <a:p>
                      <a:pPr marL="0" lvl="0" indent="0" algn="l" rtl="0">
                        <a:spcBef>
                          <a:spcPts val="0"/>
                        </a:spcBef>
                        <a:spcAft>
                          <a:spcPts val="0"/>
                        </a:spcAft>
                        <a:buNone/>
                      </a:pPr>
                      <a:r>
                        <a:rPr lang="en" sz="800" b="1"/>
                        <a:t>No Dependent</a:t>
                      </a:r>
                      <a:endParaRPr sz="800" b="1"/>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800" b="1"/>
                        <a:t>83%</a:t>
                      </a:r>
                      <a:endParaRPr sz="800" b="1"/>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FE599"/>
                    </a:solidFill>
                  </a:tcPr>
                </a:tc>
                <a:tc>
                  <a:txBody>
                    <a:bodyPr/>
                    <a:lstStyle/>
                    <a:p>
                      <a:pPr marL="0" lvl="0" indent="0" algn="ctr" rtl="0">
                        <a:spcBef>
                          <a:spcPts val="0"/>
                        </a:spcBef>
                        <a:spcAft>
                          <a:spcPts val="0"/>
                        </a:spcAft>
                        <a:buNone/>
                      </a:pPr>
                      <a:r>
                        <a:rPr lang="en" sz="800" b="1"/>
                        <a:t>66%</a:t>
                      </a:r>
                      <a:endParaRPr sz="800" b="1"/>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800" b="1"/>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8"/>
                  </a:ext>
                </a:extLst>
              </a:tr>
              <a:tr h="0">
                <a:tc vMerge="1">
                  <a:txBody>
                    <a:bodyPr/>
                    <a:lstStyle/>
                    <a:p>
                      <a:endParaRPr lang="en-US"/>
                    </a:p>
                  </a:txBody>
                  <a:tcPr/>
                </a:tc>
                <a:tc>
                  <a:txBody>
                    <a:bodyPr/>
                    <a:lstStyle/>
                    <a:p>
                      <a:pPr marL="0" lvl="0" indent="0" algn="l" rtl="0">
                        <a:spcBef>
                          <a:spcPts val="0"/>
                        </a:spcBef>
                        <a:spcAft>
                          <a:spcPts val="0"/>
                        </a:spcAft>
                        <a:buNone/>
                      </a:pPr>
                      <a:r>
                        <a:rPr lang="en" sz="800" b="1"/>
                        <a:t>No Partner</a:t>
                      </a:r>
                      <a:endParaRPr sz="800" b="1"/>
                    </a:p>
                  </a:txBody>
                  <a:tcPr marL="91425" marR="91425" marT="91425" marB="91425">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800" b="1"/>
                        <a:t>64%</a:t>
                      </a:r>
                      <a:endParaRPr sz="800" b="1"/>
                    </a:p>
                  </a:txBody>
                  <a:tcPr marL="91425" marR="91425" marT="91425" marB="91425">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FE599"/>
                    </a:solidFill>
                  </a:tcPr>
                </a:tc>
                <a:tc>
                  <a:txBody>
                    <a:bodyPr/>
                    <a:lstStyle/>
                    <a:p>
                      <a:pPr marL="0" lvl="0" indent="0" algn="ctr" rtl="0">
                        <a:spcBef>
                          <a:spcPts val="0"/>
                        </a:spcBef>
                        <a:spcAft>
                          <a:spcPts val="0"/>
                        </a:spcAft>
                        <a:buNone/>
                      </a:pPr>
                      <a:r>
                        <a:rPr lang="en" sz="800" b="1"/>
                        <a:t>47%</a:t>
                      </a:r>
                      <a:endParaRPr sz="800" b="1"/>
                    </a:p>
                  </a:txBody>
                  <a:tcPr marL="91425" marR="91425" marT="91425" marB="91425">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800" b="1"/>
                    </a:p>
                  </a:txBody>
                  <a:tcPr marL="91425" marR="91425" marT="91425" marB="91425">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9"/>
                  </a:ext>
                </a:extLst>
              </a:tr>
            </a:tbl>
          </a:graphicData>
        </a:graphic>
      </p:graphicFrame>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643"/>
        <p:cNvGrpSpPr/>
        <p:nvPr/>
      </p:nvGrpSpPr>
      <p:grpSpPr>
        <a:xfrm>
          <a:off x="0" y="0"/>
          <a:ext cx="0" cy="0"/>
          <a:chOff x="0" y="0"/>
          <a:chExt cx="0" cy="0"/>
        </a:xfrm>
      </p:grpSpPr>
      <p:sp>
        <p:nvSpPr>
          <p:cNvPr id="644" name="Google Shape;644;p86"/>
          <p:cNvSpPr txBox="1">
            <a:spLocks noGrp="1"/>
          </p:cNvSpPr>
          <p:nvPr>
            <p:ph type="title"/>
          </p:nvPr>
        </p:nvSpPr>
        <p:spPr>
          <a:xfrm>
            <a:off x="822960" y="214952"/>
            <a:ext cx="7543800" cy="1088100"/>
          </a:xfrm>
          <a:prstGeom prst="rect">
            <a:avLst/>
          </a:prstGeom>
        </p:spPr>
        <p:txBody>
          <a:bodyPr spcFirstLastPara="1" wrap="square" lIns="68575" tIns="34275" rIns="68575" bIns="34275" anchor="b" anchorCtr="0">
            <a:normAutofit/>
          </a:bodyPr>
          <a:lstStyle/>
          <a:p>
            <a:pPr marL="0" lvl="0" indent="0" algn="l" rtl="0">
              <a:spcBef>
                <a:spcPts val="0"/>
              </a:spcBef>
              <a:spcAft>
                <a:spcPts val="0"/>
              </a:spcAft>
              <a:buNone/>
            </a:pPr>
            <a:r>
              <a:rPr lang="en" sz="3000" b="1"/>
              <a:t>Diagnostic Analytics: </a:t>
            </a:r>
            <a:endParaRPr sz="3000" b="1"/>
          </a:p>
          <a:p>
            <a:pPr marL="0" lvl="0" indent="0" algn="l" rtl="0">
              <a:spcBef>
                <a:spcPts val="0"/>
              </a:spcBef>
              <a:spcAft>
                <a:spcPts val="0"/>
              </a:spcAft>
              <a:buNone/>
            </a:pPr>
            <a:r>
              <a:rPr lang="en" sz="3000" b="1"/>
              <a:t>Hypothesis For Statistical Testing</a:t>
            </a:r>
            <a:endParaRPr/>
          </a:p>
        </p:txBody>
      </p:sp>
      <p:sp>
        <p:nvSpPr>
          <p:cNvPr id="645" name="Google Shape;645;p86"/>
          <p:cNvSpPr txBox="1">
            <a:spLocks noGrp="1"/>
          </p:cNvSpPr>
          <p:nvPr>
            <p:ph type="body" idx="1"/>
          </p:nvPr>
        </p:nvSpPr>
        <p:spPr>
          <a:xfrm>
            <a:off x="838800" y="1643875"/>
            <a:ext cx="7906500" cy="2859000"/>
          </a:xfrm>
          <a:prstGeom prst="rect">
            <a:avLst/>
          </a:prstGeom>
        </p:spPr>
        <p:txBody>
          <a:bodyPr spcFirstLastPara="1" wrap="square" lIns="0" tIns="34275" rIns="0" bIns="34275" anchor="t" anchorCtr="0">
            <a:normAutofit/>
          </a:bodyPr>
          <a:lstStyle/>
          <a:p>
            <a:pPr marL="457200" lvl="0" indent="-323850" algn="l" rtl="0">
              <a:lnSpc>
                <a:spcPct val="150000"/>
              </a:lnSpc>
              <a:spcBef>
                <a:spcPts val="0"/>
              </a:spcBef>
              <a:spcAft>
                <a:spcPts val="0"/>
              </a:spcAft>
              <a:buSzPts val="1500"/>
              <a:buAutoNum type="arabicPeriod"/>
            </a:pPr>
            <a:r>
              <a:rPr lang="en" sz="1500"/>
              <a:t>Customers on month-to-month contract are more likely to churn.</a:t>
            </a:r>
            <a:endParaRPr sz="1500"/>
          </a:p>
          <a:p>
            <a:pPr marL="457200" lvl="0" indent="-323850" algn="l" rtl="0">
              <a:lnSpc>
                <a:spcPct val="150000"/>
              </a:lnSpc>
              <a:spcBef>
                <a:spcPts val="0"/>
              </a:spcBef>
              <a:spcAft>
                <a:spcPts val="0"/>
              </a:spcAft>
              <a:buSzPts val="1500"/>
              <a:buAutoNum type="arabicPeriod"/>
            </a:pPr>
            <a:r>
              <a:rPr lang="en" sz="1500"/>
              <a:t>Customers with shorter tenure are more likely to churn.</a:t>
            </a:r>
            <a:endParaRPr sz="1500"/>
          </a:p>
          <a:p>
            <a:pPr marL="457200" lvl="0" indent="-323850" algn="l" rtl="0">
              <a:lnSpc>
                <a:spcPct val="150000"/>
              </a:lnSpc>
              <a:spcBef>
                <a:spcPts val="0"/>
              </a:spcBef>
              <a:spcAft>
                <a:spcPts val="0"/>
              </a:spcAft>
              <a:buSzPts val="1500"/>
              <a:buAutoNum type="arabicPeriod"/>
            </a:pPr>
            <a:r>
              <a:rPr lang="en" sz="1500"/>
              <a:t>Customers on electronic check payment method are more likely to churn.</a:t>
            </a:r>
            <a:endParaRPr sz="1500"/>
          </a:p>
          <a:p>
            <a:pPr marL="457200" lvl="0" indent="-323850" algn="l" rtl="0">
              <a:lnSpc>
                <a:spcPct val="150000"/>
              </a:lnSpc>
              <a:spcBef>
                <a:spcPts val="0"/>
              </a:spcBef>
              <a:spcAft>
                <a:spcPts val="0"/>
              </a:spcAft>
              <a:buSzPts val="1500"/>
              <a:buAutoNum type="arabicPeriod"/>
            </a:pPr>
            <a:r>
              <a:rPr lang="en" sz="1500"/>
              <a:t>Customers who do not subscribe to online security service are more likely to churn.</a:t>
            </a:r>
            <a:endParaRPr sz="1500"/>
          </a:p>
          <a:p>
            <a:pPr marL="457200" lvl="0" indent="-323850" algn="l" rtl="0">
              <a:lnSpc>
                <a:spcPct val="150000"/>
              </a:lnSpc>
              <a:spcBef>
                <a:spcPts val="0"/>
              </a:spcBef>
              <a:spcAft>
                <a:spcPts val="0"/>
              </a:spcAft>
              <a:buSzPts val="1500"/>
              <a:buAutoNum type="arabicPeriod"/>
            </a:pPr>
            <a:r>
              <a:rPr lang="en" sz="1500"/>
              <a:t>Customers who do not subscribe to technical support service are more likely to churn.</a:t>
            </a:r>
            <a:endParaRPr sz="1500"/>
          </a:p>
          <a:p>
            <a:pPr marL="457200" lvl="0" indent="-323850" algn="l" rtl="0">
              <a:lnSpc>
                <a:spcPct val="150000"/>
              </a:lnSpc>
              <a:spcBef>
                <a:spcPts val="0"/>
              </a:spcBef>
              <a:spcAft>
                <a:spcPts val="0"/>
              </a:spcAft>
              <a:buSzPts val="1500"/>
              <a:buAutoNum type="arabicPeriod"/>
            </a:pPr>
            <a:r>
              <a:rPr lang="en" sz="1500"/>
              <a:t>Customers who subscribe to fiber optics internet service are more likely to churn.</a:t>
            </a:r>
            <a:endParaRPr sz="1500"/>
          </a:p>
          <a:p>
            <a:pPr marL="457200" lvl="0" indent="-323850" algn="l" rtl="0">
              <a:lnSpc>
                <a:spcPct val="150000"/>
              </a:lnSpc>
              <a:spcBef>
                <a:spcPts val="0"/>
              </a:spcBef>
              <a:spcAft>
                <a:spcPts val="0"/>
              </a:spcAft>
              <a:buSzPts val="1500"/>
              <a:buAutoNum type="arabicPeriod"/>
            </a:pPr>
            <a:r>
              <a:rPr lang="en" sz="1500"/>
              <a:t>Customers in $70 to $100 monthly spending range are more likely to churn.  </a:t>
            </a:r>
            <a:endParaRPr sz="1500"/>
          </a:p>
          <a:p>
            <a:pPr marL="0" lvl="0" indent="0" algn="l" rtl="0">
              <a:spcBef>
                <a:spcPts val="900"/>
              </a:spcBef>
              <a:spcAft>
                <a:spcPts val="200"/>
              </a:spcAft>
              <a:buNone/>
            </a:pPr>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649"/>
        <p:cNvGrpSpPr/>
        <p:nvPr/>
      </p:nvGrpSpPr>
      <p:grpSpPr>
        <a:xfrm>
          <a:off x="0" y="0"/>
          <a:ext cx="0" cy="0"/>
          <a:chOff x="0" y="0"/>
          <a:chExt cx="0" cy="0"/>
        </a:xfrm>
      </p:grpSpPr>
      <p:sp>
        <p:nvSpPr>
          <p:cNvPr id="650" name="Google Shape;650;p87"/>
          <p:cNvSpPr txBox="1">
            <a:spLocks noGrp="1"/>
          </p:cNvSpPr>
          <p:nvPr>
            <p:ph type="title"/>
          </p:nvPr>
        </p:nvSpPr>
        <p:spPr>
          <a:xfrm>
            <a:off x="800110" y="422102"/>
            <a:ext cx="7543800" cy="1088100"/>
          </a:xfrm>
          <a:prstGeom prst="rect">
            <a:avLst/>
          </a:prstGeom>
        </p:spPr>
        <p:txBody>
          <a:bodyPr spcFirstLastPara="1" wrap="square" lIns="68575" tIns="34275" rIns="68575" bIns="34275" anchor="b" anchorCtr="0">
            <a:noAutofit/>
          </a:bodyPr>
          <a:lstStyle/>
          <a:p>
            <a:pPr marL="0" lvl="0" indent="0" algn="l" rtl="0">
              <a:spcBef>
                <a:spcPts val="0"/>
              </a:spcBef>
              <a:spcAft>
                <a:spcPts val="0"/>
              </a:spcAft>
              <a:buSzPts val="990"/>
              <a:buNone/>
            </a:pPr>
            <a:r>
              <a:rPr lang="en" sz="2800" b="1"/>
              <a:t>Feature Selection And Data Transformation </a:t>
            </a:r>
            <a:endParaRPr sz="2800" b="1"/>
          </a:p>
        </p:txBody>
      </p:sp>
      <p:graphicFrame>
        <p:nvGraphicFramePr>
          <p:cNvPr id="651" name="Google Shape;651;p87"/>
          <p:cNvGraphicFramePr/>
          <p:nvPr/>
        </p:nvGraphicFramePr>
        <p:xfrm>
          <a:off x="293475" y="2806460"/>
          <a:ext cx="3000000" cy="3000000"/>
        </p:xfrm>
        <a:graphic>
          <a:graphicData uri="http://schemas.openxmlformats.org/drawingml/2006/table">
            <a:tbl>
              <a:tblPr>
                <a:noFill/>
                <a:tableStyleId>{B94F1407-AD16-4182-BEAE-3C67775D527A}</a:tableStyleId>
              </a:tblPr>
              <a:tblGrid>
                <a:gridCol w="1722500">
                  <a:extLst>
                    <a:ext uri="{9D8B030D-6E8A-4147-A177-3AD203B41FA5}">
                      <a16:colId xmlns:a16="http://schemas.microsoft.com/office/drawing/2014/main" val="20000"/>
                    </a:ext>
                  </a:extLst>
                </a:gridCol>
                <a:gridCol w="6744175">
                  <a:extLst>
                    <a:ext uri="{9D8B030D-6E8A-4147-A177-3AD203B41FA5}">
                      <a16:colId xmlns:a16="http://schemas.microsoft.com/office/drawing/2014/main" val="20001"/>
                    </a:ext>
                  </a:extLst>
                </a:gridCol>
              </a:tblGrid>
              <a:tr h="358925">
                <a:tc>
                  <a:txBody>
                    <a:bodyPr/>
                    <a:lstStyle/>
                    <a:p>
                      <a:pPr marL="0" lvl="0" indent="0" algn="l" rtl="0">
                        <a:spcBef>
                          <a:spcPts val="0"/>
                        </a:spcBef>
                        <a:spcAft>
                          <a:spcPts val="0"/>
                        </a:spcAft>
                        <a:buNone/>
                      </a:pPr>
                      <a:r>
                        <a:rPr lang="en"/>
                        <a:t>Data Sets</a:t>
                      </a: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a:t>Features</a:t>
                      </a: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358925">
                <a:tc rowSpan="2">
                  <a:txBody>
                    <a:bodyPr/>
                    <a:lstStyle/>
                    <a:p>
                      <a:pPr marL="0" lvl="0" indent="0" algn="l" rtl="0">
                        <a:spcBef>
                          <a:spcPts val="0"/>
                        </a:spcBef>
                        <a:spcAft>
                          <a:spcPts val="0"/>
                        </a:spcAft>
                        <a:buNone/>
                      </a:pPr>
                      <a:r>
                        <a:rPr lang="en" sz="800"/>
                        <a:t>Imbalance Data (27% / 73%)</a:t>
                      </a:r>
                      <a:endParaRPr sz="800"/>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800"/>
                        <a:t>Drop 3 Features:  CustID, Gender, PhoneSvc. </a:t>
                      </a:r>
                      <a:endParaRPr sz="800"/>
                    </a:p>
                    <a:p>
                      <a:pPr marL="0" lvl="0" indent="0" algn="l" rtl="0">
                        <a:spcBef>
                          <a:spcPts val="0"/>
                        </a:spcBef>
                        <a:spcAft>
                          <a:spcPts val="0"/>
                        </a:spcAft>
                        <a:buNone/>
                      </a:pPr>
                      <a:r>
                        <a:rPr lang="en" sz="800"/>
                        <a:t>Create Tenure bins. Monthly Charge bins and Total Charge bins.</a:t>
                      </a:r>
                      <a:endParaRPr sz="800"/>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358925">
                <a:tc vMerge="1">
                  <a:txBody>
                    <a:bodyPr/>
                    <a:lstStyle/>
                    <a:p>
                      <a:endParaRPr lang="en-US"/>
                    </a:p>
                  </a:txBody>
                  <a:tcPr/>
                </a:tc>
                <a:tc>
                  <a:txBody>
                    <a:bodyPr/>
                    <a:lstStyle/>
                    <a:p>
                      <a:pPr marL="0" lvl="0" indent="0" algn="l" rtl="0">
                        <a:spcBef>
                          <a:spcPts val="0"/>
                        </a:spcBef>
                        <a:spcAft>
                          <a:spcPts val="0"/>
                        </a:spcAft>
                        <a:buNone/>
                      </a:pPr>
                      <a:r>
                        <a:rPr lang="en" sz="800"/>
                        <a:t>Drop 7 Features: CustID, Gender, PhoneSvc, Multiple Lines, Streaming TV, Streaming Movies, Total Charges. </a:t>
                      </a:r>
                      <a:endParaRPr sz="800"/>
                    </a:p>
                    <a:p>
                      <a:pPr marL="0" lvl="0" indent="0" algn="l" rtl="0">
                        <a:spcBef>
                          <a:spcPts val="0"/>
                        </a:spcBef>
                        <a:spcAft>
                          <a:spcPts val="0"/>
                        </a:spcAft>
                        <a:buNone/>
                      </a:pPr>
                      <a:r>
                        <a:rPr lang="en" sz="800"/>
                        <a:t>Create </a:t>
                      </a:r>
                      <a:r>
                        <a:rPr lang="en" sz="800">
                          <a:solidFill>
                            <a:schemeClr val="dk1"/>
                          </a:solidFill>
                        </a:rPr>
                        <a:t>Tenure bins. Monthly Charge bins.</a:t>
                      </a:r>
                      <a:endParaRPr sz="800"/>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358925">
                <a:tc rowSpan="2">
                  <a:txBody>
                    <a:bodyPr/>
                    <a:lstStyle/>
                    <a:p>
                      <a:pPr marL="0" lvl="0" indent="0" algn="l" rtl="0">
                        <a:spcBef>
                          <a:spcPts val="0"/>
                        </a:spcBef>
                        <a:spcAft>
                          <a:spcPts val="0"/>
                        </a:spcAft>
                        <a:buNone/>
                      </a:pPr>
                      <a:r>
                        <a:rPr lang="en" sz="800"/>
                        <a:t>Balanced Data (40% / 60%)</a:t>
                      </a:r>
                      <a:endParaRPr sz="800"/>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800"/>
                        <a:t>Drop 3 Features: CustID, Gender, PhoneSvc. </a:t>
                      </a:r>
                      <a:endParaRPr sz="800"/>
                    </a:p>
                    <a:p>
                      <a:pPr marL="0" lvl="0" indent="0" algn="l" rtl="0">
                        <a:spcBef>
                          <a:spcPts val="0"/>
                        </a:spcBef>
                        <a:spcAft>
                          <a:spcPts val="0"/>
                        </a:spcAft>
                        <a:buNone/>
                      </a:pPr>
                      <a:r>
                        <a:rPr lang="en" sz="800"/>
                        <a:t>Create Tenure bins. Monthly Charge bins, Total Charge bins.</a:t>
                      </a:r>
                      <a:endParaRPr sz="800"/>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328675">
                <a:tc vMerge="1">
                  <a:txBody>
                    <a:bodyPr/>
                    <a:lstStyle/>
                    <a:p>
                      <a:endParaRPr lang="en-US"/>
                    </a:p>
                  </a:txBody>
                  <a:tcPr/>
                </a:tc>
                <a:tc>
                  <a:txBody>
                    <a:bodyPr/>
                    <a:lstStyle/>
                    <a:p>
                      <a:pPr marL="0" lvl="0" indent="0" algn="l" rtl="0">
                        <a:spcBef>
                          <a:spcPts val="0"/>
                        </a:spcBef>
                        <a:spcAft>
                          <a:spcPts val="0"/>
                        </a:spcAft>
                        <a:buNone/>
                      </a:pPr>
                      <a:r>
                        <a:rPr lang="en" sz="800"/>
                        <a:t>Drop 7 Features: CustID, Gender, PhoneSvc, Multiple Lines, Streaming TV, Streaming Movies, Total Charges. </a:t>
                      </a:r>
                      <a:endParaRPr sz="800"/>
                    </a:p>
                    <a:p>
                      <a:pPr marL="0" lvl="0" indent="0" algn="l" rtl="0">
                        <a:spcBef>
                          <a:spcPts val="0"/>
                        </a:spcBef>
                        <a:spcAft>
                          <a:spcPts val="0"/>
                        </a:spcAft>
                        <a:buNone/>
                      </a:pPr>
                      <a:r>
                        <a:rPr lang="en" sz="800"/>
                        <a:t>Create </a:t>
                      </a:r>
                      <a:r>
                        <a:rPr lang="en" sz="800">
                          <a:solidFill>
                            <a:schemeClr val="dk1"/>
                          </a:solidFill>
                        </a:rPr>
                        <a:t>Tenure bins. Monthly Charge bins.</a:t>
                      </a:r>
                      <a:endParaRPr sz="800"/>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pic>
        <p:nvPicPr>
          <p:cNvPr id="652" name="Google Shape;652;p87"/>
          <p:cNvPicPr preferRelativeResize="0"/>
          <p:nvPr/>
        </p:nvPicPr>
        <p:blipFill>
          <a:blip r:embed="rId3">
            <a:alphaModFix/>
          </a:blip>
          <a:stretch>
            <a:fillRect/>
          </a:stretch>
        </p:blipFill>
        <p:spPr>
          <a:xfrm>
            <a:off x="152400" y="1605252"/>
            <a:ext cx="8839198" cy="1106157"/>
          </a:xfrm>
          <a:prstGeom prst="rect">
            <a:avLst/>
          </a:prstGeom>
          <a:noFill/>
          <a:ln w="9525" cap="flat" cmpd="sng">
            <a:solidFill>
              <a:srgbClr val="000000"/>
            </a:solidFill>
            <a:prstDash val="solid"/>
            <a:round/>
            <a:headEnd type="none" w="sm" len="sm"/>
            <a:tailEnd type="none" w="sm" len="sm"/>
          </a:ln>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656"/>
        <p:cNvGrpSpPr/>
        <p:nvPr/>
      </p:nvGrpSpPr>
      <p:grpSpPr>
        <a:xfrm>
          <a:off x="0" y="0"/>
          <a:ext cx="0" cy="0"/>
          <a:chOff x="0" y="0"/>
          <a:chExt cx="0" cy="0"/>
        </a:xfrm>
      </p:grpSpPr>
      <p:sp>
        <p:nvSpPr>
          <p:cNvPr id="657" name="Google Shape;657;p88"/>
          <p:cNvSpPr txBox="1">
            <a:spLocks noGrp="1"/>
          </p:cNvSpPr>
          <p:nvPr>
            <p:ph type="title"/>
          </p:nvPr>
        </p:nvSpPr>
        <p:spPr>
          <a:xfrm>
            <a:off x="860424" y="502075"/>
            <a:ext cx="7929900" cy="1088100"/>
          </a:xfrm>
          <a:prstGeom prst="rect">
            <a:avLst/>
          </a:prstGeom>
        </p:spPr>
        <p:txBody>
          <a:bodyPr spcFirstLastPara="1" wrap="square" lIns="68575" tIns="34275" rIns="68575" bIns="34275" anchor="b" anchorCtr="0">
            <a:noAutofit/>
          </a:bodyPr>
          <a:lstStyle/>
          <a:p>
            <a:pPr marL="0" lvl="0" indent="0" algn="l" rtl="0">
              <a:spcBef>
                <a:spcPts val="0"/>
              </a:spcBef>
              <a:spcAft>
                <a:spcPts val="0"/>
              </a:spcAft>
              <a:buClr>
                <a:schemeClr val="dk1"/>
              </a:buClr>
              <a:buSzPts val="1100"/>
              <a:buFont typeface="Arial"/>
              <a:buNone/>
            </a:pPr>
            <a:r>
              <a:rPr lang="en" sz="2900" b="1"/>
              <a:t>Data Transformation</a:t>
            </a:r>
            <a:endParaRPr sz="2000" b="1"/>
          </a:p>
        </p:txBody>
      </p:sp>
      <p:sp>
        <p:nvSpPr>
          <p:cNvPr id="658" name="Google Shape;658;p88"/>
          <p:cNvSpPr txBox="1">
            <a:spLocks noGrp="1"/>
          </p:cNvSpPr>
          <p:nvPr>
            <p:ph type="body" idx="1"/>
          </p:nvPr>
        </p:nvSpPr>
        <p:spPr>
          <a:xfrm>
            <a:off x="952500" y="1708875"/>
            <a:ext cx="7781400" cy="3017400"/>
          </a:xfrm>
          <a:prstGeom prst="rect">
            <a:avLst/>
          </a:prstGeom>
        </p:spPr>
        <p:txBody>
          <a:bodyPr spcFirstLastPara="1" wrap="square" lIns="0" tIns="34275" rIns="0" bIns="34275" anchor="t" anchorCtr="0">
            <a:normAutofit/>
          </a:bodyPr>
          <a:lstStyle/>
          <a:p>
            <a:pPr marL="0" lvl="0" indent="0" algn="l" rtl="0">
              <a:spcBef>
                <a:spcPts val="900"/>
              </a:spcBef>
              <a:spcAft>
                <a:spcPts val="0"/>
              </a:spcAft>
              <a:buNone/>
            </a:pPr>
            <a:r>
              <a:rPr lang="en" sz="1200"/>
              <a:t>B</a:t>
            </a:r>
            <a:r>
              <a:rPr lang="en" sz="1300"/>
              <a:t>inning</a:t>
            </a:r>
            <a:endParaRPr sz="1300"/>
          </a:p>
          <a:p>
            <a:pPr marL="457200" lvl="0" indent="-330200" algn="l" rtl="0">
              <a:lnSpc>
                <a:spcPct val="100000"/>
              </a:lnSpc>
              <a:spcBef>
                <a:spcPts val="900"/>
              </a:spcBef>
              <a:spcAft>
                <a:spcPts val="0"/>
              </a:spcAft>
              <a:buSzPts val="1600"/>
              <a:buChar char="●"/>
            </a:pPr>
            <a:r>
              <a:rPr lang="en" sz="1300"/>
              <a:t>What is binning</a:t>
            </a:r>
            <a:endParaRPr sz="1300"/>
          </a:p>
          <a:p>
            <a:pPr marL="914400" lvl="1" indent="-330200" algn="l" rtl="0">
              <a:lnSpc>
                <a:spcPct val="100000"/>
              </a:lnSpc>
              <a:spcBef>
                <a:spcPts val="0"/>
              </a:spcBef>
              <a:spcAft>
                <a:spcPts val="0"/>
              </a:spcAft>
              <a:buSzPts val="1600"/>
              <a:buChar char="○"/>
            </a:pPr>
            <a:r>
              <a:rPr lang="en" sz="1300"/>
              <a:t>Grouping continuous numerical values into a smaller number of categorical “bins”.</a:t>
            </a:r>
            <a:endParaRPr sz="1300"/>
          </a:p>
          <a:p>
            <a:pPr marL="457200" lvl="0" indent="-330200" algn="l" rtl="0">
              <a:lnSpc>
                <a:spcPct val="100000"/>
              </a:lnSpc>
              <a:spcBef>
                <a:spcPts val="0"/>
              </a:spcBef>
              <a:spcAft>
                <a:spcPts val="0"/>
              </a:spcAft>
              <a:buSzPts val="1600"/>
              <a:buChar char="●"/>
            </a:pPr>
            <a:r>
              <a:rPr lang="en" sz="1300"/>
              <a:t>For Telco Dataset, we created bins for </a:t>
            </a:r>
            <a:endParaRPr sz="1300"/>
          </a:p>
          <a:p>
            <a:pPr marL="914400" lvl="1" indent="-330200" algn="l" rtl="0">
              <a:lnSpc>
                <a:spcPct val="100000"/>
              </a:lnSpc>
              <a:spcBef>
                <a:spcPts val="0"/>
              </a:spcBef>
              <a:spcAft>
                <a:spcPts val="0"/>
              </a:spcAft>
              <a:buSzPts val="1600"/>
              <a:buChar char="○"/>
            </a:pPr>
            <a:r>
              <a:rPr lang="en" sz="1300"/>
              <a:t>Tenure, Monthly Charges and Total Charges</a:t>
            </a:r>
            <a:endParaRPr sz="1300"/>
          </a:p>
          <a:p>
            <a:pPr marL="914400" lvl="1" indent="-330200" algn="l" rtl="0">
              <a:lnSpc>
                <a:spcPct val="100000"/>
              </a:lnSpc>
              <a:spcBef>
                <a:spcPts val="0"/>
              </a:spcBef>
              <a:spcAft>
                <a:spcPts val="0"/>
              </a:spcAft>
              <a:buSzPts val="1600"/>
              <a:buChar char="○"/>
            </a:pPr>
            <a:r>
              <a:rPr lang="en" sz="1300"/>
              <a:t>Reason: May help improve predictive performance of model by reducing noise in dataset.</a:t>
            </a:r>
            <a:endParaRPr sz="1300"/>
          </a:p>
          <a:p>
            <a:pPr marL="457200" lvl="0" indent="-330200" algn="l" rtl="0">
              <a:lnSpc>
                <a:spcPct val="100000"/>
              </a:lnSpc>
              <a:spcBef>
                <a:spcPts val="0"/>
              </a:spcBef>
              <a:spcAft>
                <a:spcPts val="0"/>
              </a:spcAft>
              <a:buSzPts val="1600"/>
              <a:buChar char="●"/>
            </a:pPr>
            <a:r>
              <a:rPr lang="en" sz="1300"/>
              <a:t>Pros and cons of binning continuous variable for machine learning.</a:t>
            </a:r>
            <a:endParaRPr sz="1300"/>
          </a:p>
          <a:p>
            <a:pPr marL="0" lvl="0" indent="0" algn="l" rtl="0">
              <a:spcBef>
                <a:spcPts val="900"/>
              </a:spcBef>
              <a:spcAft>
                <a:spcPts val="200"/>
              </a:spcAft>
              <a:buNone/>
            </a:pPr>
            <a:endParaRPr/>
          </a:p>
        </p:txBody>
      </p:sp>
      <p:pic>
        <p:nvPicPr>
          <p:cNvPr id="659" name="Google Shape;659;p88"/>
          <p:cNvPicPr preferRelativeResize="0"/>
          <p:nvPr/>
        </p:nvPicPr>
        <p:blipFill>
          <a:blip r:embed="rId3">
            <a:alphaModFix/>
          </a:blip>
          <a:stretch>
            <a:fillRect/>
          </a:stretch>
        </p:blipFill>
        <p:spPr>
          <a:xfrm>
            <a:off x="1395675" y="3569475"/>
            <a:ext cx="7247901" cy="647675"/>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663"/>
        <p:cNvGrpSpPr/>
        <p:nvPr/>
      </p:nvGrpSpPr>
      <p:grpSpPr>
        <a:xfrm>
          <a:off x="0" y="0"/>
          <a:ext cx="0" cy="0"/>
          <a:chOff x="0" y="0"/>
          <a:chExt cx="0" cy="0"/>
        </a:xfrm>
      </p:grpSpPr>
      <p:sp>
        <p:nvSpPr>
          <p:cNvPr id="664" name="Google Shape;664;p89"/>
          <p:cNvSpPr txBox="1">
            <a:spLocks noGrp="1"/>
          </p:cNvSpPr>
          <p:nvPr>
            <p:ph type="title"/>
          </p:nvPr>
        </p:nvSpPr>
        <p:spPr>
          <a:xfrm>
            <a:off x="850150" y="284950"/>
            <a:ext cx="8188500" cy="1088100"/>
          </a:xfrm>
          <a:prstGeom prst="rect">
            <a:avLst/>
          </a:prstGeom>
        </p:spPr>
        <p:txBody>
          <a:bodyPr spcFirstLastPara="1" wrap="square" lIns="68575" tIns="34275" rIns="68575" bIns="34275" anchor="b" anchorCtr="0">
            <a:normAutofit/>
          </a:bodyPr>
          <a:lstStyle/>
          <a:p>
            <a:pPr marL="0" lvl="0" indent="0" algn="l" rtl="0">
              <a:spcBef>
                <a:spcPts val="0"/>
              </a:spcBef>
              <a:spcAft>
                <a:spcPts val="0"/>
              </a:spcAft>
              <a:buClr>
                <a:schemeClr val="dk1"/>
              </a:buClr>
              <a:buSzPts val="1100"/>
              <a:buFont typeface="Arial"/>
              <a:buNone/>
            </a:pPr>
            <a:r>
              <a:rPr lang="en" sz="2911" b="1"/>
              <a:t>Data Transformation</a:t>
            </a:r>
            <a:endParaRPr sz="1011"/>
          </a:p>
        </p:txBody>
      </p:sp>
      <p:sp>
        <p:nvSpPr>
          <p:cNvPr id="665" name="Google Shape;665;p89"/>
          <p:cNvSpPr txBox="1">
            <a:spLocks noGrp="1"/>
          </p:cNvSpPr>
          <p:nvPr>
            <p:ph type="body" idx="1"/>
          </p:nvPr>
        </p:nvSpPr>
        <p:spPr>
          <a:xfrm>
            <a:off x="948435" y="1458775"/>
            <a:ext cx="7543800" cy="3017400"/>
          </a:xfrm>
          <a:prstGeom prst="rect">
            <a:avLst/>
          </a:prstGeom>
        </p:spPr>
        <p:txBody>
          <a:bodyPr spcFirstLastPara="1" wrap="square" lIns="0" tIns="34275" rIns="0" bIns="34275" anchor="t" anchorCtr="0">
            <a:normAutofit/>
          </a:bodyPr>
          <a:lstStyle/>
          <a:p>
            <a:pPr marL="0" lvl="0" indent="0" algn="l" rtl="0">
              <a:spcBef>
                <a:spcPts val="900"/>
              </a:spcBef>
              <a:spcAft>
                <a:spcPts val="0"/>
              </a:spcAft>
              <a:buClr>
                <a:schemeClr val="dk1"/>
              </a:buClr>
              <a:buSzPts val="1100"/>
              <a:buFont typeface="Arial"/>
              <a:buNone/>
            </a:pPr>
            <a:r>
              <a:rPr lang="en" sz="1400" b="1"/>
              <a:t>Handling Imbalanced Dataset</a:t>
            </a:r>
            <a:endParaRPr sz="1400" b="1"/>
          </a:p>
          <a:p>
            <a:pPr marL="457200" lvl="0" indent="-323850" algn="l" rtl="0">
              <a:spcBef>
                <a:spcPts val="900"/>
              </a:spcBef>
              <a:spcAft>
                <a:spcPts val="0"/>
              </a:spcAft>
              <a:buSzPts val="1500"/>
              <a:buChar char="●"/>
            </a:pPr>
            <a:r>
              <a:rPr lang="en" sz="1200"/>
              <a:t>Problems with Imbalanced Dataset</a:t>
            </a:r>
            <a:endParaRPr sz="1200"/>
          </a:p>
          <a:p>
            <a:pPr marL="914400" lvl="1" indent="-323850" algn="l" rtl="0">
              <a:spcBef>
                <a:spcPts val="0"/>
              </a:spcBef>
              <a:spcAft>
                <a:spcPts val="0"/>
              </a:spcAft>
              <a:buSzPts val="1500"/>
              <a:buChar char="○"/>
            </a:pPr>
            <a:r>
              <a:rPr lang="en" sz="1200"/>
              <a:t>Can result in models that have poor predictive performance for the minority class.</a:t>
            </a:r>
            <a:endParaRPr sz="1200"/>
          </a:p>
          <a:p>
            <a:pPr marL="457200" lvl="0" indent="-323850" algn="l" rtl="0">
              <a:spcBef>
                <a:spcPts val="0"/>
              </a:spcBef>
              <a:spcAft>
                <a:spcPts val="0"/>
              </a:spcAft>
              <a:buSzPts val="1500"/>
              <a:buChar char="●"/>
            </a:pPr>
            <a:r>
              <a:rPr lang="en" sz="1200"/>
              <a:t>Different ways of handling imbalanced dataset. E.g.</a:t>
            </a:r>
            <a:endParaRPr sz="1200"/>
          </a:p>
          <a:p>
            <a:pPr marL="914400" lvl="1" indent="-323850" algn="l" rtl="0">
              <a:spcBef>
                <a:spcPts val="0"/>
              </a:spcBef>
              <a:spcAft>
                <a:spcPts val="0"/>
              </a:spcAft>
              <a:buSzPts val="1500"/>
              <a:buChar char="○"/>
            </a:pPr>
            <a:r>
              <a:rPr lang="en" sz="1200"/>
              <a:t>Collect more data</a:t>
            </a:r>
            <a:endParaRPr sz="1200"/>
          </a:p>
          <a:p>
            <a:pPr marL="914400" lvl="1" indent="-323850" algn="l" rtl="0">
              <a:spcBef>
                <a:spcPts val="0"/>
              </a:spcBef>
              <a:spcAft>
                <a:spcPts val="0"/>
              </a:spcAft>
              <a:buSzPts val="1500"/>
              <a:buChar char="○"/>
            </a:pPr>
            <a:r>
              <a:rPr lang="en" sz="1200"/>
              <a:t>Use cost-sensitive learning algorithms</a:t>
            </a:r>
            <a:endParaRPr sz="1200"/>
          </a:p>
          <a:p>
            <a:pPr marL="914400" lvl="1" indent="-323850" algn="l" rtl="0">
              <a:spcBef>
                <a:spcPts val="0"/>
              </a:spcBef>
              <a:spcAft>
                <a:spcPts val="0"/>
              </a:spcAft>
              <a:buSzPts val="1500"/>
              <a:buChar char="○"/>
            </a:pPr>
            <a:r>
              <a:rPr lang="en" sz="1200"/>
              <a:t>Undersampling (Reduce size of majority class).</a:t>
            </a:r>
            <a:endParaRPr sz="1200"/>
          </a:p>
          <a:p>
            <a:pPr marL="914400" lvl="1" indent="-323850" algn="l" rtl="0">
              <a:spcBef>
                <a:spcPts val="0"/>
              </a:spcBef>
              <a:spcAft>
                <a:spcPts val="0"/>
              </a:spcAft>
              <a:buSzPts val="1500"/>
              <a:buChar char="○"/>
            </a:pPr>
            <a:r>
              <a:rPr lang="en" sz="1200"/>
              <a:t>Oversampling (Increase size of minority class).</a:t>
            </a:r>
            <a:endParaRPr sz="1200"/>
          </a:p>
          <a:p>
            <a:pPr marL="914400" lvl="1" indent="-323850" algn="l" rtl="0">
              <a:spcBef>
                <a:spcPts val="0"/>
              </a:spcBef>
              <a:spcAft>
                <a:spcPts val="0"/>
              </a:spcAft>
              <a:buSzPts val="1500"/>
              <a:buChar char="○"/>
            </a:pPr>
            <a:r>
              <a:rPr lang="en" sz="1200"/>
              <a:t>Use combination of various ways.</a:t>
            </a:r>
            <a:endParaRPr sz="1200"/>
          </a:p>
          <a:p>
            <a:pPr marL="457200" lvl="0" indent="-323850" algn="l" rtl="0">
              <a:spcBef>
                <a:spcPts val="0"/>
              </a:spcBef>
              <a:spcAft>
                <a:spcPts val="0"/>
              </a:spcAft>
              <a:buSzPts val="1500"/>
              <a:buChar char="●"/>
            </a:pPr>
            <a:r>
              <a:rPr lang="en" sz="1200"/>
              <a:t>For Telco Dataset, we oversample with SMOTE (Synthetic Minority Over-Sampling Technique)</a:t>
            </a:r>
            <a:endParaRPr sz="1200"/>
          </a:p>
          <a:p>
            <a:pPr marL="914400" lvl="1" indent="-323850" algn="l" rtl="0">
              <a:spcBef>
                <a:spcPts val="0"/>
              </a:spcBef>
              <a:spcAft>
                <a:spcPts val="0"/>
              </a:spcAft>
              <a:buSzPts val="1500"/>
              <a:buChar char="○"/>
            </a:pPr>
            <a:r>
              <a:rPr lang="en" sz="1200"/>
              <a:t>Reason: Not to lose more information via undersampling as dataset is not large.</a:t>
            </a:r>
            <a:endParaRPr sz="1200"/>
          </a:p>
          <a:p>
            <a:pPr marL="914400" lvl="1" indent="-323850" algn="l" rtl="0">
              <a:spcBef>
                <a:spcPts val="0"/>
              </a:spcBef>
              <a:spcAft>
                <a:spcPts val="0"/>
              </a:spcAft>
              <a:buSzPts val="1500"/>
              <a:buChar char="○"/>
            </a:pPr>
            <a:r>
              <a:rPr lang="en" sz="1200"/>
              <a:t>SMOTE creates new synthetic instances from the minority class.</a:t>
            </a:r>
            <a:endParaRPr sz="1200"/>
          </a:p>
          <a:p>
            <a:pPr marL="914400" lvl="1" indent="-323850" algn="l" rtl="0">
              <a:spcBef>
                <a:spcPts val="0"/>
              </a:spcBef>
              <a:spcAft>
                <a:spcPts val="0"/>
              </a:spcAft>
              <a:buSzPts val="1500"/>
              <a:buChar char="○"/>
            </a:pPr>
            <a:r>
              <a:rPr lang="en" sz="1200"/>
              <a:t>Increased the minority class proportion from 27% to 40%.</a:t>
            </a:r>
            <a:endParaRPr sz="1200"/>
          </a:p>
          <a:p>
            <a:pPr marL="0" lvl="0" indent="0" algn="l" rtl="0">
              <a:spcBef>
                <a:spcPts val="900"/>
              </a:spcBef>
              <a:spcAft>
                <a:spcPts val="200"/>
              </a:spcAft>
              <a:buNone/>
            </a:pPr>
            <a:endParaRPr/>
          </a:p>
        </p:txBody>
      </p:sp>
      <p:pic>
        <p:nvPicPr>
          <p:cNvPr id="666" name="Google Shape;666;p89"/>
          <p:cNvPicPr preferRelativeResize="0"/>
          <p:nvPr/>
        </p:nvPicPr>
        <p:blipFill>
          <a:blip r:embed="rId3">
            <a:alphaModFix/>
          </a:blip>
          <a:stretch>
            <a:fillRect/>
          </a:stretch>
        </p:blipFill>
        <p:spPr>
          <a:xfrm>
            <a:off x="1520450" y="3963125"/>
            <a:ext cx="6847901" cy="723925"/>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670"/>
        <p:cNvGrpSpPr/>
        <p:nvPr/>
      </p:nvGrpSpPr>
      <p:grpSpPr>
        <a:xfrm>
          <a:off x="0" y="0"/>
          <a:ext cx="0" cy="0"/>
          <a:chOff x="0" y="0"/>
          <a:chExt cx="0" cy="0"/>
        </a:xfrm>
      </p:grpSpPr>
      <p:sp>
        <p:nvSpPr>
          <p:cNvPr id="671" name="Google Shape;671;p90"/>
          <p:cNvSpPr txBox="1">
            <a:spLocks noGrp="1"/>
          </p:cNvSpPr>
          <p:nvPr>
            <p:ph type="title"/>
          </p:nvPr>
        </p:nvSpPr>
        <p:spPr>
          <a:xfrm>
            <a:off x="876299" y="502100"/>
            <a:ext cx="7936500" cy="1088100"/>
          </a:xfrm>
          <a:prstGeom prst="rect">
            <a:avLst/>
          </a:prstGeom>
        </p:spPr>
        <p:txBody>
          <a:bodyPr spcFirstLastPara="1" wrap="square" lIns="68575" tIns="34275" rIns="68575" bIns="34275" anchor="b" anchorCtr="0">
            <a:normAutofit/>
          </a:bodyPr>
          <a:lstStyle/>
          <a:p>
            <a:pPr marL="0" lvl="0" indent="0" algn="l" rtl="0">
              <a:spcBef>
                <a:spcPts val="0"/>
              </a:spcBef>
              <a:spcAft>
                <a:spcPts val="0"/>
              </a:spcAft>
              <a:buNone/>
            </a:pPr>
            <a:r>
              <a:rPr lang="en" sz="2600" b="1"/>
              <a:t>Augmenting Diagnostics Analytics</a:t>
            </a:r>
            <a:endParaRPr sz="2600" b="1"/>
          </a:p>
          <a:p>
            <a:pPr marL="0" lvl="0" indent="0" algn="l" rtl="0">
              <a:spcBef>
                <a:spcPts val="0"/>
              </a:spcBef>
              <a:spcAft>
                <a:spcPts val="0"/>
              </a:spcAft>
              <a:buNone/>
            </a:pPr>
            <a:r>
              <a:rPr lang="en" sz="2600" b="1"/>
              <a:t>With Machine Learning</a:t>
            </a:r>
            <a:endParaRPr sz="2600" b="1"/>
          </a:p>
        </p:txBody>
      </p:sp>
      <p:sp>
        <p:nvSpPr>
          <p:cNvPr id="672" name="Google Shape;672;p90"/>
          <p:cNvSpPr txBox="1">
            <a:spLocks noGrp="1"/>
          </p:cNvSpPr>
          <p:nvPr>
            <p:ph type="body" idx="1"/>
          </p:nvPr>
        </p:nvSpPr>
        <p:spPr>
          <a:xfrm>
            <a:off x="899150" y="1671450"/>
            <a:ext cx="7854600" cy="3017400"/>
          </a:xfrm>
          <a:prstGeom prst="rect">
            <a:avLst/>
          </a:prstGeom>
        </p:spPr>
        <p:txBody>
          <a:bodyPr spcFirstLastPara="1" wrap="square" lIns="0" tIns="34275" rIns="0" bIns="34275" anchor="t" anchorCtr="0">
            <a:normAutofit/>
          </a:bodyPr>
          <a:lstStyle/>
          <a:p>
            <a:pPr marL="457200" lvl="0" indent="-325485" algn="l" rtl="0">
              <a:lnSpc>
                <a:spcPct val="150000"/>
              </a:lnSpc>
              <a:spcBef>
                <a:spcPts val="900"/>
              </a:spcBef>
              <a:spcAft>
                <a:spcPts val="0"/>
              </a:spcAft>
              <a:buSzPts val="1526"/>
              <a:buAutoNum type="arabicPeriod"/>
            </a:pPr>
            <a:r>
              <a:rPr lang="en" sz="1525"/>
              <a:t>Above diagnostics were performed manually.</a:t>
            </a:r>
            <a:endParaRPr sz="1525"/>
          </a:p>
          <a:p>
            <a:pPr marL="457200" lvl="0" indent="-325485" algn="l" rtl="0">
              <a:lnSpc>
                <a:spcPct val="150000"/>
              </a:lnSpc>
              <a:spcBef>
                <a:spcPts val="0"/>
              </a:spcBef>
              <a:spcAft>
                <a:spcPts val="0"/>
              </a:spcAft>
              <a:buSzPts val="1526"/>
              <a:buAutoNum type="arabicPeriod"/>
            </a:pPr>
            <a:r>
              <a:rPr lang="en" sz="1525"/>
              <a:t>Manual efforts become increasing non-viable as data volume, variety and velocity increase.</a:t>
            </a:r>
            <a:endParaRPr sz="1525"/>
          </a:p>
          <a:p>
            <a:pPr marL="457200" lvl="0" indent="-325485" algn="l" rtl="0">
              <a:lnSpc>
                <a:spcPct val="150000"/>
              </a:lnSpc>
              <a:spcBef>
                <a:spcPts val="0"/>
              </a:spcBef>
              <a:spcAft>
                <a:spcPts val="0"/>
              </a:spcAft>
              <a:buSzPts val="1526"/>
              <a:buAutoNum type="arabicPeriod"/>
            </a:pPr>
            <a:r>
              <a:rPr lang="en" sz="1525"/>
              <a:t>A more effective way in answering why something happen is to combine AI-infused software with domain expertise of people.</a:t>
            </a:r>
            <a:endParaRPr sz="1525"/>
          </a:p>
          <a:p>
            <a:pPr marL="0" lvl="0" indent="0" algn="l" rtl="0">
              <a:lnSpc>
                <a:spcPct val="150000"/>
              </a:lnSpc>
              <a:spcBef>
                <a:spcPts val="900"/>
              </a:spcBef>
              <a:spcAft>
                <a:spcPts val="0"/>
              </a:spcAft>
              <a:buNone/>
            </a:pPr>
            <a:r>
              <a:rPr lang="en" sz="1525" b="1"/>
              <a:t>Now, we move to answering the question: What will happen next?</a:t>
            </a:r>
            <a:endParaRPr sz="1525" b="1"/>
          </a:p>
          <a:p>
            <a:pPr marL="457200" lvl="0" indent="0" algn="l" rtl="0">
              <a:lnSpc>
                <a:spcPct val="150000"/>
              </a:lnSpc>
              <a:spcBef>
                <a:spcPts val="900"/>
              </a:spcBef>
              <a:spcAft>
                <a:spcPts val="200"/>
              </a:spcAft>
              <a:buNone/>
            </a:pPr>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676"/>
        <p:cNvGrpSpPr/>
        <p:nvPr/>
      </p:nvGrpSpPr>
      <p:grpSpPr>
        <a:xfrm>
          <a:off x="0" y="0"/>
          <a:ext cx="0" cy="0"/>
          <a:chOff x="0" y="0"/>
          <a:chExt cx="0" cy="0"/>
        </a:xfrm>
      </p:grpSpPr>
      <p:sp>
        <p:nvSpPr>
          <p:cNvPr id="677" name="Google Shape;677;p91"/>
          <p:cNvSpPr txBox="1">
            <a:spLocks noGrp="1"/>
          </p:cNvSpPr>
          <p:nvPr>
            <p:ph type="subTitle" idx="1"/>
          </p:nvPr>
        </p:nvSpPr>
        <p:spPr>
          <a:xfrm>
            <a:off x="2510525" y="1821650"/>
            <a:ext cx="5863200" cy="2250300"/>
          </a:xfrm>
          <a:prstGeom prst="rect">
            <a:avLst/>
          </a:prstGeom>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2600">
                <a:solidFill>
                  <a:srgbClr val="000000"/>
                </a:solidFill>
              </a:rPr>
              <a:t>Train Data Model</a:t>
            </a:r>
            <a:endParaRPr sz="2600">
              <a:solidFill>
                <a:srgbClr val="000000"/>
              </a:solidFill>
            </a:endParaRPr>
          </a:p>
          <a:p>
            <a:pPr marL="0" lvl="0" indent="0" algn="r" rtl="0">
              <a:spcBef>
                <a:spcPts val="0"/>
              </a:spcBef>
              <a:spcAft>
                <a:spcPts val="0"/>
              </a:spcAft>
              <a:buNone/>
            </a:pPr>
            <a:endParaRPr sz="2600">
              <a:solidFill>
                <a:srgbClr val="000000"/>
              </a:solidFill>
            </a:endParaRPr>
          </a:p>
          <a:p>
            <a:pPr marL="0" lvl="0" indent="0" algn="r" rtl="0">
              <a:spcBef>
                <a:spcPts val="0"/>
              </a:spcBef>
              <a:spcAft>
                <a:spcPts val="0"/>
              </a:spcAft>
              <a:buNone/>
            </a:pPr>
            <a:r>
              <a:rPr lang="en" sz="2600">
                <a:solidFill>
                  <a:schemeClr val="dk1"/>
                </a:solidFill>
              </a:rPr>
              <a:t>Validate Data Model</a:t>
            </a:r>
            <a:endParaRPr sz="2600">
              <a:solidFill>
                <a:srgbClr val="000000"/>
              </a:solidFill>
            </a:endParaRPr>
          </a:p>
          <a:p>
            <a:pPr marL="0" lvl="0" indent="0" algn="r" rtl="0">
              <a:spcBef>
                <a:spcPts val="0"/>
              </a:spcBef>
              <a:spcAft>
                <a:spcPts val="0"/>
              </a:spcAft>
              <a:buNone/>
            </a:pPr>
            <a:endParaRPr sz="2600">
              <a:solidFill>
                <a:srgbClr val="000000"/>
              </a:solidFill>
            </a:endParaRPr>
          </a:p>
          <a:p>
            <a:pPr marL="0" lvl="0" indent="0" algn="r" rtl="0">
              <a:spcBef>
                <a:spcPts val="0"/>
              </a:spcBef>
              <a:spcAft>
                <a:spcPts val="0"/>
              </a:spcAft>
              <a:buNone/>
            </a:pPr>
            <a:r>
              <a:rPr lang="en" sz="2600">
                <a:solidFill>
                  <a:srgbClr val="000000"/>
                </a:solidFill>
              </a:rPr>
              <a:t>Deploy Data Model</a:t>
            </a:r>
            <a:endParaRPr sz="2600">
              <a:solidFill>
                <a:srgbClr val="000000"/>
              </a:solidFill>
            </a:endParaRPr>
          </a:p>
        </p:txBody>
      </p:sp>
      <p:sp>
        <p:nvSpPr>
          <p:cNvPr id="678" name="Google Shape;678;p91"/>
          <p:cNvSpPr txBox="1"/>
          <p:nvPr/>
        </p:nvSpPr>
        <p:spPr>
          <a:xfrm>
            <a:off x="4572000" y="4072050"/>
            <a:ext cx="3725100" cy="474300"/>
          </a:xfrm>
          <a:prstGeom prst="rect">
            <a:avLst/>
          </a:prstGeom>
          <a:gradFill>
            <a:gsLst>
              <a:gs pos="0">
                <a:srgbClr val="DFE9FB"/>
              </a:gs>
              <a:gs pos="100000">
                <a:srgbClr val="6E9BE7"/>
              </a:gs>
            </a:gsLst>
            <a:path path="circle">
              <a:fillToRect l="50000" t="50000" r="50000" b="50000"/>
            </a:path>
            <a:tileRect/>
          </a:gradFill>
          <a:ln>
            <a:noFill/>
          </a:ln>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sz="2000" b="1">
                <a:solidFill>
                  <a:schemeClr val="dk1"/>
                </a:solidFill>
              </a:rPr>
              <a:t>07 - Ivy Tan Sor Tin - AI0403</a:t>
            </a:r>
            <a:endParaRPr sz="2000" b="1">
              <a:solidFill>
                <a:schemeClr val="dk1"/>
              </a:solidFill>
            </a:endParaRPr>
          </a:p>
          <a:p>
            <a:pPr marL="0" lvl="0" indent="0" algn="r" rtl="0">
              <a:spcBef>
                <a:spcPts val="0"/>
              </a:spcBef>
              <a:spcAft>
                <a:spcPts val="0"/>
              </a:spcAft>
              <a:buClr>
                <a:schemeClr val="dk1"/>
              </a:buClr>
              <a:buSzPts val="1100"/>
              <a:buFont typeface="Arial"/>
              <a:buNone/>
            </a:pPr>
            <a:endParaRPr sz="2600" b="1"/>
          </a:p>
        </p:txBody>
      </p:sp>
      <p:pic>
        <p:nvPicPr>
          <p:cNvPr id="679" name="Google Shape;679;p91"/>
          <p:cNvPicPr preferRelativeResize="0"/>
          <p:nvPr/>
        </p:nvPicPr>
        <p:blipFill rotWithShape="1">
          <a:blip r:embed="rId3">
            <a:alphaModFix/>
          </a:blip>
          <a:srcRect r="63689" b="58494"/>
          <a:stretch/>
        </p:blipFill>
        <p:spPr>
          <a:xfrm>
            <a:off x="3665800" y="3927975"/>
            <a:ext cx="593650" cy="653100"/>
          </a:xfrm>
          <a:prstGeom prst="rect">
            <a:avLst/>
          </a:prstGeom>
          <a:noFill/>
          <a:ln>
            <a:noFill/>
          </a:ln>
        </p:spPr>
      </p:pic>
      <p:sp>
        <p:nvSpPr>
          <p:cNvPr id="680" name="Google Shape;680;p91"/>
          <p:cNvSpPr txBox="1">
            <a:spLocks noGrp="1"/>
          </p:cNvSpPr>
          <p:nvPr>
            <p:ph type="ctrTitle"/>
          </p:nvPr>
        </p:nvSpPr>
        <p:spPr>
          <a:xfrm>
            <a:off x="367375" y="397300"/>
            <a:ext cx="8174400" cy="1240500"/>
          </a:xfrm>
          <a:prstGeom prst="rect">
            <a:avLst/>
          </a:prstGeom>
          <a:ln w="38100" cap="flat" cmpd="sng">
            <a:solidFill>
              <a:srgbClr val="000000"/>
            </a:solidFill>
            <a:prstDash val="solid"/>
            <a:round/>
            <a:headEnd type="none" w="sm" len="sm"/>
            <a:tailEnd type="none" w="sm" len="sm"/>
          </a:ln>
        </p:spPr>
        <p:txBody>
          <a:bodyPr spcFirstLastPara="1" wrap="square" lIns="91425" tIns="91425" rIns="91425" bIns="91425" anchor="b" anchorCtr="0">
            <a:noAutofit/>
          </a:bodyPr>
          <a:lstStyle/>
          <a:p>
            <a:pPr marL="0" lvl="0" indent="0" algn="l" rtl="0">
              <a:spcBef>
                <a:spcPts val="0"/>
              </a:spcBef>
              <a:spcAft>
                <a:spcPts val="0"/>
              </a:spcAft>
              <a:buNone/>
            </a:pPr>
            <a:r>
              <a:rPr lang="en" sz="3500" b="1"/>
              <a:t>Predictive Analytics &amp; </a:t>
            </a:r>
            <a:endParaRPr sz="3500" b="1"/>
          </a:p>
          <a:p>
            <a:pPr marL="0" lvl="0" indent="0" algn="r" rtl="0">
              <a:spcBef>
                <a:spcPts val="0"/>
              </a:spcBef>
              <a:spcAft>
                <a:spcPts val="0"/>
              </a:spcAft>
              <a:buNone/>
            </a:pPr>
            <a:r>
              <a:rPr lang="en" sz="3500" b="1"/>
              <a:t>Prescriptive Analytics</a:t>
            </a:r>
            <a:endParaRPr sz="3500" b="1"/>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684"/>
        <p:cNvGrpSpPr/>
        <p:nvPr/>
      </p:nvGrpSpPr>
      <p:grpSpPr>
        <a:xfrm>
          <a:off x="0" y="0"/>
          <a:ext cx="0" cy="0"/>
          <a:chOff x="0" y="0"/>
          <a:chExt cx="0" cy="0"/>
        </a:xfrm>
      </p:grpSpPr>
      <p:sp>
        <p:nvSpPr>
          <p:cNvPr id="685" name="Google Shape;685;p92"/>
          <p:cNvSpPr txBox="1">
            <a:spLocks noGrp="1"/>
          </p:cNvSpPr>
          <p:nvPr>
            <p:ph type="ctrTitle"/>
          </p:nvPr>
        </p:nvSpPr>
        <p:spPr>
          <a:xfrm>
            <a:off x="1071600" y="330525"/>
            <a:ext cx="7000800" cy="695100"/>
          </a:xfrm>
          <a:prstGeom prst="rect">
            <a:avLst/>
          </a:prstGeom>
        </p:spPr>
        <p:txBody>
          <a:bodyPr spcFirstLastPara="1" wrap="square" lIns="91425" tIns="91425" rIns="91425" bIns="91425" anchor="b" anchorCtr="0">
            <a:normAutofit fontScale="90000"/>
          </a:bodyPr>
          <a:lstStyle/>
          <a:p>
            <a:pPr marL="0" lvl="0" indent="0" algn="ctr" rtl="0">
              <a:spcBef>
                <a:spcPts val="0"/>
              </a:spcBef>
              <a:spcAft>
                <a:spcPts val="0"/>
              </a:spcAft>
              <a:buNone/>
            </a:pPr>
            <a:r>
              <a:rPr lang="en" sz="3722"/>
              <a:t>Predictive Analytics</a:t>
            </a:r>
            <a:endParaRPr sz="3722"/>
          </a:p>
        </p:txBody>
      </p:sp>
      <p:sp>
        <p:nvSpPr>
          <p:cNvPr id="686" name="Google Shape;686;p92"/>
          <p:cNvSpPr txBox="1"/>
          <p:nvPr/>
        </p:nvSpPr>
        <p:spPr>
          <a:xfrm>
            <a:off x="510550" y="1172350"/>
            <a:ext cx="6838200" cy="1939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900" b="1">
                <a:solidFill>
                  <a:srgbClr val="202124"/>
                </a:solidFill>
              </a:rPr>
              <a:t>Predictive analytics</a:t>
            </a:r>
            <a:r>
              <a:rPr lang="en" sz="1900">
                <a:solidFill>
                  <a:srgbClr val="202124"/>
                </a:solidFill>
              </a:rPr>
              <a:t> are </a:t>
            </a:r>
            <a:r>
              <a:rPr lang="en" sz="1900" b="1">
                <a:solidFill>
                  <a:srgbClr val="202124"/>
                </a:solidFill>
              </a:rPr>
              <a:t>used to</a:t>
            </a:r>
            <a:r>
              <a:rPr lang="en" sz="1900">
                <a:solidFill>
                  <a:srgbClr val="202124"/>
                </a:solidFill>
              </a:rPr>
              <a:t> determine customer responses or purchases, as well as promote cross-sell opportunities. </a:t>
            </a:r>
            <a:r>
              <a:rPr lang="en" sz="1900" b="1">
                <a:solidFill>
                  <a:srgbClr val="202124"/>
                </a:solidFill>
              </a:rPr>
              <a:t>Predictive</a:t>
            </a:r>
            <a:r>
              <a:rPr lang="en" sz="1900">
                <a:solidFill>
                  <a:srgbClr val="202124"/>
                </a:solidFill>
              </a:rPr>
              <a:t> models help businesses attract, retain and grow their most profitable customers. Improving operations. Many companies </a:t>
            </a:r>
            <a:r>
              <a:rPr lang="en" sz="1900" b="1">
                <a:solidFill>
                  <a:srgbClr val="202124"/>
                </a:solidFill>
              </a:rPr>
              <a:t>use predictive</a:t>
            </a:r>
            <a:r>
              <a:rPr lang="en" sz="1900">
                <a:solidFill>
                  <a:srgbClr val="202124"/>
                </a:solidFill>
              </a:rPr>
              <a:t> models to forecast inventory and manage resources.</a:t>
            </a:r>
            <a:endParaRPr sz="1900">
              <a:solidFill>
                <a:srgbClr val="202124"/>
              </a:solidFill>
            </a:endParaRPr>
          </a:p>
        </p:txBody>
      </p:sp>
      <p:sp>
        <p:nvSpPr>
          <p:cNvPr id="687" name="Google Shape;687;p92"/>
          <p:cNvSpPr txBox="1"/>
          <p:nvPr/>
        </p:nvSpPr>
        <p:spPr>
          <a:xfrm>
            <a:off x="510550" y="3306275"/>
            <a:ext cx="7184700" cy="477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900"/>
              <a:t>In Short:- We are looking at </a:t>
            </a:r>
            <a:r>
              <a:rPr lang="en" sz="1900" b="1"/>
              <a:t>WHAT HAPPENS NEXT?</a:t>
            </a:r>
            <a:endParaRPr sz="1900" b="1"/>
          </a:p>
        </p:txBody>
      </p:sp>
      <p:pic>
        <p:nvPicPr>
          <p:cNvPr id="688" name="Google Shape;688;p92"/>
          <p:cNvPicPr preferRelativeResize="0"/>
          <p:nvPr/>
        </p:nvPicPr>
        <p:blipFill>
          <a:blip r:embed="rId3">
            <a:alphaModFix/>
          </a:blip>
          <a:stretch>
            <a:fillRect/>
          </a:stretch>
        </p:blipFill>
        <p:spPr>
          <a:xfrm>
            <a:off x="7682850" y="3977699"/>
            <a:ext cx="1365622" cy="1120200"/>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692"/>
        <p:cNvGrpSpPr/>
        <p:nvPr/>
      </p:nvGrpSpPr>
      <p:grpSpPr>
        <a:xfrm>
          <a:off x="0" y="0"/>
          <a:ext cx="0" cy="0"/>
          <a:chOff x="0" y="0"/>
          <a:chExt cx="0" cy="0"/>
        </a:xfrm>
      </p:grpSpPr>
      <p:sp>
        <p:nvSpPr>
          <p:cNvPr id="693" name="Google Shape;693;p93"/>
          <p:cNvSpPr txBox="1">
            <a:spLocks noGrp="1"/>
          </p:cNvSpPr>
          <p:nvPr>
            <p:ph type="ctrTitle"/>
          </p:nvPr>
        </p:nvSpPr>
        <p:spPr>
          <a:xfrm>
            <a:off x="375675" y="274100"/>
            <a:ext cx="8520600" cy="7503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SzPts val="990"/>
              <a:buNone/>
            </a:pPr>
            <a:r>
              <a:rPr lang="en" sz="3370"/>
              <a:t>Three Main steps of Data Modelling</a:t>
            </a:r>
            <a:endParaRPr sz="3370"/>
          </a:p>
        </p:txBody>
      </p:sp>
      <p:sp>
        <p:nvSpPr>
          <p:cNvPr id="694" name="Google Shape;694;p93"/>
          <p:cNvSpPr txBox="1"/>
          <p:nvPr/>
        </p:nvSpPr>
        <p:spPr>
          <a:xfrm>
            <a:off x="685275" y="1426950"/>
            <a:ext cx="58611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a:t>Building a model is an </a:t>
            </a:r>
            <a:r>
              <a:rPr lang="en" sz="2000" b="1"/>
              <a:t>iterative</a:t>
            </a:r>
            <a:r>
              <a:rPr lang="en" sz="2000"/>
              <a:t> process.</a:t>
            </a:r>
            <a:endParaRPr sz="2000"/>
          </a:p>
        </p:txBody>
      </p:sp>
      <p:sp>
        <p:nvSpPr>
          <p:cNvPr id="695" name="Google Shape;695;p93"/>
          <p:cNvSpPr txBox="1"/>
          <p:nvPr/>
        </p:nvSpPr>
        <p:spPr>
          <a:xfrm>
            <a:off x="685275" y="1959050"/>
            <a:ext cx="7167000" cy="2816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900"/>
              <a:t>Most Models consist of the following main steps:-</a:t>
            </a:r>
            <a:endParaRPr sz="1900"/>
          </a:p>
          <a:p>
            <a:pPr marL="0" lvl="0" indent="0" algn="l" rtl="0">
              <a:spcBef>
                <a:spcPts val="0"/>
              </a:spcBef>
              <a:spcAft>
                <a:spcPts val="0"/>
              </a:spcAft>
              <a:buNone/>
            </a:pPr>
            <a:endParaRPr sz="1900"/>
          </a:p>
          <a:p>
            <a:pPr marL="457200" lvl="0" indent="-349250" algn="l" rtl="0">
              <a:spcBef>
                <a:spcPts val="0"/>
              </a:spcBef>
              <a:spcAft>
                <a:spcPts val="0"/>
              </a:spcAft>
              <a:buSzPts val="1900"/>
              <a:buAutoNum type="arabicPeriod"/>
            </a:pPr>
            <a:r>
              <a:rPr lang="en" sz="1900"/>
              <a:t>Selection of a modeling technique and variables to enter in the model</a:t>
            </a:r>
            <a:endParaRPr sz="1900"/>
          </a:p>
          <a:p>
            <a:pPr marL="0" lvl="0" indent="0" algn="l" rtl="0">
              <a:spcBef>
                <a:spcPts val="0"/>
              </a:spcBef>
              <a:spcAft>
                <a:spcPts val="0"/>
              </a:spcAft>
              <a:buNone/>
            </a:pPr>
            <a:endParaRPr sz="1900"/>
          </a:p>
          <a:p>
            <a:pPr marL="457200" lvl="0" indent="-349250" algn="l" rtl="0">
              <a:spcBef>
                <a:spcPts val="0"/>
              </a:spcBef>
              <a:spcAft>
                <a:spcPts val="0"/>
              </a:spcAft>
              <a:buSzPts val="1900"/>
              <a:buAutoNum type="arabicPeriod"/>
            </a:pPr>
            <a:r>
              <a:rPr lang="en" sz="1900"/>
              <a:t>Execution of the model</a:t>
            </a:r>
            <a:endParaRPr sz="1900"/>
          </a:p>
          <a:p>
            <a:pPr marL="0" lvl="0" indent="0" algn="l" rtl="0">
              <a:spcBef>
                <a:spcPts val="0"/>
              </a:spcBef>
              <a:spcAft>
                <a:spcPts val="0"/>
              </a:spcAft>
              <a:buNone/>
            </a:pPr>
            <a:endParaRPr sz="1900"/>
          </a:p>
          <a:p>
            <a:pPr marL="457200" lvl="0" indent="-349250" algn="l" rtl="0">
              <a:spcBef>
                <a:spcPts val="0"/>
              </a:spcBef>
              <a:spcAft>
                <a:spcPts val="0"/>
              </a:spcAft>
              <a:buSzPts val="1900"/>
              <a:buAutoNum type="arabicPeriod"/>
            </a:pPr>
            <a:r>
              <a:rPr lang="en" sz="1900"/>
              <a:t>Diagnosis and model comparison</a:t>
            </a:r>
            <a:endParaRPr sz="1900"/>
          </a:p>
          <a:p>
            <a:pPr marL="0" lvl="0" indent="0" algn="l" rtl="0">
              <a:spcBef>
                <a:spcPts val="0"/>
              </a:spcBef>
              <a:spcAft>
                <a:spcPts val="0"/>
              </a:spcAft>
              <a:buNone/>
            </a:pPr>
            <a:endParaRPr sz="1900"/>
          </a:p>
        </p:txBody>
      </p:sp>
      <p:pic>
        <p:nvPicPr>
          <p:cNvPr id="696" name="Google Shape;696;p93"/>
          <p:cNvPicPr preferRelativeResize="0"/>
          <p:nvPr/>
        </p:nvPicPr>
        <p:blipFill>
          <a:blip r:embed="rId3">
            <a:alphaModFix/>
          </a:blip>
          <a:stretch>
            <a:fillRect/>
          </a:stretch>
        </p:blipFill>
        <p:spPr>
          <a:xfrm>
            <a:off x="7118675" y="3668175"/>
            <a:ext cx="1866300" cy="11938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8"/>
        <p:cNvGrpSpPr/>
        <p:nvPr/>
      </p:nvGrpSpPr>
      <p:grpSpPr>
        <a:xfrm>
          <a:off x="0" y="0"/>
          <a:ext cx="0" cy="0"/>
          <a:chOff x="0" y="0"/>
          <a:chExt cx="0" cy="0"/>
        </a:xfrm>
      </p:grpSpPr>
      <p:pic>
        <p:nvPicPr>
          <p:cNvPr id="119" name="Google Shape;119;p22"/>
          <p:cNvPicPr preferRelativeResize="0"/>
          <p:nvPr/>
        </p:nvPicPr>
        <p:blipFill>
          <a:blip r:embed="rId4">
            <a:alphaModFix/>
          </a:blip>
          <a:stretch>
            <a:fillRect/>
          </a:stretch>
        </p:blipFill>
        <p:spPr>
          <a:xfrm>
            <a:off x="0" y="-10"/>
            <a:ext cx="9144000" cy="5143509"/>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700"/>
        <p:cNvGrpSpPr/>
        <p:nvPr/>
      </p:nvGrpSpPr>
      <p:grpSpPr>
        <a:xfrm>
          <a:off x="0" y="0"/>
          <a:ext cx="0" cy="0"/>
          <a:chOff x="0" y="0"/>
          <a:chExt cx="0" cy="0"/>
        </a:xfrm>
      </p:grpSpPr>
      <p:pic>
        <p:nvPicPr>
          <p:cNvPr id="701" name="Google Shape;701;p94"/>
          <p:cNvPicPr preferRelativeResize="0"/>
          <p:nvPr/>
        </p:nvPicPr>
        <p:blipFill>
          <a:blip r:embed="rId3">
            <a:alphaModFix/>
          </a:blip>
          <a:stretch>
            <a:fillRect/>
          </a:stretch>
        </p:blipFill>
        <p:spPr>
          <a:xfrm>
            <a:off x="3642600" y="300850"/>
            <a:ext cx="1791125" cy="1634000"/>
          </a:xfrm>
          <a:prstGeom prst="rect">
            <a:avLst/>
          </a:prstGeom>
          <a:noFill/>
          <a:ln>
            <a:noFill/>
          </a:ln>
        </p:spPr>
      </p:pic>
      <p:pic>
        <p:nvPicPr>
          <p:cNvPr id="702" name="Google Shape;702;p94"/>
          <p:cNvPicPr preferRelativeResize="0"/>
          <p:nvPr/>
        </p:nvPicPr>
        <p:blipFill>
          <a:blip r:embed="rId4">
            <a:alphaModFix/>
          </a:blip>
          <a:stretch>
            <a:fillRect/>
          </a:stretch>
        </p:blipFill>
        <p:spPr>
          <a:xfrm>
            <a:off x="1087500" y="278375"/>
            <a:ext cx="2321300" cy="1786300"/>
          </a:xfrm>
          <a:prstGeom prst="rect">
            <a:avLst/>
          </a:prstGeom>
          <a:noFill/>
          <a:ln>
            <a:noFill/>
          </a:ln>
        </p:spPr>
      </p:pic>
      <p:sp>
        <p:nvSpPr>
          <p:cNvPr id="703" name="Google Shape;703;p94"/>
          <p:cNvSpPr txBox="1"/>
          <p:nvPr/>
        </p:nvSpPr>
        <p:spPr>
          <a:xfrm>
            <a:off x="1087500" y="2096050"/>
            <a:ext cx="17091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b="1"/>
              <a:t>Studio</a:t>
            </a:r>
            <a:endParaRPr sz="2000" b="1"/>
          </a:p>
        </p:txBody>
      </p:sp>
      <p:sp>
        <p:nvSpPr>
          <p:cNvPr id="704" name="Google Shape;704;p94"/>
          <p:cNvSpPr txBox="1"/>
          <p:nvPr/>
        </p:nvSpPr>
        <p:spPr>
          <a:xfrm>
            <a:off x="693300" y="2765225"/>
            <a:ext cx="4006800" cy="1908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Watson Studio has a Auto AI option which is very FRIENDLY and EASY to use.  Once you input the </a:t>
            </a:r>
            <a:r>
              <a:rPr lang="en" b="1"/>
              <a:t>Data Set</a:t>
            </a:r>
            <a:r>
              <a:rPr lang="en"/>
              <a:t> into the option and select the </a:t>
            </a:r>
            <a:r>
              <a:rPr lang="en" b="1"/>
              <a:t>target variable</a:t>
            </a:r>
            <a:r>
              <a:rPr lang="en"/>
              <a:t> that you would like to predict, it will </a:t>
            </a:r>
            <a:r>
              <a:rPr lang="en" b="1"/>
              <a:t>AUTOMATICALLY</a:t>
            </a:r>
            <a:r>
              <a:rPr lang="en"/>
              <a:t> generate the select the </a:t>
            </a:r>
            <a:r>
              <a:rPr lang="en" b="1"/>
              <a:t>models</a:t>
            </a:r>
            <a:r>
              <a:rPr lang="en"/>
              <a:t> for you.  When the models are completed it even advise you the </a:t>
            </a:r>
            <a:r>
              <a:rPr lang="en" b="1"/>
              <a:t>BEST OPTIMAL MODEL </a:t>
            </a:r>
            <a:r>
              <a:rPr lang="en"/>
              <a:t>you should used.  </a:t>
            </a:r>
            <a:endParaRPr/>
          </a:p>
        </p:txBody>
      </p:sp>
      <p:sp>
        <p:nvSpPr>
          <p:cNvPr id="705" name="Google Shape;705;p94"/>
          <p:cNvSpPr txBox="1"/>
          <p:nvPr/>
        </p:nvSpPr>
        <p:spPr>
          <a:xfrm>
            <a:off x="5337250" y="2853975"/>
            <a:ext cx="30921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t>SAVE TIME</a:t>
            </a:r>
            <a:r>
              <a:rPr lang="en"/>
              <a:t> and </a:t>
            </a:r>
            <a:r>
              <a:rPr lang="en" b="1"/>
              <a:t>EFFORT</a:t>
            </a:r>
            <a:r>
              <a:rPr lang="en"/>
              <a:t> for Data Analyst &amp; Data Science to QUICKLY get insights of the DATA.</a:t>
            </a:r>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709"/>
        <p:cNvGrpSpPr/>
        <p:nvPr/>
      </p:nvGrpSpPr>
      <p:grpSpPr>
        <a:xfrm>
          <a:off x="0" y="0"/>
          <a:ext cx="0" cy="0"/>
          <a:chOff x="0" y="0"/>
          <a:chExt cx="0" cy="0"/>
        </a:xfrm>
      </p:grpSpPr>
      <p:sp>
        <p:nvSpPr>
          <p:cNvPr id="710" name="Google Shape;710;p95"/>
          <p:cNvSpPr txBox="1">
            <a:spLocks noGrp="1"/>
          </p:cNvSpPr>
          <p:nvPr>
            <p:ph type="ctrTitle"/>
          </p:nvPr>
        </p:nvSpPr>
        <p:spPr>
          <a:xfrm>
            <a:off x="407900" y="361375"/>
            <a:ext cx="6164100" cy="1047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n" sz="3000" b="1"/>
              <a:t>Machine Learning Techniques Used in Watson Studio</a:t>
            </a:r>
            <a:endParaRPr sz="5500"/>
          </a:p>
        </p:txBody>
      </p:sp>
      <p:pic>
        <p:nvPicPr>
          <p:cNvPr id="711" name="Google Shape;711;p95"/>
          <p:cNvPicPr preferRelativeResize="0"/>
          <p:nvPr/>
        </p:nvPicPr>
        <p:blipFill>
          <a:blip r:embed="rId3">
            <a:alphaModFix/>
          </a:blip>
          <a:stretch>
            <a:fillRect/>
          </a:stretch>
        </p:blipFill>
        <p:spPr>
          <a:xfrm>
            <a:off x="488525" y="1808875"/>
            <a:ext cx="8057099" cy="2722700"/>
          </a:xfrm>
          <a:prstGeom prst="rect">
            <a:avLst/>
          </a:prstGeom>
          <a:noFill/>
          <a:ln>
            <a:noFill/>
          </a:ln>
        </p:spPr>
      </p:pic>
      <p:pic>
        <p:nvPicPr>
          <p:cNvPr id="712" name="Google Shape;712;p95"/>
          <p:cNvPicPr preferRelativeResize="0"/>
          <p:nvPr/>
        </p:nvPicPr>
        <p:blipFill>
          <a:blip r:embed="rId4">
            <a:alphaModFix/>
          </a:blip>
          <a:stretch>
            <a:fillRect/>
          </a:stretch>
        </p:blipFill>
        <p:spPr>
          <a:xfrm>
            <a:off x="6984375" y="361375"/>
            <a:ext cx="1884600" cy="1047000"/>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716"/>
        <p:cNvGrpSpPr/>
        <p:nvPr/>
      </p:nvGrpSpPr>
      <p:grpSpPr>
        <a:xfrm>
          <a:off x="0" y="0"/>
          <a:ext cx="0" cy="0"/>
          <a:chOff x="0" y="0"/>
          <a:chExt cx="0" cy="0"/>
        </a:xfrm>
      </p:grpSpPr>
      <p:sp>
        <p:nvSpPr>
          <p:cNvPr id="717" name="Google Shape;717;p96"/>
          <p:cNvSpPr txBox="1">
            <a:spLocks noGrp="1"/>
          </p:cNvSpPr>
          <p:nvPr>
            <p:ph type="ctrTitle"/>
          </p:nvPr>
        </p:nvSpPr>
        <p:spPr>
          <a:xfrm>
            <a:off x="407900" y="219125"/>
            <a:ext cx="6164100" cy="10470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Clr>
                <a:schemeClr val="dk1"/>
              </a:buClr>
              <a:buSzPts val="1100"/>
              <a:buFont typeface="Arial"/>
              <a:buNone/>
            </a:pPr>
            <a:r>
              <a:rPr lang="en" sz="2500" b="1"/>
              <a:t>Watson AutoAI has 4 processes</a:t>
            </a:r>
            <a:endParaRPr sz="5000"/>
          </a:p>
        </p:txBody>
      </p:sp>
      <p:sp>
        <p:nvSpPr>
          <p:cNvPr id="718" name="Google Shape;718;p96"/>
          <p:cNvSpPr txBox="1"/>
          <p:nvPr/>
        </p:nvSpPr>
        <p:spPr>
          <a:xfrm>
            <a:off x="654450" y="1731775"/>
            <a:ext cx="5251200" cy="20163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Clr>
                <a:schemeClr val="dk1"/>
              </a:buClr>
              <a:buSzPts val="1100"/>
              <a:buFont typeface="Arial"/>
              <a:buNone/>
            </a:pPr>
            <a:r>
              <a:rPr lang="en" sz="2000" b="1">
                <a:solidFill>
                  <a:schemeClr val="dk1"/>
                </a:solidFill>
              </a:rPr>
              <a:t>1. 	Data pre-processing</a:t>
            </a:r>
            <a:endParaRPr sz="2000" b="1">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 sz="2000" b="1">
                <a:solidFill>
                  <a:schemeClr val="dk1"/>
                </a:solidFill>
              </a:rPr>
              <a:t>2. 	Automated model selection</a:t>
            </a:r>
            <a:endParaRPr sz="2000" b="1">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 sz="2000" b="1">
                <a:solidFill>
                  <a:schemeClr val="dk1"/>
                </a:solidFill>
              </a:rPr>
              <a:t>3. 	Automated feature engineering</a:t>
            </a:r>
            <a:endParaRPr sz="2000" b="1">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 sz="2000" b="1">
                <a:solidFill>
                  <a:schemeClr val="dk1"/>
                </a:solidFill>
              </a:rPr>
              <a:t>4. 	Hyperparameter optimization</a:t>
            </a:r>
            <a:endParaRPr sz="1350" b="1">
              <a:solidFill>
                <a:schemeClr val="dk1"/>
              </a:solidFill>
            </a:endParaRPr>
          </a:p>
        </p:txBody>
      </p:sp>
      <p:pic>
        <p:nvPicPr>
          <p:cNvPr id="719" name="Google Shape;719;p96"/>
          <p:cNvPicPr preferRelativeResize="0"/>
          <p:nvPr/>
        </p:nvPicPr>
        <p:blipFill>
          <a:blip r:embed="rId3">
            <a:alphaModFix/>
          </a:blip>
          <a:stretch>
            <a:fillRect/>
          </a:stretch>
        </p:blipFill>
        <p:spPr>
          <a:xfrm>
            <a:off x="6305000" y="219125"/>
            <a:ext cx="1360575" cy="1047000"/>
          </a:xfrm>
          <a:prstGeom prst="rect">
            <a:avLst/>
          </a:prstGeom>
          <a:noFill/>
          <a:ln>
            <a:noFill/>
          </a:ln>
        </p:spPr>
      </p:pic>
      <p:sp>
        <p:nvSpPr>
          <p:cNvPr id="720" name="Google Shape;720;p96"/>
          <p:cNvSpPr txBox="1"/>
          <p:nvPr/>
        </p:nvSpPr>
        <p:spPr>
          <a:xfrm>
            <a:off x="7665575" y="934150"/>
            <a:ext cx="904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t>Studio</a:t>
            </a:r>
            <a:endParaRPr b="1"/>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724"/>
        <p:cNvGrpSpPr/>
        <p:nvPr/>
      </p:nvGrpSpPr>
      <p:grpSpPr>
        <a:xfrm>
          <a:off x="0" y="0"/>
          <a:ext cx="0" cy="0"/>
          <a:chOff x="0" y="0"/>
          <a:chExt cx="0" cy="0"/>
        </a:xfrm>
      </p:grpSpPr>
      <p:sp>
        <p:nvSpPr>
          <p:cNvPr id="725" name="Google Shape;725;p97"/>
          <p:cNvSpPr txBox="1">
            <a:spLocks noGrp="1"/>
          </p:cNvSpPr>
          <p:nvPr>
            <p:ph type="ctrTitle"/>
          </p:nvPr>
        </p:nvSpPr>
        <p:spPr>
          <a:xfrm>
            <a:off x="440150" y="549675"/>
            <a:ext cx="6164100" cy="1047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n" sz="3000" b="1"/>
              <a:t>Available Classifiers in Watson Studio</a:t>
            </a:r>
            <a:endParaRPr sz="5500"/>
          </a:p>
        </p:txBody>
      </p:sp>
      <p:sp>
        <p:nvSpPr>
          <p:cNvPr id="726" name="Google Shape;726;p97"/>
          <p:cNvSpPr txBox="1"/>
          <p:nvPr/>
        </p:nvSpPr>
        <p:spPr>
          <a:xfrm>
            <a:off x="626825" y="1753225"/>
            <a:ext cx="3321600" cy="3232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b="1"/>
              <a:t>Binary and MultiClass Classification:-</a:t>
            </a:r>
            <a:endParaRPr sz="1800" b="1"/>
          </a:p>
          <a:p>
            <a:pPr marL="0" lvl="0" indent="0" algn="l" rtl="0">
              <a:spcBef>
                <a:spcPts val="0"/>
              </a:spcBef>
              <a:spcAft>
                <a:spcPts val="0"/>
              </a:spcAft>
              <a:buNone/>
            </a:pPr>
            <a:endParaRPr sz="1800"/>
          </a:p>
          <a:p>
            <a:pPr marL="457200" lvl="0" indent="-342900" algn="l" rtl="0">
              <a:spcBef>
                <a:spcPts val="0"/>
              </a:spcBef>
              <a:spcAft>
                <a:spcPts val="0"/>
              </a:spcAft>
              <a:buSzPts val="1800"/>
              <a:buChar char="-"/>
            </a:pPr>
            <a:r>
              <a:rPr lang="en" sz="1800"/>
              <a:t>Decision Tree Classifier</a:t>
            </a:r>
            <a:endParaRPr sz="1800"/>
          </a:p>
          <a:p>
            <a:pPr marL="457200" lvl="0" indent="-342900" algn="l" rtl="0">
              <a:spcBef>
                <a:spcPts val="0"/>
              </a:spcBef>
              <a:spcAft>
                <a:spcPts val="0"/>
              </a:spcAft>
              <a:buSzPts val="1800"/>
              <a:buChar char="-"/>
            </a:pPr>
            <a:r>
              <a:rPr lang="en" sz="1800"/>
              <a:t>Extra Trees Classifier</a:t>
            </a:r>
            <a:endParaRPr sz="1800"/>
          </a:p>
          <a:p>
            <a:pPr marL="457200" lvl="0" indent="-342900" algn="l" rtl="0">
              <a:spcBef>
                <a:spcPts val="0"/>
              </a:spcBef>
              <a:spcAft>
                <a:spcPts val="0"/>
              </a:spcAft>
              <a:buSzPts val="1800"/>
              <a:buChar char="-"/>
            </a:pPr>
            <a:r>
              <a:rPr lang="en" sz="1800"/>
              <a:t>Gradient Boosting Classifier</a:t>
            </a:r>
            <a:endParaRPr sz="1800"/>
          </a:p>
          <a:p>
            <a:pPr marL="457200" lvl="0" indent="-342900" algn="l" rtl="0">
              <a:spcBef>
                <a:spcPts val="0"/>
              </a:spcBef>
              <a:spcAft>
                <a:spcPts val="0"/>
              </a:spcAft>
              <a:buSzPts val="1800"/>
              <a:buChar char="-"/>
            </a:pPr>
            <a:r>
              <a:rPr lang="en" sz="1800"/>
              <a:t>LGBM Classifier</a:t>
            </a:r>
            <a:endParaRPr sz="1800"/>
          </a:p>
          <a:p>
            <a:pPr marL="457200" lvl="0" indent="-342900" algn="l" rtl="0">
              <a:spcBef>
                <a:spcPts val="0"/>
              </a:spcBef>
              <a:spcAft>
                <a:spcPts val="0"/>
              </a:spcAft>
              <a:buSzPts val="1800"/>
              <a:buChar char="-"/>
            </a:pPr>
            <a:r>
              <a:rPr lang="en" sz="1800"/>
              <a:t>Logistic Regression</a:t>
            </a:r>
            <a:endParaRPr sz="1800"/>
          </a:p>
          <a:p>
            <a:pPr marL="457200" lvl="0" indent="-342900" algn="l" rtl="0">
              <a:spcBef>
                <a:spcPts val="0"/>
              </a:spcBef>
              <a:spcAft>
                <a:spcPts val="0"/>
              </a:spcAft>
              <a:buSzPts val="1800"/>
              <a:buChar char="-"/>
            </a:pPr>
            <a:r>
              <a:rPr lang="en" sz="1800"/>
              <a:t>Random Forest Classifier</a:t>
            </a:r>
            <a:endParaRPr sz="1800"/>
          </a:p>
          <a:p>
            <a:pPr marL="457200" lvl="0" indent="-342900" algn="l" rtl="0">
              <a:spcBef>
                <a:spcPts val="0"/>
              </a:spcBef>
              <a:spcAft>
                <a:spcPts val="0"/>
              </a:spcAft>
              <a:buSzPts val="1800"/>
              <a:buChar char="-"/>
            </a:pPr>
            <a:r>
              <a:rPr lang="en" sz="1800"/>
              <a:t>XGB Classifier</a:t>
            </a:r>
            <a:endParaRPr sz="1800"/>
          </a:p>
        </p:txBody>
      </p:sp>
      <p:sp>
        <p:nvSpPr>
          <p:cNvPr id="727" name="Google Shape;727;p97"/>
          <p:cNvSpPr txBox="1"/>
          <p:nvPr/>
        </p:nvSpPr>
        <p:spPr>
          <a:xfrm>
            <a:off x="4463450" y="1802975"/>
            <a:ext cx="3532500" cy="3232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b="1"/>
              <a:t>Regression Classification:-</a:t>
            </a:r>
            <a:endParaRPr sz="1800" b="1"/>
          </a:p>
          <a:p>
            <a:pPr marL="0" lvl="0" indent="0" algn="l" rtl="0">
              <a:spcBef>
                <a:spcPts val="0"/>
              </a:spcBef>
              <a:spcAft>
                <a:spcPts val="0"/>
              </a:spcAft>
              <a:buNone/>
            </a:pPr>
            <a:endParaRPr sz="1800"/>
          </a:p>
          <a:p>
            <a:pPr marL="457200" lvl="0" indent="-342900" algn="l" rtl="0">
              <a:spcBef>
                <a:spcPts val="0"/>
              </a:spcBef>
              <a:spcAft>
                <a:spcPts val="0"/>
              </a:spcAft>
              <a:buSzPts val="1800"/>
              <a:buChar char="-"/>
            </a:pPr>
            <a:r>
              <a:rPr lang="en" sz="1800"/>
              <a:t>Decision Tree Regressor</a:t>
            </a:r>
            <a:endParaRPr sz="1800"/>
          </a:p>
          <a:p>
            <a:pPr marL="457200" lvl="0" indent="-342900" algn="l" rtl="0">
              <a:spcBef>
                <a:spcPts val="0"/>
              </a:spcBef>
              <a:spcAft>
                <a:spcPts val="0"/>
              </a:spcAft>
              <a:buSzPts val="1800"/>
              <a:buChar char="-"/>
            </a:pPr>
            <a:r>
              <a:rPr lang="en" sz="1800"/>
              <a:t>Extra Trees Regressor</a:t>
            </a:r>
            <a:endParaRPr sz="1800"/>
          </a:p>
          <a:p>
            <a:pPr marL="457200" lvl="0" indent="-342900" algn="l" rtl="0">
              <a:spcBef>
                <a:spcPts val="0"/>
              </a:spcBef>
              <a:spcAft>
                <a:spcPts val="0"/>
              </a:spcAft>
              <a:buSzPts val="1800"/>
              <a:buChar char="-"/>
            </a:pPr>
            <a:r>
              <a:rPr lang="en" sz="1800"/>
              <a:t>Gradient Boosting Regressor</a:t>
            </a:r>
            <a:endParaRPr sz="1800"/>
          </a:p>
          <a:p>
            <a:pPr marL="457200" lvl="0" indent="-342900" algn="l" rtl="0">
              <a:spcBef>
                <a:spcPts val="0"/>
              </a:spcBef>
              <a:spcAft>
                <a:spcPts val="0"/>
              </a:spcAft>
              <a:buSzPts val="1800"/>
              <a:buChar char="-"/>
            </a:pPr>
            <a:r>
              <a:rPr lang="en" sz="1800"/>
              <a:t>LGBM Regressor</a:t>
            </a:r>
            <a:endParaRPr sz="1800"/>
          </a:p>
          <a:p>
            <a:pPr marL="457200" lvl="0" indent="-342900" algn="l" rtl="0">
              <a:spcBef>
                <a:spcPts val="0"/>
              </a:spcBef>
              <a:spcAft>
                <a:spcPts val="0"/>
              </a:spcAft>
              <a:buSzPts val="1800"/>
              <a:buChar char="-"/>
            </a:pPr>
            <a:r>
              <a:rPr lang="en" sz="1800"/>
              <a:t>Linear Regressor</a:t>
            </a:r>
            <a:endParaRPr sz="1800"/>
          </a:p>
          <a:p>
            <a:pPr marL="457200" lvl="0" indent="-342900" algn="l" rtl="0">
              <a:spcBef>
                <a:spcPts val="0"/>
              </a:spcBef>
              <a:spcAft>
                <a:spcPts val="0"/>
              </a:spcAft>
              <a:buSzPts val="1800"/>
              <a:buChar char="-"/>
            </a:pPr>
            <a:r>
              <a:rPr lang="en" sz="1800"/>
              <a:t>Random Forest Regressor</a:t>
            </a:r>
            <a:endParaRPr sz="1800"/>
          </a:p>
          <a:p>
            <a:pPr marL="457200" lvl="0" indent="-342900" algn="l" rtl="0">
              <a:spcBef>
                <a:spcPts val="0"/>
              </a:spcBef>
              <a:spcAft>
                <a:spcPts val="0"/>
              </a:spcAft>
              <a:buSzPts val="1800"/>
              <a:buChar char="-"/>
            </a:pPr>
            <a:r>
              <a:rPr lang="en" sz="1800"/>
              <a:t>Ridge</a:t>
            </a:r>
            <a:endParaRPr sz="1800"/>
          </a:p>
          <a:p>
            <a:pPr marL="457200" lvl="0" indent="-342900" algn="l" rtl="0">
              <a:spcBef>
                <a:spcPts val="0"/>
              </a:spcBef>
              <a:spcAft>
                <a:spcPts val="0"/>
              </a:spcAft>
              <a:buSzPts val="1800"/>
              <a:buChar char="-"/>
            </a:pPr>
            <a:r>
              <a:rPr lang="en" sz="1800"/>
              <a:t>XGB Regressor</a:t>
            </a:r>
            <a:endParaRPr sz="1800"/>
          </a:p>
        </p:txBody>
      </p:sp>
      <p:pic>
        <p:nvPicPr>
          <p:cNvPr id="728" name="Google Shape;728;p97"/>
          <p:cNvPicPr preferRelativeResize="0"/>
          <p:nvPr/>
        </p:nvPicPr>
        <p:blipFill>
          <a:blip r:embed="rId3">
            <a:alphaModFix/>
          </a:blip>
          <a:stretch>
            <a:fillRect/>
          </a:stretch>
        </p:blipFill>
        <p:spPr>
          <a:xfrm>
            <a:off x="6911900" y="473425"/>
            <a:ext cx="1907850" cy="1380801"/>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732"/>
        <p:cNvGrpSpPr/>
        <p:nvPr/>
      </p:nvGrpSpPr>
      <p:grpSpPr>
        <a:xfrm>
          <a:off x="0" y="0"/>
          <a:ext cx="0" cy="0"/>
          <a:chOff x="0" y="0"/>
          <a:chExt cx="0" cy="0"/>
        </a:xfrm>
      </p:grpSpPr>
      <p:sp>
        <p:nvSpPr>
          <p:cNvPr id="733" name="Google Shape;733;p98"/>
          <p:cNvSpPr txBox="1">
            <a:spLocks noGrp="1"/>
          </p:cNvSpPr>
          <p:nvPr>
            <p:ph type="ctrTitle"/>
          </p:nvPr>
        </p:nvSpPr>
        <p:spPr>
          <a:xfrm>
            <a:off x="375650" y="604650"/>
            <a:ext cx="8520600" cy="7575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SzPts val="990"/>
              <a:buNone/>
            </a:pPr>
            <a:r>
              <a:rPr lang="en" sz="3470"/>
              <a:t>More Model Setting in Watson Studio:-</a:t>
            </a:r>
            <a:endParaRPr sz="3470"/>
          </a:p>
        </p:txBody>
      </p:sp>
      <p:sp>
        <p:nvSpPr>
          <p:cNvPr id="734" name="Google Shape;734;p98"/>
          <p:cNvSpPr txBox="1"/>
          <p:nvPr/>
        </p:nvSpPr>
        <p:spPr>
          <a:xfrm>
            <a:off x="714575" y="1625900"/>
            <a:ext cx="6945300" cy="2724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t>Training Data Split : 90%		Testdata: 10%		Changed: 85 to 95</a:t>
            </a:r>
            <a:endParaRPr sz="1500"/>
          </a:p>
          <a:p>
            <a:pPr marL="0" lvl="0" indent="0" algn="l" rtl="0">
              <a:spcBef>
                <a:spcPts val="0"/>
              </a:spcBef>
              <a:spcAft>
                <a:spcPts val="0"/>
              </a:spcAft>
              <a:buNone/>
            </a:pPr>
            <a:endParaRPr sz="1500"/>
          </a:p>
          <a:p>
            <a:pPr marL="0" lvl="0" indent="0" algn="l" rtl="0">
              <a:spcBef>
                <a:spcPts val="0"/>
              </a:spcBef>
              <a:spcAft>
                <a:spcPts val="0"/>
              </a:spcAft>
              <a:buNone/>
            </a:pPr>
            <a:r>
              <a:rPr lang="en" sz="1500"/>
              <a:t>Remove Duplicate Row: On (Default)		</a:t>
            </a:r>
            <a:endParaRPr sz="1500"/>
          </a:p>
          <a:p>
            <a:pPr marL="0" lvl="0" indent="0" algn="l" rtl="0">
              <a:spcBef>
                <a:spcPts val="0"/>
              </a:spcBef>
              <a:spcAft>
                <a:spcPts val="0"/>
              </a:spcAft>
              <a:buNone/>
            </a:pPr>
            <a:endParaRPr sz="1500"/>
          </a:p>
          <a:p>
            <a:pPr marL="0" lvl="0" indent="0" algn="l" rtl="0">
              <a:spcBef>
                <a:spcPts val="0"/>
              </a:spcBef>
              <a:spcAft>
                <a:spcPts val="0"/>
              </a:spcAft>
              <a:buNone/>
            </a:pPr>
            <a:r>
              <a:rPr lang="en" sz="1500"/>
              <a:t>SubSample Row: Off (Default)</a:t>
            </a:r>
            <a:endParaRPr sz="1500"/>
          </a:p>
          <a:p>
            <a:pPr marL="0" lvl="0" indent="0" algn="l" rtl="0">
              <a:spcBef>
                <a:spcPts val="0"/>
              </a:spcBef>
              <a:spcAft>
                <a:spcPts val="0"/>
              </a:spcAft>
              <a:buNone/>
            </a:pPr>
            <a:endParaRPr sz="1500"/>
          </a:p>
          <a:p>
            <a:pPr marL="0" lvl="0" indent="0" algn="l" rtl="0">
              <a:spcBef>
                <a:spcPts val="0"/>
              </a:spcBef>
              <a:spcAft>
                <a:spcPts val="0"/>
              </a:spcAft>
              <a:buNone/>
            </a:pPr>
            <a:r>
              <a:rPr lang="en" sz="1500"/>
              <a:t>Training Data Split : 90% - </a:t>
            </a:r>
            <a:r>
              <a:rPr lang="en" sz="1500" u="sng"/>
              <a:t>3 folds cross-validation</a:t>
            </a:r>
            <a:r>
              <a:rPr lang="en" sz="1500"/>
              <a:t> (Fixed)		Holdout : 10%</a:t>
            </a:r>
            <a:endParaRPr sz="1500"/>
          </a:p>
          <a:p>
            <a:pPr marL="0" lvl="0" indent="0" algn="l" rtl="0">
              <a:spcBef>
                <a:spcPts val="0"/>
              </a:spcBef>
              <a:spcAft>
                <a:spcPts val="0"/>
              </a:spcAft>
              <a:buNone/>
            </a:pPr>
            <a:endParaRPr sz="1500"/>
          </a:p>
          <a:p>
            <a:pPr marL="0" lvl="0" indent="0" algn="l" rtl="0">
              <a:spcBef>
                <a:spcPts val="0"/>
              </a:spcBef>
              <a:spcAft>
                <a:spcPts val="0"/>
              </a:spcAft>
              <a:buNone/>
            </a:pPr>
            <a:r>
              <a:rPr lang="en" sz="1500"/>
              <a:t>Use Binary Classification - </a:t>
            </a:r>
            <a:r>
              <a:rPr lang="en" sz="1500" b="1"/>
              <a:t>Churn	(TARGET)		Include/Exclude Fields</a:t>
            </a:r>
            <a:endParaRPr sz="1500" b="1"/>
          </a:p>
          <a:p>
            <a:pPr marL="0" lvl="0" indent="0" algn="l" rtl="0">
              <a:spcBef>
                <a:spcPts val="0"/>
              </a:spcBef>
              <a:spcAft>
                <a:spcPts val="0"/>
              </a:spcAft>
              <a:buNone/>
            </a:pPr>
            <a:endParaRPr sz="1500"/>
          </a:p>
          <a:p>
            <a:pPr marL="0" lvl="0" indent="0" algn="l" rtl="0">
              <a:spcBef>
                <a:spcPts val="0"/>
              </a:spcBef>
              <a:spcAft>
                <a:spcPts val="0"/>
              </a:spcAft>
              <a:buNone/>
            </a:pPr>
            <a:r>
              <a:rPr lang="en" sz="1500"/>
              <a:t>Optimised Runtime: 	Accuracy/F1 scores/ROC/Precision/Recall</a:t>
            </a:r>
            <a:endParaRPr/>
          </a:p>
        </p:txBody>
      </p:sp>
      <p:pic>
        <p:nvPicPr>
          <p:cNvPr id="735" name="Google Shape;735;p98"/>
          <p:cNvPicPr preferRelativeResize="0"/>
          <p:nvPr/>
        </p:nvPicPr>
        <p:blipFill>
          <a:blip r:embed="rId3">
            <a:alphaModFix/>
          </a:blip>
          <a:stretch>
            <a:fillRect/>
          </a:stretch>
        </p:blipFill>
        <p:spPr>
          <a:xfrm>
            <a:off x="7918775" y="3822400"/>
            <a:ext cx="1124900" cy="1239675"/>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739"/>
        <p:cNvGrpSpPr/>
        <p:nvPr/>
      </p:nvGrpSpPr>
      <p:grpSpPr>
        <a:xfrm>
          <a:off x="0" y="0"/>
          <a:ext cx="0" cy="0"/>
          <a:chOff x="0" y="0"/>
          <a:chExt cx="0" cy="0"/>
        </a:xfrm>
      </p:grpSpPr>
      <p:sp>
        <p:nvSpPr>
          <p:cNvPr id="740" name="Google Shape;740;p99"/>
          <p:cNvSpPr txBox="1">
            <a:spLocks noGrp="1"/>
          </p:cNvSpPr>
          <p:nvPr>
            <p:ph type="ctrTitle"/>
          </p:nvPr>
        </p:nvSpPr>
        <p:spPr>
          <a:xfrm>
            <a:off x="407900" y="219125"/>
            <a:ext cx="8520600" cy="1047000"/>
          </a:xfrm>
          <a:prstGeom prst="rect">
            <a:avLst/>
          </a:prstGeom>
        </p:spPr>
        <p:txBody>
          <a:bodyPr spcFirstLastPara="1" wrap="square" lIns="91425" tIns="91425" rIns="91425" bIns="91425" anchor="b" anchorCtr="0">
            <a:normAutofit fontScale="90000"/>
          </a:bodyPr>
          <a:lstStyle/>
          <a:p>
            <a:pPr marL="0" lvl="0" indent="0" algn="l" rtl="0">
              <a:lnSpc>
                <a:spcPct val="110000"/>
              </a:lnSpc>
              <a:spcBef>
                <a:spcPts val="1500"/>
              </a:spcBef>
              <a:spcAft>
                <a:spcPts val="1500"/>
              </a:spcAft>
              <a:buClr>
                <a:schemeClr val="dk1"/>
              </a:buClr>
              <a:buSzPts val="1100"/>
              <a:buFont typeface="Arial"/>
              <a:buNone/>
            </a:pPr>
            <a:r>
              <a:rPr lang="en" sz="3500" b="1">
                <a:solidFill>
                  <a:srgbClr val="3C3C3B"/>
                </a:solidFill>
              </a:rPr>
              <a:t>3-Fold Cross-validation In Telco</a:t>
            </a:r>
            <a:endParaRPr sz="5500"/>
          </a:p>
        </p:txBody>
      </p:sp>
      <p:sp>
        <p:nvSpPr>
          <p:cNvPr id="741" name="Google Shape;741;p99"/>
          <p:cNvSpPr txBox="1"/>
          <p:nvPr/>
        </p:nvSpPr>
        <p:spPr>
          <a:xfrm>
            <a:off x="2846100" y="1342050"/>
            <a:ext cx="1725900" cy="446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700" b="1"/>
              <a:t>7,043 Rows</a:t>
            </a:r>
            <a:endParaRPr sz="1700" b="1"/>
          </a:p>
        </p:txBody>
      </p:sp>
      <p:pic>
        <p:nvPicPr>
          <p:cNvPr id="742" name="Google Shape;742;p99"/>
          <p:cNvPicPr preferRelativeResize="0"/>
          <p:nvPr/>
        </p:nvPicPr>
        <p:blipFill>
          <a:blip r:embed="rId3">
            <a:alphaModFix/>
          </a:blip>
          <a:stretch>
            <a:fillRect/>
          </a:stretch>
        </p:blipFill>
        <p:spPr>
          <a:xfrm>
            <a:off x="869175" y="2290525"/>
            <a:ext cx="4742475" cy="1533525"/>
          </a:xfrm>
          <a:prstGeom prst="rect">
            <a:avLst/>
          </a:prstGeom>
          <a:noFill/>
          <a:ln>
            <a:noFill/>
          </a:ln>
        </p:spPr>
      </p:pic>
      <p:sp>
        <p:nvSpPr>
          <p:cNvPr id="743" name="Google Shape;743;p99"/>
          <p:cNvSpPr/>
          <p:nvPr/>
        </p:nvSpPr>
        <p:spPr>
          <a:xfrm>
            <a:off x="2068200" y="1825475"/>
            <a:ext cx="3491650" cy="389450"/>
          </a:xfrm>
          <a:custGeom>
            <a:avLst/>
            <a:gdLst/>
            <a:ahLst/>
            <a:cxnLst/>
            <a:rect l="l" t="t" r="r" b="b"/>
            <a:pathLst>
              <a:path w="139666" h="15578" extrusionOk="0">
                <a:moveTo>
                  <a:pt x="0" y="14504"/>
                </a:moveTo>
                <a:cubicBezTo>
                  <a:pt x="2178" y="10147"/>
                  <a:pt x="9095" y="10206"/>
                  <a:pt x="13966" y="10206"/>
                </a:cubicBezTo>
                <a:cubicBezTo>
                  <a:pt x="23472" y="10206"/>
                  <a:pt x="33215" y="10899"/>
                  <a:pt x="42437" y="8595"/>
                </a:cubicBezTo>
                <a:cubicBezTo>
                  <a:pt x="45859" y="7740"/>
                  <a:pt x="50150" y="7233"/>
                  <a:pt x="52106" y="4298"/>
                </a:cubicBezTo>
                <a:cubicBezTo>
                  <a:pt x="52907" y="3096"/>
                  <a:pt x="51199" y="0"/>
                  <a:pt x="52643" y="0"/>
                </a:cubicBezTo>
                <a:cubicBezTo>
                  <a:pt x="54294" y="0"/>
                  <a:pt x="54545" y="2769"/>
                  <a:pt x="55866" y="3760"/>
                </a:cubicBezTo>
                <a:cubicBezTo>
                  <a:pt x="57678" y="5119"/>
                  <a:pt x="60091" y="5465"/>
                  <a:pt x="62312" y="5909"/>
                </a:cubicBezTo>
                <a:cubicBezTo>
                  <a:pt x="83233" y="10092"/>
                  <a:pt x="105316" y="4949"/>
                  <a:pt x="126237" y="9132"/>
                </a:cubicBezTo>
                <a:cubicBezTo>
                  <a:pt x="131106" y="10105"/>
                  <a:pt x="134701" y="15578"/>
                  <a:pt x="139666" y="15578"/>
                </a:cubicBezTo>
              </a:path>
            </a:pathLst>
          </a:custGeom>
          <a:noFill/>
          <a:ln w="9525" cap="flat" cmpd="sng">
            <a:solidFill>
              <a:schemeClr val="dk2"/>
            </a:solidFill>
            <a:prstDash val="solid"/>
            <a:round/>
            <a:headEnd type="none" w="med" len="med"/>
            <a:tailEnd type="none" w="med" len="med"/>
          </a:ln>
        </p:spPr>
      </p:sp>
      <p:sp>
        <p:nvSpPr>
          <p:cNvPr id="744" name="Google Shape;744;p99"/>
          <p:cNvSpPr txBox="1"/>
          <p:nvPr/>
        </p:nvSpPr>
        <p:spPr>
          <a:xfrm>
            <a:off x="6366425" y="2571750"/>
            <a:ext cx="2262900" cy="110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b="1"/>
              <a:t>BENEFIT:   </a:t>
            </a:r>
            <a:endParaRPr sz="1500" b="1"/>
          </a:p>
          <a:p>
            <a:pPr marL="0" lvl="0" indent="0" algn="l" rtl="0">
              <a:spcBef>
                <a:spcPts val="0"/>
              </a:spcBef>
              <a:spcAft>
                <a:spcPts val="0"/>
              </a:spcAft>
              <a:buNone/>
            </a:pPr>
            <a:endParaRPr sz="1500" b="1"/>
          </a:p>
          <a:p>
            <a:pPr marL="0" lvl="0" indent="0" algn="l" rtl="0">
              <a:spcBef>
                <a:spcPts val="0"/>
              </a:spcBef>
              <a:spcAft>
                <a:spcPts val="0"/>
              </a:spcAft>
              <a:buNone/>
            </a:pPr>
            <a:r>
              <a:rPr lang="en" sz="1500" b="1"/>
              <a:t>Maximize the usage of LIMITED DATASET</a:t>
            </a:r>
            <a:endParaRPr sz="1500" b="1"/>
          </a:p>
        </p:txBody>
      </p:sp>
      <p:sp>
        <p:nvSpPr>
          <p:cNvPr id="745" name="Google Shape;745;p99"/>
          <p:cNvSpPr/>
          <p:nvPr/>
        </p:nvSpPr>
        <p:spPr>
          <a:xfrm>
            <a:off x="4418225" y="3855775"/>
            <a:ext cx="1161925" cy="256200"/>
          </a:xfrm>
          <a:custGeom>
            <a:avLst/>
            <a:gdLst/>
            <a:ahLst/>
            <a:cxnLst/>
            <a:rect l="l" t="t" r="r" b="b"/>
            <a:pathLst>
              <a:path w="46477" h="10248" extrusionOk="0">
                <a:moveTo>
                  <a:pt x="0" y="0"/>
                </a:moveTo>
                <a:cubicBezTo>
                  <a:pt x="0" y="5754"/>
                  <a:pt x="10276" y="5799"/>
                  <a:pt x="15986" y="6513"/>
                </a:cubicBezTo>
                <a:cubicBezTo>
                  <a:pt x="17944" y="6758"/>
                  <a:pt x="18890" y="10798"/>
                  <a:pt x="20722" y="10065"/>
                </a:cubicBezTo>
                <a:cubicBezTo>
                  <a:pt x="22411" y="9389"/>
                  <a:pt x="23072" y="6812"/>
                  <a:pt x="24867" y="6513"/>
                </a:cubicBezTo>
                <a:cubicBezTo>
                  <a:pt x="32141" y="5301"/>
                  <a:pt x="46477" y="9150"/>
                  <a:pt x="46477" y="1776"/>
                </a:cubicBezTo>
              </a:path>
            </a:pathLst>
          </a:custGeom>
          <a:noFill/>
          <a:ln w="9525" cap="flat" cmpd="sng">
            <a:solidFill>
              <a:schemeClr val="dk2"/>
            </a:solidFill>
            <a:prstDash val="solid"/>
            <a:round/>
            <a:headEnd type="none" w="med" len="med"/>
            <a:tailEnd type="none" w="med" len="med"/>
          </a:ln>
        </p:spPr>
      </p:sp>
      <p:sp>
        <p:nvSpPr>
          <p:cNvPr id="746" name="Google Shape;746;p99"/>
          <p:cNvSpPr txBox="1"/>
          <p:nvPr/>
        </p:nvSpPr>
        <p:spPr>
          <a:xfrm>
            <a:off x="4318938" y="4254925"/>
            <a:ext cx="1360500" cy="446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700" b="1"/>
              <a:t>2,348 Rows</a:t>
            </a:r>
            <a:endParaRPr sz="1700" b="1"/>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750"/>
        <p:cNvGrpSpPr/>
        <p:nvPr/>
      </p:nvGrpSpPr>
      <p:grpSpPr>
        <a:xfrm>
          <a:off x="0" y="0"/>
          <a:ext cx="0" cy="0"/>
          <a:chOff x="0" y="0"/>
          <a:chExt cx="0" cy="0"/>
        </a:xfrm>
      </p:grpSpPr>
      <p:sp>
        <p:nvSpPr>
          <p:cNvPr id="751" name="Google Shape;751;p100"/>
          <p:cNvSpPr txBox="1">
            <a:spLocks noGrp="1"/>
          </p:cNvSpPr>
          <p:nvPr>
            <p:ph type="ctrTitle"/>
          </p:nvPr>
        </p:nvSpPr>
        <p:spPr>
          <a:xfrm>
            <a:off x="375650" y="217325"/>
            <a:ext cx="8520600" cy="709800"/>
          </a:xfrm>
          <a:prstGeom prst="rect">
            <a:avLst/>
          </a:prstGeom>
        </p:spPr>
        <p:txBody>
          <a:bodyPr spcFirstLastPara="1" wrap="square" lIns="91425" tIns="91425" rIns="91425" bIns="91425" anchor="b" anchorCtr="0">
            <a:normAutofit fontScale="90000"/>
          </a:bodyPr>
          <a:lstStyle/>
          <a:p>
            <a:pPr marL="0" lvl="0" indent="0" algn="l" rtl="0">
              <a:spcBef>
                <a:spcPts val="0"/>
              </a:spcBef>
              <a:spcAft>
                <a:spcPts val="0"/>
              </a:spcAft>
              <a:buNone/>
            </a:pPr>
            <a:r>
              <a:rPr lang="en" sz="3700" u="sng"/>
              <a:t>Model Evaluation Metrics</a:t>
            </a:r>
            <a:endParaRPr sz="3700" u="sng"/>
          </a:p>
        </p:txBody>
      </p:sp>
      <p:sp>
        <p:nvSpPr>
          <p:cNvPr id="752" name="Google Shape;752;p100"/>
          <p:cNvSpPr txBox="1"/>
          <p:nvPr/>
        </p:nvSpPr>
        <p:spPr>
          <a:xfrm>
            <a:off x="475650" y="2534725"/>
            <a:ext cx="8457000" cy="30351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a:buNone/>
            </a:pPr>
            <a:r>
              <a:rPr lang="en" sz="1050" b="1">
                <a:solidFill>
                  <a:srgbClr val="888888"/>
                </a:solidFill>
              </a:rPr>
              <a:t>True Positives (TP)</a:t>
            </a:r>
            <a:r>
              <a:rPr lang="en" sz="1050">
                <a:solidFill>
                  <a:srgbClr val="888888"/>
                </a:solidFill>
              </a:rPr>
              <a:t> - These are the correctly predicted positive values which means that the value of actual class is yes and the value of predicted class is also yes. E.g. if actual class value indicates that this passenger survived and predicted class tells you the same thing.</a:t>
            </a:r>
            <a:endParaRPr sz="1050">
              <a:solidFill>
                <a:srgbClr val="888888"/>
              </a:solidFill>
            </a:endParaRPr>
          </a:p>
          <a:p>
            <a:pPr marL="0" lvl="0" indent="0" algn="l" rtl="0">
              <a:lnSpc>
                <a:spcPct val="115000"/>
              </a:lnSpc>
              <a:spcBef>
                <a:spcPts val="1500"/>
              </a:spcBef>
              <a:spcAft>
                <a:spcPts val="0"/>
              </a:spcAft>
              <a:buClr>
                <a:schemeClr val="dk1"/>
              </a:buClr>
              <a:buSzPts val="1100"/>
              <a:buFont typeface="Arial"/>
              <a:buNone/>
            </a:pPr>
            <a:r>
              <a:rPr lang="en" sz="1050" b="1">
                <a:solidFill>
                  <a:srgbClr val="888888"/>
                </a:solidFill>
              </a:rPr>
              <a:t>True Negatives (TN)</a:t>
            </a:r>
            <a:r>
              <a:rPr lang="en" sz="1050">
                <a:solidFill>
                  <a:srgbClr val="888888"/>
                </a:solidFill>
              </a:rPr>
              <a:t> - These are the correctly predicted negative values which means that the value of actual class is no and value of predicted class is also no. E.g. if actual class says this passenger did not survive and predicted class tells you the same thing.</a:t>
            </a:r>
            <a:endParaRPr sz="1050">
              <a:solidFill>
                <a:srgbClr val="888888"/>
              </a:solidFill>
            </a:endParaRPr>
          </a:p>
          <a:p>
            <a:pPr marL="0" lvl="0" indent="0" algn="l" rtl="0">
              <a:lnSpc>
                <a:spcPct val="115000"/>
              </a:lnSpc>
              <a:spcBef>
                <a:spcPts val="1500"/>
              </a:spcBef>
              <a:spcAft>
                <a:spcPts val="0"/>
              </a:spcAft>
              <a:buClr>
                <a:schemeClr val="dk1"/>
              </a:buClr>
              <a:buSzPts val="1100"/>
              <a:buFont typeface="Arial"/>
              <a:buNone/>
            </a:pPr>
            <a:r>
              <a:rPr lang="en" sz="1050">
                <a:solidFill>
                  <a:srgbClr val="888888"/>
                </a:solidFill>
              </a:rPr>
              <a:t>False positives and false negatives, these values occur when your actual class contradicts with the predicted class.</a:t>
            </a:r>
            <a:endParaRPr sz="1050">
              <a:solidFill>
                <a:srgbClr val="888888"/>
              </a:solidFill>
            </a:endParaRPr>
          </a:p>
          <a:p>
            <a:pPr marL="0" lvl="0" indent="0" algn="l" rtl="0">
              <a:lnSpc>
                <a:spcPct val="115000"/>
              </a:lnSpc>
              <a:spcBef>
                <a:spcPts val="1500"/>
              </a:spcBef>
              <a:spcAft>
                <a:spcPts val="0"/>
              </a:spcAft>
              <a:buClr>
                <a:schemeClr val="dk1"/>
              </a:buClr>
              <a:buSzPts val="1100"/>
              <a:buFont typeface="Arial"/>
              <a:buNone/>
            </a:pPr>
            <a:r>
              <a:rPr lang="en" sz="1050" b="1">
                <a:solidFill>
                  <a:srgbClr val="888888"/>
                </a:solidFill>
              </a:rPr>
              <a:t>False Positives (FP)</a:t>
            </a:r>
            <a:r>
              <a:rPr lang="en" sz="1050">
                <a:solidFill>
                  <a:srgbClr val="888888"/>
                </a:solidFill>
              </a:rPr>
              <a:t> – When actual class is no and predicted class is yes. E.g. if actual class says this passenger did not survive but predicted class tells you that this passenger will survive.</a:t>
            </a:r>
            <a:endParaRPr sz="1050">
              <a:solidFill>
                <a:srgbClr val="888888"/>
              </a:solidFill>
            </a:endParaRPr>
          </a:p>
          <a:p>
            <a:pPr marL="0" lvl="0" indent="0" algn="l" rtl="0">
              <a:lnSpc>
                <a:spcPct val="115000"/>
              </a:lnSpc>
              <a:spcBef>
                <a:spcPts val="1500"/>
              </a:spcBef>
              <a:spcAft>
                <a:spcPts val="0"/>
              </a:spcAft>
              <a:buClr>
                <a:schemeClr val="dk1"/>
              </a:buClr>
              <a:buSzPts val="1100"/>
              <a:buFont typeface="Arial"/>
              <a:buNone/>
            </a:pPr>
            <a:r>
              <a:rPr lang="en" sz="1050" b="1">
                <a:solidFill>
                  <a:srgbClr val="888888"/>
                </a:solidFill>
              </a:rPr>
              <a:t>False Negatives (FN)</a:t>
            </a:r>
            <a:r>
              <a:rPr lang="en" sz="1050">
                <a:solidFill>
                  <a:srgbClr val="888888"/>
                </a:solidFill>
              </a:rPr>
              <a:t> – When actual class is yes but predicted class in no. E.g. if actual class value indicates that this passenger survived and predicted class tells you that passenger will die.</a:t>
            </a:r>
            <a:endParaRPr sz="1050">
              <a:solidFill>
                <a:srgbClr val="888888"/>
              </a:solidFill>
            </a:endParaRPr>
          </a:p>
          <a:p>
            <a:pPr marL="0" lvl="0" indent="0" algn="l" rtl="0">
              <a:spcBef>
                <a:spcPts val="1500"/>
              </a:spcBef>
              <a:spcAft>
                <a:spcPts val="0"/>
              </a:spcAft>
              <a:buNone/>
            </a:pPr>
            <a:endParaRPr/>
          </a:p>
        </p:txBody>
      </p:sp>
      <p:sp>
        <p:nvSpPr>
          <p:cNvPr id="753" name="Google Shape;753;p100"/>
          <p:cNvSpPr txBox="1"/>
          <p:nvPr/>
        </p:nvSpPr>
        <p:spPr>
          <a:xfrm>
            <a:off x="435350" y="927125"/>
            <a:ext cx="20088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b="1" u="sng"/>
              <a:t>Confusion Matrix for Telco</a:t>
            </a:r>
            <a:endParaRPr sz="1600" b="1" u="sng"/>
          </a:p>
        </p:txBody>
      </p:sp>
      <p:pic>
        <p:nvPicPr>
          <p:cNvPr id="754" name="Google Shape;754;p100"/>
          <p:cNvPicPr preferRelativeResize="0"/>
          <p:nvPr/>
        </p:nvPicPr>
        <p:blipFill>
          <a:blip r:embed="rId3">
            <a:alphaModFix amt="18000"/>
          </a:blip>
          <a:stretch>
            <a:fillRect/>
          </a:stretch>
        </p:blipFill>
        <p:spPr>
          <a:xfrm>
            <a:off x="7708525" y="217325"/>
            <a:ext cx="1304700" cy="1219625"/>
          </a:xfrm>
          <a:prstGeom prst="rect">
            <a:avLst/>
          </a:prstGeom>
          <a:noFill/>
          <a:ln>
            <a:noFill/>
          </a:ln>
        </p:spPr>
      </p:pic>
      <p:pic>
        <p:nvPicPr>
          <p:cNvPr id="755" name="Google Shape;755;p100"/>
          <p:cNvPicPr preferRelativeResize="0"/>
          <p:nvPr/>
        </p:nvPicPr>
        <p:blipFill>
          <a:blip r:embed="rId4">
            <a:alphaModFix/>
          </a:blip>
          <a:stretch>
            <a:fillRect/>
          </a:stretch>
        </p:blipFill>
        <p:spPr>
          <a:xfrm>
            <a:off x="2345938" y="1057263"/>
            <a:ext cx="5362575" cy="1514475"/>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759"/>
        <p:cNvGrpSpPr/>
        <p:nvPr/>
      </p:nvGrpSpPr>
      <p:grpSpPr>
        <a:xfrm>
          <a:off x="0" y="0"/>
          <a:ext cx="0" cy="0"/>
          <a:chOff x="0" y="0"/>
          <a:chExt cx="0" cy="0"/>
        </a:xfrm>
      </p:grpSpPr>
      <p:sp>
        <p:nvSpPr>
          <p:cNvPr id="760" name="Google Shape;760;p101"/>
          <p:cNvSpPr txBox="1">
            <a:spLocks noGrp="1"/>
          </p:cNvSpPr>
          <p:nvPr>
            <p:ph type="ctrTitle"/>
          </p:nvPr>
        </p:nvSpPr>
        <p:spPr>
          <a:xfrm>
            <a:off x="407900" y="219125"/>
            <a:ext cx="8520600" cy="10470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sz="4300"/>
              <a:t>Model Evaluation Metrics</a:t>
            </a:r>
            <a:endParaRPr sz="4300"/>
          </a:p>
        </p:txBody>
      </p:sp>
      <p:sp>
        <p:nvSpPr>
          <p:cNvPr id="761" name="Google Shape;761;p101"/>
          <p:cNvSpPr txBox="1"/>
          <p:nvPr/>
        </p:nvSpPr>
        <p:spPr>
          <a:xfrm>
            <a:off x="725550" y="1338300"/>
            <a:ext cx="7416900" cy="3344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a:buNone/>
            </a:pPr>
            <a:r>
              <a:rPr lang="en" b="1">
                <a:solidFill>
                  <a:srgbClr val="888888"/>
                </a:solidFill>
                <a:highlight>
                  <a:srgbClr val="FFFFFF"/>
                </a:highlight>
              </a:rPr>
              <a:t>Accuracy</a:t>
            </a:r>
            <a:r>
              <a:rPr lang="en">
                <a:solidFill>
                  <a:srgbClr val="888888"/>
                </a:solidFill>
                <a:highlight>
                  <a:srgbClr val="FFFFFF"/>
                </a:highlight>
              </a:rPr>
              <a:t> - Accuracy is the most intuitive performance measure and it is simply a ratio of correctly predicted observation to the total observations. </a:t>
            </a:r>
            <a:endParaRPr>
              <a:solidFill>
                <a:srgbClr val="888888"/>
              </a:solidFill>
              <a:highlight>
                <a:srgbClr val="FFFFFF"/>
              </a:highlight>
            </a:endParaRPr>
          </a:p>
          <a:p>
            <a:pPr marL="0" lvl="0" indent="0" algn="l" rtl="0">
              <a:lnSpc>
                <a:spcPct val="115000"/>
              </a:lnSpc>
              <a:spcBef>
                <a:spcPts val="1500"/>
              </a:spcBef>
              <a:spcAft>
                <a:spcPts val="0"/>
              </a:spcAft>
              <a:buClr>
                <a:schemeClr val="dk1"/>
              </a:buClr>
              <a:buSzPts val="1100"/>
              <a:buFont typeface="Arial"/>
              <a:buNone/>
            </a:pPr>
            <a:r>
              <a:rPr lang="en">
                <a:solidFill>
                  <a:srgbClr val="888888"/>
                </a:solidFill>
                <a:highlight>
                  <a:srgbClr val="FFFFFF"/>
                </a:highlight>
              </a:rPr>
              <a:t>Accuracy = TP+TN/TP+FP+FN+TN</a:t>
            </a:r>
            <a:endParaRPr>
              <a:solidFill>
                <a:srgbClr val="888888"/>
              </a:solidFill>
              <a:highlight>
                <a:srgbClr val="FFFFFF"/>
              </a:highlight>
            </a:endParaRPr>
          </a:p>
          <a:p>
            <a:pPr marL="0" lvl="0" indent="0" algn="l" rtl="0">
              <a:lnSpc>
                <a:spcPct val="115000"/>
              </a:lnSpc>
              <a:spcBef>
                <a:spcPts val="1500"/>
              </a:spcBef>
              <a:spcAft>
                <a:spcPts val="0"/>
              </a:spcAft>
              <a:buClr>
                <a:schemeClr val="dk1"/>
              </a:buClr>
              <a:buSzPts val="1100"/>
              <a:buFont typeface="Arial"/>
              <a:buNone/>
            </a:pPr>
            <a:r>
              <a:rPr lang="en" b="1">
                <a:solidFill>
                  <a:srgbClr val="888888"/>
                </a:solidFill>
                <a:highlight>
                  <a:srgbClr val="FFFFFF"/>
                </a:highlight>
              </a:rPr>
              <a:t>Precision</a:t>
            </a:r>
            <a:r>
              <a:rPr lang="en">
                <a:solidFill>
                  <a:srgbClr val="888888"/>
                </a:solidFill>
                <a:highlight>
                  <a:srgbClr val="FFFFFF"/>
                </a:highlight>
              </a:rPr>
              <a:t> - Precision is the ratio of correctly predicted positive observations to the total predicted positive observations. </a:t>
            </a:r>
            <a:endParaRPr>
              <a:solidFill>
                <a:srgbClr val="888888"/>
              </a:solidFill>
              <a:highlight>
                <a:srgbClr val="FFFFFF"/>
              </a:highlight>
            </a:endParaRPr>
          </a:p>
          <a:p>
            <a:pPr marL="0" lvl="0" indent="0" algn="l" rtl="0">
              <a:lnSpc>
                <a:spcPct val="115000"/>
              </a:lnSpc>
              <a:spcBef>
                <a:spcPts val="1500"/>
              </a:spcBef>
              <a:spcAft>
                <a:spcPts val="0"/>
              </a:spcAft>
              <a:buClr>
                <a:schemeClr val="dk1"/>
              </a:buClr>
              <a:buSzPts val="1100"/>
              <a:buFont typeface="Arial"/>
              <a:buNone/>
            </a:pPr>
            <a:r>
              <a:rPr lang="en">
                <a:solidFill>
                  <a:srgbClr val="888888"/>
                </a:solidFill>
                <a:highlight>
                  <a:srgbClr val="FFFFFF"/>
                </a:highlight>
              </a:rPr>
              <a:t>Precision = TP/TP+FP</a:t>
            </a:r>
            <a:endParaRPr>
              <a:solidFill>
                <a:srgbClr val="888888"/>
              </a:solidFill>
              <a:highlight>
                <a:srgbClr val="FFFFFF"/>
              </a:highlight>
            </a:endParaRPr>
          </a:p>
          <a:p>
            <a:pPr marL="0" lvl="0" indent="0" algn="l" rtl="0">
              <a:lnSpc>
                <a:spcPct val="115000"/>
              </a:lnSpc>
              <a:spcBef>
                <a:spcPts val="1500"/>
              </a:spcBef>
              <a:spcAft>
                <a:spcPts val="0"/>
              </a:spcAft>
              <a:buClr>
                <a:schemeClr val="dk1"/>
              </a:buClr>
              <a:buSzPts val="1100"/>
              <a:buFont typeface="Arial"/>
              <a:buNone/>
            </a:pPr>
            <a:r>
              <a:rPr lang="en" b="1">
                <a:solidFill>
                  <a:srgbClr val="888888"/>
                </a:solidFill>
                <a:highlight>
                  <a:srgbClr val="FFFFFF"/>
                </a:highlight>
              </a:rPr>
              <a:t>Recall </a:t>
            </a:r>
            <a:r>
              <a:rPr lang="en">
                <a:solidFill>
                  <a:srgbClr val="888888"/>
                </a:solidFill>
                <a:highlight>
                  <a:srgbClr val="FFFFFF"/>
                </a:highlight>
              </a:rPr>
              <a:t>(Sensitivity) - Recall is the ratio of correctly predicted positive observations to the all observations in actual class - yes. </a:t>
            </a:r>
            <a:endParaRPr>
              <a:solidFill>
                <a:srgbClr val="888888"/>
              </a:solidFill>
              <a:highlight>
                <a:srgbClr val="FFFFFF"/>
              </a:highlight>
            </a:endParaRPr>
          </a:p>
          <a:p>
            <a:pPr marL="0" lvl="0" indent="0" algn="l" rtl="0">
              <a:lnSpc>
                <a:spcPct val="115000"/>
              </a:lnSpc>
              <a:spcBef>
                <a:spcPts val="1500"/>
              </a:spcBef>
              <a:spcAft>
                <a:spcPts val="1500"/>
              </a:spcAft>
              <a:buClr>
                <a:schemeClr val="dk1"/>
              </a:buClr>
              <a:buSzPts val="1100"/>
              <a:buFont typeface="Arial"/>
              <a:buNone/>
            </a:pPr>
            <a:r>
              <a:rPr lang="en">
                <a:solidFill>
                  <a:srgbClr val="888888"/>
                </a:solidFill>
                <a:highlight>
                  <a:srgbClr val="FFFFFF"/>
                </a:highlight>
              </a:rPr>
              <a:t>Recall = TP/TP+FN</a:t>
            </a:r>
            <a:endParaRPr/>
          </a:p>
        </p:txBody>
      </p:sp>
      <p:pic>
        <p:nvPicPr>
          <p:cNvPr id="762" name="Google Shape;762;p101"/>
          <p:cNvPicPr preferRelativeResize="0"/>
          <p:nvPr/>
        </p:nvPicPr>
        <p:blipFill>
          <a:blip r:embed="rId3">
            <a:alphaModFix/>
          </a:blip>
          <a:stretch>
            <a:fillRect/>
          </a:stretch>
        </p:blipFill>
        <p:spPr>
          <a:xfrm>
            <a:off x="5013550" y="2782675"/>
            <a:ext cx="3452875" cy="868525"/>
          </a:xfrm>
          <a:prstGeom prst="rect">
            <a:avLst/>
          </a:prstGeom>
          <a:noFill/>
          <a:ln>
            <a:noFill/>
          </a:ln>
        </p:spPr>
      </p:pic>
      <p:pic>
        <p:nvPicPr>
          <p:cNvPr id="763" name="Google Shape;763;p101"/>
          <p:cNvPicPr preferRelativeResize="0"/>
          <p:nvPr/>
        </p:nvPicPr>
        <p:blipFill>
          <a:blip r:embed="rId4">
            <a:alphaModFix/>
          </a:blip>
          <a:stretch>
            <a:fillRect/>
          </a:stretch>
        </p:blipFill>
        <p:spPr>
          <a:xfrm>
            <a:off x="5013550" y="4030750"/>
            <a:ext cx="3452876" cy="868525"/>
          </a:xfrm>
          <a:prstGeom prst="rect">
            <a:avLst/>
          </a:prstGeom>
          <a:noFill/>
          <a:ln>
            <a:noFill/>
          </a:ln>
        </p:spPr>
      </p:pic>
      <p:sp>
        <p:nvSpPr>
          <p:cNvPr id="764" name="Google Shape;764;p101"/>
          <p:cNvSpPr txBox="1"/>
          <p:nvPr/>
        </p:nvSpPr>
        <p:spPr>
          <a:xfrm>
            <a:off x="6342425" y="3300725"/>
            <a:ext cx="4262700" cy="497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768"/>
        <p:cNvGrpSpPr/>
        <p:nvPr/>
      </p:nvGrpSpPr>
      <p:grpSpPr>
        <a:xfrm>
          <a:off x="0" y="0"/>
          <a:ext cx="0" cy="0"/>
          <a:chOff x="0" y="0"/>
          <a:chExt cx="0" cy="0"/>
        </a:xfrm>
      </p:grpSpPr>
      <p:sp>
        <p:nvSpPr>
          <p:cNvPr id="769" name="Google Shape;769;p102"/>
          <p:cNvSpPr txBox="1">
            <a:spLocks noGrp="1"/>
          </p:cNvSpPr>
          <p:nvPr>
            <p:ph type="ctrTitle"/>
          </p:nvPr>
        </p:nvSpPr>
        <p:spPr>
          <a:xfrm>
            <a:off x="407900" y="219125"/>
            <a:ext cx="8520600" cy="10470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sz="4300"/>
              <a:t>Model Evaluation Metrics</a:t>
            </a:r>
            <a:endParaRPr sz="4300"/>
          </a:p>
        </p:txBody>
      </p:sp>
      <p:sp>
        <p:nvSpPr>
          <p:cNvPr id="770" name="Google Shape;770;p102"/>
          <p:cNvSpPr txBox="1"/>
          <p:nvPr/>
        </p:nvSpPr>
        <p:spPr>
          <a:xfrm>
            <a:off x="725550" y="1338300"/>
            <a:ext cx="7416900" cy="27675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b="1">
                <a:solidFill>
                  <a:srgbClr val="888888"/>
                </a:solidFill>
                <a:highlight>
                  <a:srgbClr val="FFFFFF"/>
                </a:highlight>
              </a:rPr>
              <a:t>F1 score</a:t>
            </a:r>
            <a:r>
              <a:rPr lang="en">
                <a:solidFill>
                  <a:srgbClr val="888888"/>
                </a:solidFill>
                <a:highlight>
                  <a:srgbClr val="FFFFFF"/>
                </a:highlight>
              </a:rPr>
              <a:t> - F1 Score is the weighted average of Precision and Recall. Therefore, this score takes both false positives and false negatives into account. Intuitively it is not as easy to understand as accuracy, but F1 is usually more useful than accuracy, especially if you have an uneven class distribution. </a:t>
            </a:r>
            <a:endParaRPr>
              <a:solidFill>
                <a:srgbClr val="888888"/>
              </a:solidFill>
              <a:highlight>
                <a:srgbClr val="FFFFFF"/>
              </a:highlight>
            </a:endParaRPr>
          </a:p>
          <a:p>
            <a:pPr marL="0" lvl="0" indent="0" algn="l" rtl="0">
              <a:lnSpc>
                <a:spcPct val="115000"/>
              </a:lnSpc>
              <a:spcBef>
                <a:spcPts val="1500"/>
              </a:spcBef>
              <a:spcAft>
                <a:spcPts val="0"/>
              </a:spcAft>
              <a:buNone/>
            </a:pPr>
            <a:r>
              <a:rPr lang="en">
                <a:solidFill>
                  <a:srgbClr val="888888"/>
                </a:solidFill>
                <a:highlight>
                  <a:srgbClr val="FFFFFF"/>
                </a:highlight>
              </a:rPr>
              <a:t>F1 Score = 2*(Recall * Precision) / (Recall + Precision)</a:t>
            </a:r>
            <a:endParaRPr>
              <a:solidFill>
                <a:srgbClr val="888888"/>
              </a:solidFill>
              <a:highlight>
                <a:srgbClr val="FFFFFF"/>
              </a:highlight>
            </a:endParaRPr>
          </a:p>
          <a:p>
            <a:pPr marL="0" lvl="0" indent="0" algn="l" rtl="0">
              <a:lnSpc>
                <a:spcPct val="115000"/>
              </a:lnSpc>
              <a:spcBef>
                <a:spcPts val="1500"/>
              </a:spcBef>
              <a:spcAft>
                <a:spcPts val="1500"/>
              </a:spcAft>
              <a:buNone/>
            </a:pPr>
            <a:r>
              <a:rPr lang="en" b="1">
                <a:solidFill>
                  <a:srgbClr val="888888"/>
                </a:solidFill>
                <a:highlight>
                  <a:schemeClr val="lt1"/>
                </a:highlight>
              </a:rPr>
              <a:t>AUC</a:t>
            </a:r>
            <a:r>
              <a:rPr lang="en">
                <a:solidFill>
                  <a:srgbClr val="888888"/>
                </a:solidFill>
                <a:highlight>
                  <a:schemeClr val="lt1"/>
                </a:highlight>
              </a:rPr>
              <a:t> - The Area under the curve (AUC) is the measurement of the ability of a classifier to distinguish between classes and is used as a summary of the ROC curve.  The higher the AUC, the better the performance of the model at distingushing between the positive and negative classes.</a:t>
            </a:r>
            <a:endParaRPr b="1">
              <a:solidFill>
                <a:srgbClr val="888888"/>
              </a:solidFill>
              <a:highlight>
                <a:srgbClr val="FFFFFF"/>
              </a:highlight>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774"/>
        <p:cNvGrpSpPr/>
        <p:nvPr/>
      </p:nvGrpSpPr>
      <p:grpSpPr>
        <a:xfrm>
          <a:off x="0" y="0"/>
          <a:ext cx="0" cy="0"/>
          <a:chOff x="0" y="0"/>
          <a:chExt cx="0" cy="0"/>
        </a:xfrm>
      </p:grpSpPr>
      <p:sp>
        <p:nvSpPr>
          <p:cNvPr id="775" name="Google Shape;775;p103"/>
          <p:cNvSpPr txBox="1">
            <a:spLocks noGrp="1"/>
          </p:cNvSpPr>
          <p:nvPr>
            <p:ph type="ctrTitle"/>
          </p:nvPr>
        </p:nvSpPr>
        <p:spPr>
          <a:xfrm>
            <a:off x="407900" y="296025"/>
            <a:ext cx="8520600" cy="785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SzPts val="990"/>
              <a:buNone/>
            </a:pPr>
            <a:r>
              <a:rPr lang="en" sz="3470"/>
              <a:t>Relationship Map In Watson Studio</a:t>
            </a:r>
            <a:endParaRPr sz="3470"/>
          </a:p>
        </p:txBody>
      </p:sp>
      <p:pic>
        <p:nvPicPr>
          <p:cNvPr id="776" name="Google Shape;776;p103"/>
          <p:cNvPicPr preferRelativeResize="0"/>
          <p:nvPr/>
        </p:nvPicPr>
        <p:blipFill>
          <a:blip r:embed="rId3">
            <a:alphaModFix/>
          </a:blip>
          <a:stretch>
            <a:fillRect/>
          </a:stretch>
        </p:blipFill>
        <p:spPr>
          <a:xfrm>
            <a:off x="394288" y="1081125"/>
            <a:ext cx="8355427" cy="384035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pic>
        <p:nvPicPr>
          <p:cNvPr id="124" name="Google Shape;124;p23"/>
          <p:cNvPicPr preferRelativeResize="0"/>
          <p:nvPr/>
        </p:nvPicPr>
        <p:blipFill>
          <a:blip r:embed="rId3">
            <a:alphaModFix/>
          </a:blip>
          <a:stretch>
            <a:fillRect/>
          </a:stretch>
        </p:blipFill>
        <p:spPr>
          <a:xfrm>
            <a:off x="4381150" y="436825"/>
            <a:ext cx="3736448" cy="4838700"/>
          </a:xfrm>
          <a:prstGeom prst="rect">
            <a:avLst/>
          </a:prstGeom>
          <a:noFill/>
          <a:ln>
            <a:noFill/>
          </a:ln>
        </p:spPr>
      </p:pic>
      <p:pic>
        <p:nvPicPr>
          <p:cNvPr id="125" name="Google Shape;125;p23"/>
          <p:cNvPicPr preferRelativeResize="0"/>
          <p:nvPr/>
        </p:nvPicPr>
        <p:blipFill>
          <a:blip r:embed="rId4">
            <a:alphaModFix/>
          </a:blip>
          <a:stretch>
            <a:fillRect/>
          </a:stretch>
        </p:blipFill>
        <p:spPr>
          <a:xfrm>
            <a:off x="479425" y="693851"/>
            <a:ext cx="3151851" cy="3866249"/>
          </a:xfrm>
          <a:prstGeom prst="rect">
            <a:avLst/>
          </a:prstGeom>
          <a:noFill/>
          <a:ln>
            <a:noFill/>
          </a:ln>
        </p:spPr>
      </p:pic>
      <p:sp>
        <p:nvSpPr>
          <p:cNvPr id="126" name="Google Shape;126;p23"/>
          <p:cNvSpPr/>
          <p:nvPr/>
        </p:nvSpPr>
        <p:spPr>
          <a:xfrm>
            <a:off x="4715150" y="2193125"/>
            <a:ext cx="1902900" cy="1893900"/>
          </a:xfrm>
          <a:prstGeom prst="ellipse">
            <a:avLst/>
          </a:prstGeom>
          <a:noFill/>
          <a:ln w="762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23"/>
          <p:cNvSpPr/>
          <p:nvPr/>
        </p:nvSpPr>
        <p:spPr>
          <a:xfrm>
            <a:off x="2212025" y="2302675"/>
            <a:ext cx="649200" cy="648600"/>
          </a:xfrm>
          <a:prstGeom prst="ellipse">
            <a:avLst/>
          </a:prstGeom>
          <a:noFill/>
          <a:ln w="762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8" name="Google Shape;128;p23"/>
          <p:cNvCxnSpPr/>
          <p:nvPr/>
        </p:nvCxnSpPr>
        <p:spPr>
          <a:xfrm>
            <a:off x="2806500" y="2364600"/>
            <a:ext cx="1991700" cy="414300"/>
          </a:xfrm>
          <a:prstGeom prst="straightConnector1">
            <a:avLst/>
          </a:prstGeom>
          <a:noFill/>
          <a:ln w="76200" cap="flat" cmpd="sng">
            <a:solidFill>
              <a:srgbClr val="FF0000"/>
            </a:solidFill>
            <a:prstDash val="solid"/>
            <a:round/>
            <a:headEnd type="stealth" w="med" len="med"/>
            <a:tailEnd type="none" w="med" len="med"/>
          </a:ln>
        </p:spPr>
      </p:cxn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780"/>
        <p:cNvGrpSpPr/>
        <p:nvPr/>
      </p:nvGrpSpPr>
      <p:grpSpPr>
        <a:xfrm>
          <a:off x="0" y="0"/>
          <a:ext cx="0" cy="0"/>
          <a:chOff x="0" y="0"/>
          <a:chExt cx="0" cy="0"/>
        </a:xfrm>
      </p:grpSpPr>
      <p:sp>
        <p:nvSpPr>
          <p:cNvPr id="781" name="Google Shape;781;p104"/>
          <p:cNvSpPr txBox="1">
            <a:spLocks noGrp="1"/>
          </p:cNvSpPr>
          <p:nvPr>
            <p:ph type="ctrTitle"/>
          </p:nvPr>
        </p:nvSpPr>
        <p:spPr>
          <a:xfrm>
            <a:off x="407900" y="296025"/>
            <a:ext cx="8520600" cy="785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SzPts val="990"/>
              <a:buNone/>
            </a:pPr>
            <a:r>
              <a:rPr lang="en" sz="3370"/>
              <a:t>Pipeline leaderboard In Watson Studio</a:t>
            </a:r>
            <a:endParaRPr sz="3370"/>
          </a:p>
        </p:txBody>
      </p:sp>
      <p:pic>
        <p:nvPicPr>
          <p:cNvPr id="782" name="Google Shape;782;p104"/>
          <p:cNvPicPr preferRelativeResize="0"/>
          <p:nvPr/>
        </p:nvPicPr>
        <p:blipFill>
          <a:blip r:embed="rId3">
            <a:alphaModFix/>
          </a:blip>
          <a:stretch>
            <a:fillRect/>
          </a:stretch>
        </p:blipFill>
        <p:spPr>
          <a:xfrm>
            <a:off x="152400" y="947300"/>
            <a:ext cx="8839198" cy="3959375"/>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786"/>
        <p:cNvGrpSpPr/>
        <p:nvPr/>
      </p:nvGrpSpPr>
      <p:grpSpPr>
        <a:xfrm>
          <a:off x="0" y="0"/>
          <a:ext cx="0" cy="0"/>
          <a:chOff x="0" y="0"/>
          <a:chExt cx="0" cy="0"/>
        </a:xfrm>
      </p:grpSpPr>
      <p:sp>
        <p:nvSpPr>
          <p:cNvPr id="787" name="Google Shape;787;p105"/>
          <p:cNvSpPr txBox="1">
            <a:spLocks noGrp="1"/>
          </p:cNvSpPr>
          <p:nvPr>
            <p:ph type="ctrTitle"/>
          </p:nvPr>
        </p:nvSpPr>
        <p:spPr>
          <a:xfrm>
            <a:off x="407900" y="296025"/>
            <a:ext cx="8520600" cy="785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SzPts val="990"/>
              <a:buNone/>
            </a:pPr>
            <a:r>
              <a:rPr lang="en" sz="3370"/>
              <a:t>Model Evaluation Metrics In Watson Studio</a:t>
            </a:r>
            <a:endParaRPr sz="3370"/>
          </a:p>
        </p:txBody>
      </p:sp>
      <p:pic>
        <p:nvPicPr>
          <p:cNvPr id="788" name="Google Shape;788;p105"/>
          <p:cNvPicPr preferRelativeResize="0"/>
          <p:nvPr/>
        </p:nvPicPr>
        <p:blipFill>
          <a:blip r:embed="rId3">
            <a:alphaModFix/>
          </a:blip>
          <a:stretch>
            <a:fillRect/>
          </a:stretch>
        </p:blipFill>
        <p:spPr>
          <a:xfrm>
            <a:off x="562450" y="1006500"/>
            <a:ext cx="8229600" cy="3895799"/>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792"/>
        <p:cNvGrpSpPr/>
        <p:nvPr/>
      </p:nvGrpSpPr>
      <p:grpSpPr>
        <a:xfrm>
          <a:off x="0" y="0"/>
          <a:ext cx="0" cy="0"/>
          <a:chOff x="0" y="0"/>
          <a:chExt cx="0" cy="0"/>
        </a:xfrm>
      </p:grpSpPr>
      <p:sp>
        <p:nvSpPr>
          <p:cNvPr id="793" name="Google Shape;793;p106"/>
          <p:cNvSpPr txBox="1">
            <a:spLocks noGrp="1"/>
          </p:cNvSpPr>
          <p:nvPr>
            <p:ph type="ctrTitle"/>
          </p:nvPr>
        </p:nvSpPr>
        <p:spPr>
          <a:xfrm>
            <a:off x="407900" y="296025"/>
            <a:ext cx="8520600" cy="785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SzPts val="990"/>
              <a:buNone/>
            </a:pPr>
            <a:r>
              <a:rPr lang="en" sz="3370"/>
              <a:t>Model Evaluation Metrics In Watson Studio</a:t>
            </a:r>
            <a:endParaRPr sz="3370"/>
          </a:p>
        </p:txBody>
      </p:sp>
      <p:pic>
        <p:nvPicPr>
          <p:cNvPr id="794" name="Google Shape;794;p106"/>
          <p:cNvPicPr preferRelativeResize="0"/>
          <p:nvPr/>
        </p:nvPicPr>
        <p:blipFill>
          <a:blip r:embed="rId3">
            <a:alphaModFix/>
          </a:blip>
          <a:stretch>
            <a:fillRect/>
          </a:stretch>
        </p:blipFill>
        <p:spPr>
          <a:xfrm>
            <a:off x="407900" y="1013900"/>
            <a:ext cx="4140224" cy="3824175"/>
          </a:xfrm>
          <a:prstGeom prst="rect">
            <a:avLst/>
          </a:prstGeom>
          <a:noFill/>
          <a:ln>
            <a:noFill/>
          </a:ln>
        </p:spPr>
      </p:pic>
      <p:pic>
        <p:nvPicPr>
          <p:cNvPr id="795" name="Google Shape;795;p106"/>
          <p:cNvPicPr preferRelativeResize="0"/>
          <p:nvPr/>
        </p:nvPicPr>
        <p:blipFill>
          <a:blip r:embed="rId4">
            <a:alphaModFix/>
          </a:blip>
          <a:stretch>
            <a:fillRect/>
          </a:stretch>
        </p:blipFill>
        <p:spPr>
          <a:xfrm>
            <a:off x="4647650" y="1013900"/>
            <a:ext cx="4280850" cy="3943900"/>
          </a:xfrm>
          <a:prstGeom prst="rect">
            <a:avLst/>
          </a:prstGeom>
          <a:noFill/>
          <a:ln>
            <a:noFill/>
          </a:ln>
        </p:spPr>
      </p:pic>
      <p:sp>
        <p:nvSpPr>
          <p:cNvPr id="796" name="Google Shape;796;p106"/>
          <p:cNvSpPr txBox="1"/>
          <p:nvPr/>
        </p:nvSpPr>
        <p:spPr>
          <a:xfrm>
            <a:off x="4231500" y="3898875"/>
            <a:ext cx="9039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b="1">
                <a:solidFill>
                  <a:srgbClr val="FF0000"/>
                </a:solidFill>
              </a:rPr>
              <a:t>Accuracy</a:t>
            </a:r>
            <a:endParaRPr sz="1000" b="1">
              <a:solidFill>
                <a:srgbClr val="FF0000"/>
              </a:solidFill>
            </a:endParaRPr>
          </a:p>
        </p:txBody>
      </p:sp>
      <p:sp>
        <p:nvSpPr>
          <p:cNvPr id="797" name="Google Shape;797;p106"/>
          <p:cNvSpPr txBox="1"/>
          <p:nvPr/>
        </p:nvSpPr>
        <p:spPr>
          <a:xfrm>
            <a:off x="4231500" y="2893400"/>
            <a:ext cx="6810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b="1">
                <a:solidFill>
                  <a:srgbClr val="FF0000"/>
                </a:solidFill>
              </a:rPr>
              <a:t>Recall</a:t>
            </a:r>
            <a:endParaRPr sz="1000" b="1">
              <a:solidFill>
                <a:srgbClr val="FF0000"/>
              </a:solidFill>
            </a:endParaRPr>
          </a:p>
        </p:txBody>
      </p:sp>
      <p:sp>
        <p:nvSpPr>
          <p:cNvPr id="798" name="Google Shape;798;p106"/>
          <p:cNvSpPr txBox="1"/>
          <p:nvPr/>
        </p:nvSpPr>
        <p:spPr>
          <a:xfrm>
            <a:off x="1750950" y="4237575"/>
            <a:ext cx="9039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b="1">
                <a:solidFill>
                  <a:srgbClr val="FF0000"/>
                </a:solidFill>
              </a:rPr>
              <a:t>Precision</a:t>
            </a:r>
            <a:endParaRPr sz="1000" b="1">
              <a:solidFill>
                <a:srgbClr val="FF0000"/>
              </a:solidFill>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802"/>
        <p:cNvGrpSpPr/>
        <p:nvPr/>
      </p:nvGrpSpPr>
      <p:grpSpPr>
        <a:xfrm>
          <a:off x="0" y="0"/>
          <a:ext cx="0" cy="0"/>
          <a:chOff x="0" y="0"/>
          <a:chExt cx="0" cy="0"/>
        </a:xfrm>
      </p:grpSpPr>
      <p:sp>
        <p:nvSpPr>
          <p:cNvPr id="803" name="Google Shape;803;p107"/>
          <p:cNvSpPr txBox="1">
            <a:spLocks noGrp="1"/>
          </p:cNvSpPr>
          <p:nvPr>
            <p:ph type="ctrTitle"/>
          </p:nvPr>
        </p:nvSpPr>
        <p:spPr>
          <a:xfrm>
            <a:off x="407900" y="296025"/>
            <a:ext cx="8520600" cy="785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SzPts val="990"/>
              <a:buNone/>
            </a:pPr>
            <a:r>
              <a:rPr lang="en" sz="3370"/>
              <a:t>Model Evaluation Metrics In Watson Studio</a:t>
            </a:r>
            <a:endParaRPr sz="3370"/>
          </a:p>
        </p:txBody>
      </p:sp>
      <p:pic>
        <p:nvPicPr>
          <p:cNvPr id="804" name="Google Shape;804;p107"/>
          <p:cNvPicPr preferRelativeResize="0"/>
          <p:nvPr/>
        </p:nvPicPr>
        <p:blipFill>
          <a:blip r:embed="rId3">
            <a:alphaModFix/>
          </a:blip>
          <a:stretch>
            <a:fillRect/>
          </a:stretch>
        </p:blipFill>
        <p:spPr>
          <a:xfrm>
            <a:off x="481050" y="1166925"/>
            <a:ext cx="3012100" cy="3757574"/>
          </a:xfrm>
          <a:prstGeom prst="rect">
            <a:avLst/>
          </a:prstGeom>
          <a:noFill/>
          <a:ln>
            <a:noFill/>
          </a:ln>
        </p:spPr>
      </p:pic>
      <p:pic>
        <p:nvPicPr>
          <p:cNvPr id="805" name="Google Shape;805;p107"/>
          <p:cNvPicPr preferRelativeResize="0"/>
          <p:nvPr/>
        </p:nvPicPr>
        <p:blipFill>
          <a:blip r:embed="rId4">
            <a:alphaModFix/>
          </a:blip>
          <a:stretch>
            <a:fillRect/>
          </a:stretch>
        </p:blipFill>
        <p:spPr>
          <a:xfrm>
            <a:off x="4462625" y="1166925"/>
            <a:ext cx="4418250" cy="3757575"/>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809"/>
        <p:cNvGrpSpPr/>
        <p:nvPr/>
      </p:nvGrpSpPr>
      <p:grpSpPr>
        <a:xfrm>
          <a:off x="0" y="0"/>
          <a:ext cx="0" cy="0"/>
          <a:chOff x="0" y="0"/>
          <a:chExt cx="0" cy="0"/>
        </a:xfrm>
      </p:grpSpPr>
      <p:sp>
        <p:nvSpPr>
          <p:cNvPr id="810" name="Google Shape;810;p108"/>
          <p:cNvSpPr txBox="1">
            <a:spLocks noGrp="1"/>
          </p:cNvSpPr>
          <p:nvPr>
            <p:ph type="ctrTitle"/>
          </p:nvPr>
        </p:nvSpPr>
        <p:spPr>
          <a:xfrm>
            <a:off x="407900" y="296025"/>
            <a:ext cx="8520600" cy="785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SzPts val="990"/>
              <a:buNone/>
            </a:pPr>
            <a:r>
              <a:rPr lang="en" sz="3370"/>
              <a:t>Model Evaluation Metrics In Watson Studio</a:t>
            </a:r>
            <a:endParaRPr sz="3370"/>
          </a:p>
        </p:txBody>
      </p:sp>
      <p:pic>
        <p:nvPicPr>
          <p:cNvPr id="811" name="Google Shape;811;p108"/>
          <p:cNvPicPr preferRelativeResize="0"/>
          <p:nvPr/>
        </p:nvPicPr>
        <p:blipFill>
          <a:blip r:embed="rId3">
            <a:alphaModFix/>
          </a:blip>
          <a:stretch>
            <a:fillRect/>
          </a:stretch>
        </p:blipFill>
        <p:spPr>
          <a:xfrm>
            <a:off x="895475" y="1166925"/>
            <a:ext cx="7089900" cy="3757575"/>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815"/>
        <p:cNvGrpSpPr/>
        <p:nvPr/>
      </p:nvGrpSpPr>
      <p:grpSpPr>
        <a:xfrm>
          <a:off x="0" y="0"/>
          <a:ext cx="0" cy="0"/>
          <a:chOff x="0" y="0"/>
          <a:chExt cx="0" cy="0"/>
        </a:xfrm>
      </p:grpSpPr>
      <p:sp>
        <p:nvSpPr>
          <p:cNvPr id="816" name="Google Shape;816;p109"/>
          <p:cNvSpPr txBox="1">
            <a:spLocks noGrp="1"/>
          </p:cNvSpPr>
          <p:nvPr>
            <p:ph type="ctrTitle"/>
          </p:nvPr>
        </p:nvSpPr>
        <p:spPr>
          <a:xfrm>
            <a:off x="407900" y="219125"/>
            <a:ext cx="8520600" cy="603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SzPts val="990"/>
              <a:buNone/>
            </a:pPr>
            <a:r>
              <a:rPr lang="en" sz="2450"/>
              <a:t>Modelling Evaluation with ImBalance Data VS Raw Data Set</a:t>
            </a:r>
            <a:endParaRPr sz="2450"/>
          </a:p>
        </p:txBody>
      </p:sp>
      <p:pic>
        <p:nvPicPr>
          <p:cNvPr id="817" name="Google Shape;817;p109"/>
          <p:cNvPicPr preferRelativeResize="0"/>
          <p:nvPr/>
        </p:nvPicPr>
        <p:blipFill>
          <a:blip r:embed="rId3">
            <a:alphaModFix/>
          </a:blip>
          <a:stretch>
            <a:fillRect/>
          </a:stretch>
        </p:blipFill>
        <p:spPr>
          <a:xfrm>
            <a:off x="344050" y="822425"/>
            <a:ext cx="8455925" cy="4106200"/>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821"/>
        <p:cNvGrpSpPr/>
        <p:nvPr/>
      </p:nvGrpSpPr>
      <p:grpSpPr>
        <a:xfrm>
          <a:off x="0" y="0"/>
          <a:ext cx="0" cy="0"/>
          <a:chOff x="0" y="0"/>
          <a:chExt cx="0" cy="0"/>
        </a:xfrm>
      </p:grpSpPr>
      <p:pic>
        <p:nvPicPr>
          <p:cNvPr id="822" name="Google Shape;822;p110"/>
          <p:cNvPicPr preferRelativeResize="0"/>
          <p:nvPr/>
        </p:nvPicPr>
        <p:blipFill>
          <a:blip r:embed="rId3">
            <a:alphaModFix/>
          </a:blip>
          <a:stretch>
            <a:fillRect/>
          </a:stretch>
        </p:blipFill>
        <p:spPr>
          <a:xfrm>
            <a:off x="431350" y="911775"/>
            <a:ext cx="8281326" cy="3895975"/>
          </a:xfrm>
          <a:prstGeom prst="rect">
            <a:avLst/>
          </a:prstGeom>
          <a:noFill/>
          <a:ln>
            <a:noFill/>
          </a:ln>
        </p:spPr>
      </p:pic>
      <p:sp>
        <p:nvSpPr>
          <p:cNvPr id="823" name="Google Shape;823;p110"/>
          <p:cNvSpPr txBox="1"/>
          <p:nvPr/>
        </p:nvSpPr>
        <p:spPr>
          <a:xfrm>
            <a:off x="4389475" y="842375"/>
            <a:ext cx="1813800" cy="507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100" b="1" i="1">
                <a:solidFill>
                  <a:srgbClr val="FF0000"/>
                </a:solidFill>
              </a:rPr>
              <a:t>**</a:t>
            </a:r>
            <a:r>
              <a:rPr lang="en" b="1" i="1">
                <a:solidFill>
                  <a:srgbClr val="FF0000"/>
                </a:solidFill>
              </a:rPr>
              <a:t> BEST MODEL</a:t>
            </a:r>
            <a:r>
              <a:rPr lang="en" sz="1900" b="1" i="1">
                <a:solidFill>
                  <a:srgbClr val="FF0000"/>
                </a:solidFill>
              </a:rPr>
              <a:t>**</a:t>
            </a:r>
            <a:endParaRPr sz="1900" b="1" i="1">
              <a:solidFill>
                <a:srgbClr val="FF0000"/>
              </a:solidFill>
            </a:endParaRPr>
          </a:p>
        </p:txBody>
      </p:sp>
      <p:sp>
        <p:nvSpPr>
          <p:cNvPr id="824" name="Google Shape;824;p110"/>
          <p:cNvSpPr txBox="1">
            <a:spLocks noGrp="1"/>
          </p:cNvSpPr>
          <p:nvPr>
            <p:ph type="ctrTitle"/>
          </p:nvPr>
        </p:nvSpPr>
        <p:spPr>
          <a:xfrm>
            <a:off x="524875" y="239075"/>
            <a:ext cx="8520600" cy="603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SzPts val="990"/>
              <a:buNone/>
            </a:pPr>
            <a:r>
              <a:rPr lang="en" sz="2650"/>
              <a:t>Modelling Evaluation with Balanced Data Vs Raw Data</a:t>
            </a:r>
            <a:endParaRPr sz="2650"/>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828"/>
        <p:cNvGrpSpPr/>
        <p:nvPr/>
      </p:nvGrpSpPr>
      <p:grpSpPr>
        <a:xfrm>
          <a:off x="0" y="0"/>
          <a:ext cx="0" cy="0"/>
          <a:chOff x="0" y="0"/>
          <a:chExt cx="0" cy="0"/>
        </a:xfrm>
      </p:grpSpPr>
      <p:sp>
        <p:nvSpPr>
          <p:cNvPr id="829" name="Google Shape;829;p111"/>
          <p:cNvSpPr txBox="1">
            <a:spLocks noGrp="1"/>
          </p:cNvSpPr>
          <p:nvPr>
            <p:ph type="ctrTitle"/>
          </p:nvPr>
        </p:nvSpPr>
        <p:spPr>
          <a:xfrm>
            <a:off x="635875" y="868150"/>
            <a:ext cx="5669400" cy="603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SzPts val="990"/>
              <a:buNone/>
            </a:pPr>
            <a:r>
              <a:rPr lang="en" sz="3550"/>
              <a:t>Deployment In Cloud</a:t>
            </a:r>
            <a:endParaRPr sz="3550"/>
          </a:p>
        </p:txBody>
      </p:sp>
      <p:pic>
        <p:nvPicPr>
          <p:cNvPr id="830" name="Google Shape;830;p111"/>
          <p:cNvPicPr preferRelativeResize="0"/>
          <p:nvPr/>
        </p:nvPicPr>
        <p:blipFill>
          <a:blip r:embed="rId3">
            <a:alphaModFix/>
          </a:blip>
          <a:stretch>
            <a:fillRect/>
          </a:stretch>
        </p:blipFill>
        <p:spPr>
          <a:xfrm>
            <a:off x="532850" y="1838475"/>
            <a:ext cx="8133400" cy="2957200"/>
          </a:xfrm>
          <a:prstGeom prst="rect">
            <a:avLst/>
          </a:prstGeom>
          <a:noFill/>
          <a:ln>
            <a:noFill/>
          </a:ln>
        </p:spPr>
      </p:pic>
      <p:pic>
        <p:nvPicPr>
          <p:cNvPr id="831" name="Google Shape;831;p111"/>
          <p:cNvPicPr preferRelativeResize="0"/>
          <p:nvPr/>
        </p:nvPicPr>
        <p:blipFill>
          <a:blip r:embed="rId4">
            <a:alphaModFix/>
          </a:blip>
          <a:stretch>
            <a:fillRect/>
          </a:stretch>
        </p:blipFill>
        <p:spPr>
          <a:xfrm>
            <a:off x="6641151" y="370875"/>
            <a:ext cx="2158125" cy="1510250"/>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835"/>
        <p:cNvGrpSpPr/>
        <p:nvPr/>
      </p:nvGrpSpPr>
      <p:grpSpPr>
        <a:xfrm>
          <a:off x="0" y="0"/>
          <a:ext cx="0" cy="0"/>
          <a:chOff x="0" y="0"/>
          <a:chExt cx="0" cy="0"/>
        </a:xfrm>
      </p:grpSpPr>
      <p:sp>
        <p:nvSpPr>
          <p:cNvPr id="836" name="Google Shape;836;p112"/>
          <p:cNvSpPr txBox="1">
            <a:spLocks noGrp="1"/>
          </p:cNvSpPr>
          <p:nvPr>
            <p:ph type="subTitle" idx="1"/>
          </p:nvPr>
        </p:nvSpPr>
        <p:spPr>
          <a:xfrm>
            <a:off x="820350" y="2461975"/>
            <a:ext cx="7503300" cy="792600"/>
          </a:xfrm>
          <a:prstGeom prst="rect">
            <a:avLst/>
          </a:prstGeom>
        </p:spPr>
        <p:txBody>
          <a:bodyPr spcFirstLastPara="1" wrap="square" lIns="91425" tIns="91425" rIns="91425" bIns="91425" anchor="t" anchorCtr="0">
            <a:normAutofit fontScale="85000" lnSpcReduction="20000"/>
          </a:bodyPr>
          <a:lstStyle/>
          <a:p>
            <a:pPr marL="0" lvl="0" indent="0" algn="ctr" rtl="0">
              <a:spcBef>
                <a:spcPts val="0"/>
              </a:spcBef>
              <a:spcAft>
                <a:spcPts val="0"/>
              </a:spcAft>
              <a:buNone/>
            </a:pPr>
            <a:r>
              <a:rPr lang="en" b="1"/>
              <a:t>Hyper Parameter Optimization </a:t>
            </a:r>
            <a:br>
              <a:rPr lang="en" b="1"/>
            </a:br>
            <a:r>
              <a:rPr lang="en" b="1"/>
              <a:t>(XGBoost Classifier) </a:t>
            </a:r>
            <a:endParaRPr b="1"/>
          </a:p>
        </p:txBody>
      </p:sp>
      <p:pic>
        <p:nvPicPr>
          <p:cNvPr id="837" name="Google Shape;837;p112"/>
          <p:cNvPicPr preferRelativeResize="0"/>
          <p:nvPr/>
        </p:nvPicPr>
        <p:blipFill>
          <a:blip r:embed="rId3">
            <a:alphaModFix/>
          </a:blip>
          <a:stretch>
            <a:fillRect/>
          </a:stretch>
        </p:blipFill>
        <p:spPr>
          <a:xfrm>
            <a:off x="311700" y="158556"/>
            <a:ext cx="722151" cy="902920"/>
          </a:xfrm>
          <a:prstGeom prst="rect">
            <a:avLst/>
          </a:prstGeom>
          <a:noFill/>
          <a:ln>
            <a:noFill/>
          </a:ln>
        </p:spPr>
      </p:pic>
      <p:sp>
        <p:nvSpPr>
          <p:cNvPr id="838" name="Google Shape;838;p112"/>
          <p:cNvSpPr txBox="1"/>
          <p:nvPr/>
        </p:nvSpPr>
        <p:spPr>
          <a:xfrm>
            <a:off x="246575" y="1084300"/>
            <a:ext cx="2541900" cy="267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dk1"/>
                </a:solidFill>
              </a:rPr>
              <a:t>16 - Wee Chi Yu - AI0403</a:t>
            </a:r>
            <a:endParaRPr b="1"/>
          </a:p>
        </p:txBody>
      </p:sp>
      <p:sp>
        <p:nvSpPr>
          <p:cNvPr id="839" name="Google Shape;839;p112"/>
          <p:cNvSpPr txBox="1">
            <a:spLocks noGrp="1"/>
          </p:cNvSpPr>
          <p:nvPr>
            <p:ph type="ctrTitle"/>
          </p:nvPr>
        </p:nvSpPr>
        <p:spPr>
          <a:xfrm>
            <a:off x="1409675" y="292263"/>
            <a:ext cx="4839600" cy="769200"/>
          </a:xfrm>
          <a:prstGeom prst="rect">
            <a:avLst/>
          </a:prstGeom>
          <a:noFill/>
        </p:spPr>
        <p:txBody>
          <a:bodyPr spcFirstLastPara="1" wrap="square" lIns="91425" tIns="91425" rIns="91425" bIns="91425" anchor="b" anchorCtr="0">
            <a:normAutofit/>
          </a:bodyPr>
          <a:lstStyle/>
          <a:p>
            <a:pPr marL="0" lvl="0" indent="0" algn="ctr" rtl="0">
              <a:spcBef>
                <a:spcPts val="0"/>
              </a:spcBef>
              <a:spcAft>
                <a:spcPts val="0"/>
              </a:spcAft>
              <a:buSzPts val="990"/>
              <a:buNone/>
            </a:pPr>
            <a:r>
              <a:rPr lang="en" sz="3570"/>
              <a:t>Predictive Analytics</a:t>
            </a:r>
            <a:endParaRPr sz="3570"/>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843"/>
        <p:cNvGrpSpPr/>
        <p:nvPr/>
      </p:nvGrpSpPr>
      <p:grpSpPr>
        <a:xfrm>
          <a:off x="0" y="0"/>
          <a:ext cx="0" cy="0"/>
          <a:chOff x="0" y="0"/>
          <a:chExt cx="0" cy="0"/>
        </a:xfrm>
      </p:grpSpPr>
      <p:sp>
        <p:nvSpPr>
          <p:cNvPr id="844" name="Google Shape;844;p113"/>
          <p:cNvSpPr txBox="1"/>
          <p:nvPr/>
        </p:nvSpPr>
        <p:spPr>
          <a:xfrm>
            <a:off x="337275" y="900513"/>
            <a:ext cx="6183300" cy="15453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300"/>
              </a:spcBef>
              <a:spcAft>
                <a:spcPts val="0"/>
              </a:spcAft>
              <a:buNone/>
            </a:pPr>
            <a:r>
              <a:rPr lang="en" b="1">
                <a:solidFill>
                  <a:srgbClr val="24292E"/>
                </a:solidFill>
                <a:highlight>
                  <a:srgbClr val="FFFFFF"/>
                </a:highlight>
              </a:rPr>
              <a:t>We are using XGBoost to run the classification.</a:t>
            </a:r>
            <a:endParaRPr b="1">
              <a:solidFill>
                <a:srgbClr val="24292E"/>
              </a:solidFill>
              <a:highlight>
                <a:srgbClr val="FFFFFF"/>
              </a:highlight>
            </a:endParaRPr>
          </a:p>
          <a:p>
            <a:pPr marL="457200" lvl="0" indent="-317500" algn="l" rtl="0">
              <a:lnSpc>
                <a:spcPct val="115000"/>
              </a:lnSpc>
              <a:spcBef>
                <a:spcPts val="1200"/>
              </a:spcBef>
              <a:spcAft>
                <a:spcPts val="0"/>
              </a:spcAft>
              <a:buClr>
                <a:srgbClr val="24292E"/>
              </a:buClr>
              <a:buSzPts val="1400"/>
              <a:buChar char="●"/>
            </a:pPr>
            <a:r>
              <a:rPr lang="en" b="1">
                <a:solidFill>
                  <a:srgbClr val="24292E"/>
                </a:solidFill>
                <a:highlight>
                  <a:srgbClr val="FFFFFF"/>
                </a:highlight>
              </a:rPr>
              <a:t>Use cross validation and tune the hyperparameters to get the a optimum model.</a:t>
            </a:r>
            <a:endParaRPr b="1">
              <a:solidFill>
                <a:srgbClr val="24292E"/>
              </a:solidFill>
              <a:highlight>
                <a:srgbClr val="FFFFFF"/>
              </a:highlight>
            </a:endParaRPr>
          </a:p>
          <a:p>
            <a:pPr marL="457200" lvl="0" indent="-317500" algn="l" rtl="0">
              <a:lnSpc>
                <a:spcPct val="115000"/>
              </a:lnSpc>
              <a:spcBef>
                <a:spcPts val="0"/>
              </a:spcBef>
              <a:spcAft>
                <a:spcPts val="0"/>
              </a:spcAft>
              <a:buClr>
                <a:srgbClr val="24292E"/>
              </a:buClr>
              <a:buSzPts val="1400"/>
              <a:buChar char="●"/>
            </a:pPr>
            <a:r>
              <a:rPr lang="en" b="1">
                <a:solidFill>
                  <a:srgbClr val="24292E"/>
                </a:solidFill>
                <a:highlight>
                  <a:srgbClr val="FFFFFF"/>
                </a:highlight>
              </a:rPr>
              <a:t>Plot, Confusion Matrix, </a:t>
            </a:r>
            <a:r>
              <a:rPr lang="en" b="1">
                <a:solidFill>
                  <a:srgbClr val="24292E"/>
                </a:solidFill>
                <a:highlight>
                  <a:schemeClr val="lt1"/>
                </a:highlight>
              </a:rPr>
              <a:t>precision recall curve, ROC curve </a:t>
            </a:r>
            <a:r>
              <a:rPr lang="en" b="1">
                <a:solidFill>
                  <a:srgbClr val="24292E"/>
                </a:solidFill>
                <a:highlight>
                  <a:srgbClr val="FFFFFF"/>
                </a:highlight>
              </a:rPr>
              <a:t>&amp; Feature Importance for easy visualization. </a:t>
            </a:r>
            <a:endParaRPr b="1"/>
          </a:p>
        </p:txBody>
      </p:sp>
      <p:sp>
        <p:nvSpPr>
          <p:cNvPr id="845" name="Google Shape;845;p113"/>
          <p:cNvSpPr txBox="1">
            <a:spLocks noGrp="1"/>
          </p:cNvSpPr>
          <p:nvPr>
            <p:ph type="ctrTitle"/>
          </p:nvPr>
        </p:nvSpPr>
        <p:spPr>
          <a:xfrm>
            <a:off x="4572000" y="0"/>
            <a:ext cx="4397100" cy="769200"/>
          </a:xfrm>
          <a:prstGeom prst="rect">
            <a:avLst/>
          </a:prstGeom>
          <a:noFill/>
        </p:spPr>
        <p:txBody>
          <a:bodyPr spcFirstLastPara="1" wrap="square" lIns="91425" tIns="91425" rIns="91425" bIns="91425" anchor="b" anchorCtr="0">
            <a:normAutofit fontScale="90000"/>
          </a:bodyPr>
          <a:lstStyle/>
          <a:p>
            <a:pPr marL="0" lvl="0" indent="0" algn="r" rtl="0">
              <a:spcBef>
                <a:spcPts val="0"/>
              </a:spcBef>
              <a:spcAft>
                <a:spcPts val="0"/>
              </a:spcAft>
              <a:buSzPct val="29700"/>
              <a:buNone/>
            </a:pPr>
            <a:r>
              <a:rPr lang="en" sz="3333">
                <a:solidFill>
                  <a:srgbClr val="FFFFFF"/>
                </a:solidFill>
              </a:rPr>
              <a:t>Predictive Analytics</a:t>
            </a:r>
            <a:br>
              <a:rPr lang="en" sz="3000">
                <a:solidFill>
                  <a:srgbClr val="FFFFFF"/>
                </a:solidFill>
              </a:rPr>
            </a:br>
            <a:r>
              <a:rPr lang="en" sz="2000" b="1">
                <a:solidFill>
                  <a:srgbClr val="000000"/>
                </a:solidFill>
              </a:rPr>
              <a:t>(XGBoost Default)</a:t>
            </a:r>
            <a:endParaRPr sz="2000" b="1">
              <a:solidFill>
                <a:srgbClr val="000000"/>
              </a:solidFill>
            </a:endParaRPr>
          </a:p>
        </p:txBody>
      </p:sp>
      <p:grpSp>
        <p:nvGrpSpPr>
          <p:cNvPr id="846" name="Google Shape;846;p113"/>
          <p:cNvGrpSpPr/>
          <p:nvPr/>
        </p:nvGrpSpPr>
        <p:grpSpPr>
          <a:xfrm>
            <a:off x="391025" y="2518725"/>
            <a:ext cx="7910200" cy="1584450"/>
            <a:chOff x="391025" y="2671125"/>
            <a:chExt cx="7910200" cy="1584450"/>
          </a:xfrm>
        </p:grpSpPr>
        <p:sp>
          <p:nvSpPr>
            <p:cNvPr id="847" name="Google Shape;847;p113"/>
            <p:cNvSpPr/>
            <p:nvPr/>
          </p:nvSpPr>
          <p:spPr>
            <a:xfrm>
              <a:off x="1455125" y="3154025"/>
              <a:ext cx="431100" cy="3723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113"/>
            <p:cNvSpPr/>
            <p:nvPr/>
          </p:nvSpPr>
          <p:spPr>
            <a:xfrm>
              <a:off x="3211375" y="3154025"/>
              <a:ext cx="431100" cy="3723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113"/>
            <p:cNvSpPr/>
            <p:nvPr/>
          </p:nvSpPr>
          <p:spPr>
            <a:xfrm>
              <a:off x="5006613" y="3154025"/>
              <a:ext cx="431100" cy="3723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113"/>
            <p:cNvSpPr txBox="1"/>
            <p:nvPr/>
          </p:nvSpPr>
          <p:spPr>
            <a:xfrm>
              <a:off x="634875" y="3853125"/>
              <a:ext cx="431100" cy="4002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AutoNum type="arabicParenBoth"/>
              </a:pPr>
              <a:endParaRPr/>
            </a:p>
          </p:txBody>
        </p:sp>
        <p:sp>
          <p:nvSpPr>
            <p:cNvPr id="851" name="Google Shape;851;p113"/>
            <p:cNvSpPr txBox="1"/>
            <p:nvPr/>
          </p:nvSpPr>
          <p:spPr>
            <a:xfrm>
              <a:off x="2351575" y="3853125"/>
              <a:ext cx="431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(2)</a:t>
              </a:r>
              <a:endParaRPr/>
            </a:p>
          </p:txBody>
        </p:sp>
        <p:sp>
          <p:nvSpPr>
            <p:cNvPr id="852" name="Google Shape;852;p113"/>
            <p:cNvSpPr txBox="1"/>
            <p:nvPr/>
          </p:nvSpPr>
          <p:spPr>
            <a:xfrm>
              <a:off x="4144475" y="3853125"/>
              <a:ext cx="431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(3)</a:t>
              </a:r>
              <a:endParaRPr/>
            </a:p>
          </p:txBody>
        </p:sp>
        <p:sp>
          <p:nvSpPr>
            <p:cNvPr id="853" name="Google Shape;853;p113"/>
            <p:cNvSpPr/>
            <p:nvPr/>
          </p:nvSpPr>
          <p:spPr>
            <a:xfrm>
              <a:off x="391025" y="2815025"/>
              <a:ext cx="987900" cy="10407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7000"/>
                </a:lnSpc>
                <a:spcBef>
                  <a:spcPts val="0"/>
                </a:spcBef>
                <a:spcAft>
                  <a:spcPts val="0"/>
                </a:spcAft>
                <a:buClr>
                  <a:schemeClr val="dk1"/>
                </a:buClr>
                <a:buSzPts val="1100"/>
                <a:buFont typeface="Arial"/>
                <a:buNone/>
              </a:pPr>
              <a:r>
                <a:rPr lang="en" sz="1200">
                  <a:solidFill>
                    <a:schemeClr val="dk1"/>
                  </a:solidFill>
                </a:rPr>
                <a:t>Balanced</a:t>
              </a:r>
              <a:endParaRPr sz="1200">
                <a:solidFill>
                  <a:schemeClr val="dk1"/>
                </a:solidFill>
              </a:endParaRPr>
            </a:p>
            <a:p>
              <a:pPr marL="0" lvl="0" indent="0" algn="ctr" rtl="0">
                <a:spcBef>
                  <a:spcPts val="0"/>
                </a:spcBef>
                <a:spcAft>
                  <a:spcPts val="0"/>
                </a:spcAft>
                <a:buClr>
                  <a:schemeClr val="dk1"/>
                </a:buClr>
                <a:buSzPts val="1100"/>
                <a:buFont typeface="Arial"/>
                <a:buNone/>
              </a:pPr>
              <a:r>
                <a:rPr lang="en" sz="1200">
                  <a:solidFill>
                    <a:schemeClr val="dk1"/>
                  </a:solidFill>
                </a:rPr>
                <a:t>Dataset </a:t>
              </a:r>
              <a:br>
                <a:rPr lang="en" sz="1200">
                  <a:solidFill>
                    <a:schemeClr val="dk1"/>
                  </a:solidFill>
                </a:rPr>
              </a:br>
              <a:r>
                <a:rPr lang="en" sz="1200">
                  <a:solidFill>
                    <a:schemeClr val="dk1"/>
                  </a:solidFill>
                </a:rPr>
                <a:t>(Telco)</a:t>
              </a:r>
              <a:endParaRPr/>
            </a:p>
          </p:txBody>
        </p:sp>
        <p:sp>
          <p:nvSpPr>
            <p:cNvPr id="854" name="Google Shape;854;p113"/>
            <p:cNvSpPr/>
            <p:nvPr/>
          </p:nvSpPr>
          <p:spPr>
            <a:xfrm>
              <a:off x="1907400" y="2671125"/>
              <a:ext cx="1206600" cy="1258200"/>
            </a:xfrm>
            <a:prstGeom prst="roundRect">
              <a:avLst>
                <a:gd name="adj" fmla="val 16667"/>
              </a:avLst>
            </a:prstGeom>
            <a:solidFill>
              <a:srgbClr val="6D9EE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7000"/>
                </a:lnSpc>
                <a:spcBef>
                  <a:spcPts val="0"/>
                </a:spcBef>
                <a:spcAft>
                  <a:spcPts val="0"/>
                </a:spcAft>
                <a:buClr>
                  <a:schemeClr val="dk1"/>
                </a:buClr>
                <a:buSzPts val="1100"/>
                <a:buFont typeface="Arial"/>
                <a:buNone/>
              </a:pPr>
              <a:r>
                <a:rPr lang="en" sz="1100" b="1">
                  <a:solidFill>
                    <a:schemeClr val="lt1"/>
                  </a:solidFill>
                </a:rPr>
                <a:t>XGBOOST </a:t>
              </a:r>
              <a:br>
                <a:rPr lang="en" sz="1100" b="1">
                  <a:solidFill>
                    <a:schemeClr val="lt1"/>
                  </a:solidFill>
                </a:rPr>
              </a:br>
              <a:r>
                <a:rPr lang="en" sz="1100" b="1">
                  <a:solidFill>
                    <a:schemeClr val="lt1"/>
                  </a:solidFill>
                </a:rPr>
                <a:t>Classifier</a:t>
              </a:r>
              <a:br>
                <a:rPr lang="en" sz="1100" b="1">
                  <a:solidFill>
                    <a:schemeClr val="lt1"/>
                  </a:solidFill>
                </a:rPr>
              </a:br>
              <a:r>
                <a:rPr lang="en" sz="1100" b="1">
                  <a:solidFill>
                    <a:schemeClr val="lt1"/>
                  </a:solidFill>
                </a:rPr>
                <a:t>(Default)</a:t>
              </a:r>
              <a:br>
                <a:rPr lang="en" sz="1100" b="1">
                  <a:solidFill>
                    <a:schemeClr val="lt1"/>
                  </a:solidFill>
                </a:rPr>
              </a:br>
              <a:r>
                <a:rPr lang="en" sz="1100" b="1">
                  <a:solidFill>
                    <a:schemeClr val="lt1"/>
                  </a:solidFill>
                </a:rPr>
                <a:t>(Benchmark) </a:t>
              </a:r>
              <a:endParaRPr sz="1600"/>
            </a:p>
          </p:txBody>
        </p:sp>
        <p:sp>
          <p:nvSpPr>
            <p:cNvPr id="855" name="Google Shape;855;p113"/>
            <p:cNvSpPr/>
            <p:nvPr/>
          </p:nvSpPr>
          <p:spPr>
            <a:xfrm>
              <a:off x="3721250" y="2671125"/>
              <a:ext cx="1206600" cy="1258200"/>
            </a:xfrm>
            <a:prstGeom prst="roundRect">
              <a:avLst>
                <a:gd name="adj" fmla="val 16667"/>
              </a:avLst>
            </a:prstGeom>
            <a:solidFill>
              <a:srgbClr val="6D9EE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7000"/>
                </a:lnSpc>
                <a:spcBef>
                  <a:spcPts val="0"/>
                </a:spcBef>
                <a:spcAft>
                  <a:spcPts val="0"/>
                </a:spcAft>
                <a:buClr>
                  <a:schemeClr val="dk1"/>
                </a:buClr>
                <a:buSzPts val="1100"/>
                <a:buFont typeface="Arial"/>
                <a:buNone/>
              </a:pPr>
              <a:r>
                <a:rPr lang="en" sz="1100" b="1">
                  <a:solidFill>
                    <a:schemeClr val="lt1"/>
                  </a:solidFill>
                </a:rPr>
                <a:t>XGBOOST </a:t>
              </a:r>
              <a:br>
                <a:rPr lang="en" sz="1100" b="1">
                  <a:solidFill>
                    <a:schemeClr val="lt1"/>
                  </a:solidFill>
                </a:rPr>
              </a:br>
              <a:r>
                <a:rPr lang="en" sz="1100" b="1">
                  <a:solidFill>
                    <a:schemeClr val="lt1"/>
                  </a:solidFill>
                </a:rPr>
                <a:t>Classifier</a:t>
              </a:r>
              <a:endParaRPr sz="1100" b="1">
                <a:solidFill>
                  <a:schemeClr val="lt1"/>
                </a:solidFill>
              </a:endParaRPr>
            </a:p>
            <a:p>
              <a:pPr marL="0" lvl="0" indent="0" algn="ctr" rtl="0">
                <a:spcBef>
                  <a:spcPts val="0"/>
                </a:spcBef>
                <a:spcAft>
                  <a:spcPts val="0"/>
                </a:spcAft>
                <a:buClr>
                  <a:schemeClr val="dk1"/>
                </a:buClr>
                <a:buSzPts val="1100"/>
                <a:buFont typeface="Arial"/>
                <a:buNone/>
              </a:pPr>
              <a:r>
                <a:rPr lang="en" sz="1100" b="1">
                  <a:solidFill>
                    <a:schemeClr val="lt1"/>
                  </a:solidFill>
                </a:rPr>
                <a:t>(Tuning Parameters)</a:t>
              </a:r>
              <a:br>
                <a:rPr lang="en" sz="1100" b="1">
                  <a:solidFill>
                    <a:schemeClr val="lt1"/>
                  </a:solidFill>
                </a:rPr>
              </a:br>
              <a:r>
                <a:rPr lang="en" sz="1100" b="1">
                  <a:solidFill>
                    <a:schemeClr val="lt1"/>
                  </a:solidFill>
                </a:rPr>
                <a:t>(Grid Search)</a:t>
              </a:r>
              <a:endParaRPr sz="1600"/>
            </a:p>
          </p:txBody>
        </p:sp>
        <p:sp>
          <p:nvSpPr>
            <p:cNvPr id="856" name="Google Shape;856;p113"/>
            <p:cNvSpPr/>
            <p:nvPr/>
          </p:nvSpPr>
          <p:spPr>
            <a:xfrm>
              <a:off x="7313325" y="2823525"/>
              <a:ext cx="987900" cy="9351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1500"/>
                </a:spcBef>
                <a:spcAft>
                  <a:spcPts val="1500"/>
                </a:spcAft>
                <a:buClr>
                  <a:schemeClr val="dk1"/>
                </a:buClr>
                <a:buSzPts val="1100"/>
                <a:buFont typeface="Arial"/>
                <a:buNone/>
              </a:pPr>
              <a:r>
                <a:rPr lang="en" sz="1200">
                  <a:solidFill>
                    <a:schemeClr val="dk1"/>
                  </a:solidFill>
                </a:rPr>
                <a:t>Other Classifiers</a:t>
              </a:r>
              <a:endParaRPr/>
            </a:p>
          </p:txBody>
        </p:sp>
        <p:sp>
          <p:nvSpPr>
            <p:cNvPr id="857" name="Google Shape;857;p113"/>
            <p:cNvSpPr txBox="1"/>
            <p:nvPr/>
          </p:nvSpPr>
          <p:spPr>
            <a:xfrm>
              <a:off x="5889175" y="3855375"/>
              <a:ext cx="431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(4)</a:t>
              </a:r>
              <a:endParaRPr/>
            </a:p>
          </p:txBody>
        </p:sp>
        <p:sp>
          <p:nvSpPr>
            <p:cNvPr id="858" name="Google Shape;858;p113"/>
            <p:cNvSpPr/>
            <p:nvPr/>
          </p:nvSpPr>
          <p:spPr>
            <a:xfrm>
              <a:off x="5516500" y="2671125"/>
              <a:ext cx="1206600" cy="1258200"/>
            </a:xfrm>
            <a:prstGeom prst="roundRect">
              <a:avLst>
                <a:gd name="adj" fmla="val 16667"/>
              </a:avLst>
            </a:prstGeom>
            <a:solidFill>
              <a:srgbClr val="6D9EE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7000"/>
                </a:lnSpc>
                <a:spcBef>
                  <a:spcPts val="0"/>
                </a:spcBef>
                <a:spcAft>
                  <a:spcPts val="0"/>
                </a:spcAft>
                <a:buNone/>
              </a:pPr>
              <a:r>
                <a:rPr lang="en" sz="1100" b="1">
                  <a:solidFill>
                    <a:schemeClr val="lt1"/>
                  </a:solidFill>
                </a:rPr>
                <a:t>XGBOOST </a:t>
              </a:r>
              <a:br>
                <a:rPr lang="en" sz="1100" b="1">
                  <a:solidFill>
                    <a:schemeClr val="lt1"/>
                  </a:solidFill>
                </a:rPr>
              </a:br>
              <a:r>
                <a:rPr lang="en" sz="1100" b="1">
                  <a:solidFill>
                    <a:schemeClr val="lt1"/>
                  </a:solidFill>
                </a:rPr>
                <a:t>Classifier</a:t>
              </a:r>
              <a:endParaRPr sz="1100" b="1">
                <a:solidFill>
                  <a:schemeClr val="lt1"/>
                </a:solidFill>
              </a:endParaRPr>
            </a:p>
            <a:p>
              <a:pPr marL="0" lvl="0" indent="0" algn="ctr" rtl="0">
                <a:spcBef>
                  <a:spcPts val="0"/>
                </a:spcBef>
                <a:spcAft>
                  <a:spcPts val="0"/>
                </a:spcAft>
                <a:buNone/>
              </a:pPr>
              <a:r>
                <a:rPr lang="en" sz="1100" b="1">
                  <a:solidFill>
                    <a:schemeClr val="lt1"/>
                  </a:solidFill>
                </a:rPr>
                <a:t>(New Parameters)</a:t>
              </a:r>
              <a:endParaRPr sz="1600"/>
            </a:p>
          </p:txBody>
        </p:sp>
        <p:sp>
          <p:nvSpPr>
            <p:cNvPr id="859" name="Google Shape;859;p113"/>
            <p:cNvSpPr/>
            <p:nvPr/>
          </p:nvSpPr>
          <p:spPr>
            <a:xfrm>
              <a:off x="6835413" y="3154025"/>
              <a:ext cx="431100" cy="3723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113"/>
            <p:cNvSpPr txBox="1"/>
            <p:nvPr/>
          </p:nvSpPr>
          <p:spPr>
            <a:xfrm>
              <a:off x="7565575" y="3779175"/>
              <a:ext cx="431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(5)</a:t>
              </a:r>
              <a:endParaRPr/>
            </a:p>
          </p:txBody>
        </p:sp>
      </p:grpSp>
      <p:sp>
        <p:nvSpPr>
          <p:cNvPr id="861" name="Google Shape;861;p113"/>
          <p:cNvSpPr txBox="1"/>
          <p:nvPr/>
        </p:nvSpPr>
        <p:spPr>
          <a:xfrm>
            <a:off x="3671150" y="3950775"/>
            <a:ext cx="3314400" cy="354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300"/>
              </a:spcBef>
              <a:spcAft>
                <a:spcPts val="1200"/>
              </a:spcAft>
              <a:buClr>
                <a:schemeClr val="dk1"/>
              </a:buClr>
              <a:buSzPts val="1100"/>
              <a:buFont typeface="Arial"/>
              <a:buNone/>
            </a:pPr>
            <a:r>
              <a:rPr lang="en" sz="1100" b="1">
                <a:solidFill>
                  <a:srgbClr val="FF0000"/>
                </a:solidFill>
                <a:highlight>
                  <a:schemeClr val="lt1"/>
                </a:highlight>
              </a:rPr>
              <a:t>Hyperparameter Optimization Process (3) &amp; (4)</a:t>
            </a:r>
            <a:endParaRPr sz="1100">
              <a:solidFill>
                <a:srgbClr val="FF0000"/>
              </a:solidFill>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36</TotalTime>
  <Words>12086</Words>
  <Application>Microsoft Office PowerPoint</Application>
  <PresentationFormat>On-screen Show (16:9)</PresentationFormat>
  <Paragraphs>1226</Paragraphs>
  <Slides>177</Slides>
  <Notes>177</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177</vt:i4>
      </vt:variant>
    </vt:vector>
  </HeadingPairs>
  <TitlesOfParts>
    <vt:vector size="189" baseType="lpstr">
      <vt:lpstr>Impact</vt:lpstr>
      <vt:lpstr>Merriweather</vt:lpstr>
      <vt:lpstr>Comfortaa Regular</vt:lpstr>
      <vt:lpstr>Montserrat</vt:lpstr>
      <vt:lpstr>Georgia</vt:lpstr>
      <vt:lpstr>Verdana</vt:lpstr>
      <vt:lpstr>Roboto</vt:lpstr>
      <vt:lpstr>Comfortaa</vt:lpstr>
      <vt:lpstr>Caveat</vt:lpstr>
      <vt:lpstr>Calibri</vt:lpstr>
      <vt:lpstr>Arial</vt:lpstr>
      <vt:lpstr>Simple Light</vt:lpstr>
      <vt:lpstr>PowerPoint Presentation</vt:lpstr>
      <vt:lpstr>CONTENTS</vt:lpstr>
      <vt:lpstr>Planning Analytics</vt:lpstr>
      <vt:lpstr>Planning Analytics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Planning Analytics</vt:lpstr>
      <vt:lpstr>Client’s Situational Assessment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Descriptive Analytics</vt:lpstr>
      <vt:lpstr>Descriptive Analytics</vt:lpstr>
      <vt:lpstr>Watson Studio</vt:lpstr>
      <vt:lpstr>Descriptive Analytics</vt:lpstr>
      <vt:lpstr>Descriptive Analytics</vt:lpstr>
      <vt:lpstr>Descriptive Analytics</vt:lpstr>
      <vt:lpstr>Descriptive Analytics</vt:lpstr>
      <vt:lpstr>Descriptive Analytics</vt:lpstr>
      <vt:lpstr>Descriptive Analytics</vt:lpstr>
      <vt:lpstr>Descriptive Analytics</vt:lpstr>
      <vt:lpstr>Descriptive Analytics</vt:lpstr>
      <vt:lpstr>Descriptive Analytics</vt:lpstr>
      <vt:lpstr>Descriptive Analytics</vt:lpstr>
      <vt:lpstr>Descriptive Analytics</vt:lpstr>
      <vt:lpstr>Descriptive Analytics</vt:lpstr>
      <vt:lpstr>Diagnostic Analytics</vt:lpstr>
      <vt:lpstr>Diagnostic Analytics</vt:lpstr>
      <vt:lpstr>Identify Relationships Between Features And The Target </vt:lpstr>
      <vt:lpstr> Data Exploration:  Features with High Importance</vt:lpstr>
      <vt:lpstr>Data Exploration:  Features with High Importance</vt:lpstr>
      <vt:lpstr>Data Exploration:  Features with Some Importance</vt:lpstr>
      <vt:lpstr>Data Exploration:  Features with Some Importance</vt:lpstr>
      <vt:lpstr>Data Exploration:  Features with Some Importance</vt:lpstr>
      <vt:lpstr>Data Exploration:  Features with Some/Low Importance</vt:lpstr>
      <vt:lpstr>Data Exploration:  Features with Low Importance</vt:lpstr>
      <vt:lpstr>Data Exploration:  Features with Low Importance</vt:lpstr>
      <vt:lpstr>Data Exploration:  Numerical Features with High Importance</vt:lpstr>
      <vt:lpstr>Data Exploration:  Numerical Features with Some Importance</vt:lpstr>
      <vt:lpstr>Data Exploration:  Numerical Features with Some Importance</vt:lpstr>
      <vt:lpstr>Correlation Among Variables</vt:lpstr>
      <vt:lpstr>Data Exploration:  Correlation of Features To Target </vt:lpstr>
      <vt:lpstr>Diagnostic Summary: Feature Importance </vt:lpstr>
      <vt:lpstr>Diagnostic Summary: Churn Customer Profile</vt:lpstr>
      <vt:lpstr>Diagnostic Analytics:  Hypothesis For Statistical Testing</vt:lpstr>
      <vt:lpstr>Feature Selection And Data Transformation </vt:lpstr>
      <vt:lpstr>Data Transformation</vt:lpstr>
      <vt:lpstr>Data Transformation</vt:lpstr>
      <vt:lpstr>Augmenting Diagnostics Analytics With Machine Learning</vt:lpstr>
      <vt:lpstr>Predictive Analytics &amp;  Prescriptive Analytics</vt:lpstr>
      <vt:lpstr>Predictive Analytics</vt:lpstr>
      <vt:lpstr>Three Main steps of Data Modelling</vt:lpstr>
      <vt:lpstr>PowerPoint Presentation</vt:lpstr>
      <vt:lpstr>Machine Learning Techniques Used in Watson Studio</vt:lpstr>
      <vt:lpstr>Watson AutoAI has 4 processes</vt:lpstr>
      <vt:lpstr>Available Classifiers in Watson Studio</vt:lpstr>
      <vt:lpstr>More Model Setting in Watson Studio:-</vt:lpstr>
      <vt:lpstr>3-Fold Cross-validation In Telco</vt:lpstr>
      <vt:lpstr>Model Evaluation Metrics</vt:lpstr>
      <vt:lpstr>Model Evaluation Metrics</vt:lpstr>
      <vt:lpstr>Model Evaluation Metrics</vt:lpstr>
      <vt:lpstr>Relationship Map In Watson Studio</vt:lpstr>
      <vt:lpstr>Pipeline leaderboard In Watson Studio</vt:lpstr>
      <vt:lpstr>Model Evaluation Metrics In Watson Studio</vt:lpstr>
      <vt:lpstr>Model Evaluation Metrics In Watson Studio</vt:lpstr>
      <vt:lpstr>Model Evaluation Metrics In Watson Studio</vt:lpstr>
      <vt:lpstr>Model Evaluation Metrics In Watson Studio</vt:lpstr>
      <vt:lpstr>Modelling Evaluation with ImBalance Data VS Raw Data Set</vt:lpstr>
      <vt:lpstr>Modelling Evaluation with Balanced Data Vs Raw Data</vt:lpstr>
      <vt:lpstr>Deployment In Cloud</vt:lpstr>
      <vt:lpstr>Predictive Analytics</vt:lpstr>
      <vt:lpstr>Predictive Analytics (XGBoost Default)</vt:lpstr>
      <vt:lpstr>Predictive Analytics (XGBoost Default)</vt:lpstr>
      <vt:lpstr>Predictive Analytics (XGBoost Default)</vt:lpstr>
      <vt:lpstr>Predictive Analytics (XGBoost Default)</vt:lpstr>
      <vt:lpstr>Predictive Analytics (XGBoost Default)</vt:lpstr>
      <vt:lpstr>Predictive Analytics (XGBoost Default)</vt:lpstr>
      <vt:lpstr>Predictive Analytics (Hyperparameter Optimization Process)</vt:lpstr>
      <vt:lpstr>Predictive Analytics (Hyperparameter Optimization Process)</vt:lpstr>
      <vt:lpstr>Predictive Analytics (Hyperparameter Optimization Process)</vt:lpstr>
      <vt:lpstr>Predictive Analytics (Hyperparameter Optimization Process)</vt:lpstr>
      <vt:lpstr>Predictive Analytics (Hyperparameter Optimization Process)</vt:lpstr>
      <vt:lpstr>Predictive Analytics (Hyperparameter Optimization Process)</vt:lpstr>
      <vt:lpstr>Predictive Analytics (Hyperparameter Optimization Process)</vt:lpstr>
      <vt:lpstr>Predictive Analytics (Hyperparameter Optimization Process)</vt:lpstr>
      <vt:lpstr>Predictive Analytics (Hyperparameter Optimization Process)</vt:lpstr>
      <vt:lpstr>Predictive Analytics (Hyperparameter Optimization Process)</vt:lpstr>
      <vt:lpstr>Predictive Analytics (Hyperparameter Optimization Process)</vt:lpstr>
      <vt:lpstr>Predictive Analytics (Hyperparameter Optimization Process)</vt:lpstr>
      <vt:lpstr>Predictive Analytics (Hyperparameter Optimization Process)</vt:lpstr>
      <vt:lpstr>Predictive Analytics</vt:lpstr>
      <vt:lpstr>Predictive Analytics &amp;  Prescriptive Analytics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External References:</vt:lpstr>
      <vt:lpstr>External References:</vt:lpstr>
      <vt:lpstr>External References:</vt:lpstr>
      <vt:lpstr>PowerPoint Presentation</vt:lpstr>
      <vt:lpstr>PowerPoint Presentation</vt:lpstr>
      <vt:lpstr>PowerPoint Presentation</vt:lpstr>
      <vt:lpstr>Team  Garage</vt:lpstr>
      <vt:lpstr>Closing</vt:lpstr>
      <vt:lpstr>Closing</vt:lpstr>
      <vt:lpstr>PowerPoint Presentation</vt:lpstr>
      <vt:lpstr>PowerPoint Presentation</vt:lpstr>
      <vt:lpstr>Prescriptive Analytics</vt:lpstr>
      <vt:lpstr>Prescriptive Analytics</vt:lpstr>
      <vt:lpstr>Prescriptive Analytics</vt:lpstr>
      <vt:lpstr>Prescriptive Analytics</vt:lpstr>
      <vt:lpstr>Predictive Analytics</vt:lpstr>
      <vt:lpstr>PowerPoint Presentation</vt:lpstr>
      <vt:lpstr>Data Science Project </vt:lpstr>
      <vt:lpstr>Prescriptive Analytics</vt:lpstr>
      <vt:lpstr>PowerPoint Presentation</vt:lpstr>
      <vt:lpstr>PowerPoint Presentation</vt:lpstr>
      <vt:lpstr>Predictive Analytics</vt:lpstr>
      <vt:lpstr>PowerPoint Presentation</vt:lpstr>
      <vt:lpstr>PowerPoint Presentation</vt:lpstr>
      <vt:lpstr>Predictive Analytics</vt:lpstr>
      <vt:lpstr>PowerPoint Presentation</vt:lpstr>
      <vt:lpstr>Descriptive Analytics</vt:lpstr>
      <vt:lpstr>Descriptive Analytics</vt:lpstr>
      <vt:lpstr>PowerPoint Presentation</vt:lpstr>
      <vt:lpstr>PowerPoint Presentation</vt:lpstr>
      <vt:lpstr>Data Science Project </vt:lpstr>
      <vt:lpstr>Predictive Analytics</vt:lpstr>
      <vt:lpstr>PowerPoint Presentation</vt:lpstr>
      <vt:lpstr>PowerPoint Presentation</vt:lpstr>
      <vt:lpstr>PowerPoint Presentation</vt:lpstr>
      <vt:lpstr>Predictive Analytics</vt:lpstr>
      <vt:lpstr>Predictive Analytics</vt:lpstr>
      <vt:lpstr>Predictive Analytics</vt:lpstr>
      <vt:lpstr>Predictive Analytics</vt:lpstr>
      <vt:lpstr>Predictive Analytics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GR</cp:lastModifiedBy>
  <cp:revision>6</cp:revision>
  <dcterms:modified xsi:type="dcterms:W3CDTF">2021-02-22T02:30:21Z</dcterms:modified>
</cp:coreProperties>
</file>